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9" r:id="rId5"/>
    <p:sldId id="273" r:id="rId6"/>
    <p:sldId id="291" r:id="rId7"/>
    <p:sldId id="274" r:id="rId8"/>
    <p:sldId id="277" r:id="rId9"/>
    <p:sldId id="292" r:id="rId10"/>
    <p:sldId id="276" r:id="rId11"/>
    <p:sldId id="278" r:id="rId12"/>
    <p:sldId id="279" r:id="rId13"/>
    <p:sldId id="280" r:id="rId14"/>
    <p:sldId id="282" r:id="rId15"/>
    <p:sldId id="293" r:id="rId16"/>
    <p:sldId id="283" r:id="rId17"/>
    <p:sldId id="284" r:id="rId18"/>
    <p:sldId id="285" r:id="rId19"/>
    <p:sldId id="286" r:id="rId20"/>
    <p:sldId id="295" r:id="rId21"/>
    <p:sldId id="288" r:id="rId22"/>
    <p:sldId id="294" r:id="rId23"/>
    <p:sldId id="268" r:id="rId24"/>
  </p:sldIdLst>
  <p:sldSz cx="20108863" cy="1508125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T Quirk" initials="CTQ" lastIdx="1" clrIdx="0">
    <p:extLst>
      <p:ext uri="{19B8F6BF-5375-455C-9EA6-DF929625EA0E}">
        <p15:presenceInfo xmlns:p15="http://schemas.microsoft.com/office/powerpoint/2012/main" userId="S-1-5-21-816706269-2427189597-1522727679-76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625"/>
    <a:srgbClr val="00CCCC"/>
    <a:srgbClr val="2D8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0" autoAdjust="0"/>
    <p:restoredTop sz="94694"/>
  </p:normalViewPr>
  <p:slideViewPr>
    <p:cSldViewPr>
      <p:cViewPr varScale="1">
        <p:scale>
          <a:sx n="32" d="100"/>
          <a:sy n="32" d="100"/>
        </p:scale>
        <p:origin x="792" y="60"/>
      </p:cViewPr>
      <p:guideLst>
        <p:guide orient="horz" pos="2880"/>
        <p:guide pos="21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079" cy="494672"/>
          </a:xfrm>
          <a:prstGeom prst="rect">
            <a:avLst/>
          </a:prstGeom>
        </p:spPr>
        <p:txBody>
          <a:bodyPr vert="horz" lIns="42986" tIns="21493" rIns="42986" bIns="21493" rtlCol="0"/>
          <a:lstStyle>
            <a:lvl1pPr algn="l">
              <a:defRPr sz="6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30" y="0"/>
            <a:ext cx="2890079" cy="494672"/>
          </a:xfrm>
          <a:prstGeom prst="rect">
            <a:avLst/>
          </a:prstGeom>
        </p:spPr>
        <p:txBody>
          <a:bodyPr vert="horz" lIns="42986" tIns="21493" rIns="42986" bIns="21493" rtlCol="0"/>
          <a:lstStyle>
            <a:lvl1pPr algn="r">
              <a:defRPr sz="600"/>
            </a:lvl1pPr>
          </a:lstStyle>
          <a:p>
            <a:fld id="{4C50EEC3-F4FE-4789-B5E1-A00A6DD426E5}" type="datetimeFigureOut">
              <a:rPr lang="en-GB" smtClean="0"/>
              <a:t>16/01/2020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5075"/>
            <a:ext cx="44402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986" tIns="21493" rIns="42986" bIns="2149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98" y="4751349"/>
            <a:ext cx="5335692" cy="3887751"/>
          </a:xfrm>
          <a:prstGeom prst="rect">
            <a:avLst/>
          </a:prstGeom>
        </p:spPr>
        <p:txBody>
          <a:bodyPr vert="horz" lIns="42986" tIns="21493" rIns="42986" bIns="214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991"/>
            <a:ext cx="2890079" cy="494672"/>
          </a:xfrm>
          <a:prstGeom prst="rect">
            <a:avLst/>
          </a:prstGeom>
        </p:spPr>
        <p:txBody>
          <a:bodyPr vert="horz" lIns="42986" tIns="21493" rIns="42986" bIns="21493" rtlCol="0" anchor="b"/>
          <a:lstStyle>
            <a:lvl1pPr algn="l">
              <a:defRPr sz="6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30" y="9377991"/>
            <a:ext cx="2890079" cy="494672"/>
          </a:xfrm>
          <a:prstGeom prst="rect">
            <a:avLst/>
          </a:prstGeom>
        </p:spPr>
        <p:txBody>
          <a:bodyPr vert="horz" lIns="42986" tIns="21493" rIns="42986" bIns="21493" rtlCol="0" anchor="b"/>
          <a:lstStyle>
            <a:lvl1pPr algn="r">
              <a:defRPr sz="600"/>
            </a:lvl1pPr>
          </a:lstStyle>
          <a:p>
            <a:fld id="{D7BC9674-6E96-42BD-A93F-E353F40B4B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0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15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57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5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03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9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96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937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54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0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459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0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2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5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92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3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27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1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9674-6E96-42BD-A93F-E353F40B4B9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8165" y="4675189"/>
            <a:ext cx="17092535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6330" y="8445500"/>
            <a:ext cx="1407620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921" y="1922824"/>
            <a:ext cx="18007021" cy="761875"/>
          </a:xfrm>
        </p:spPr>
        <p:txBody>
          <a:bodyPr lIns="0" tIns="0" rIns="0" bIns="0"/>
          <a:lstStyle>
            <a:lvl1pPr>
              <a:defRPr sz="495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9038" y="4816989"/>
            <a:ext cx="12350788" cy="1523815"/>
          </a:xfrm>
        </p:spPr>
        <p:txBody>
          <a:bodyPr lIns="0" tIns="0" rIns="0" bIns="0"/>
          <a:lstStyle>
            <a:lvl1pPr>
              <a:defRPr sz="9902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921" y="1922824"/>
            <a:ext cx="18007021" cy="761875"/>
          </a:xfrm>
        </p:spPr>
        <p:txBody>
          <a:bodyPr lIns="0" tIns="0" rIns="0" bIns="0"/>
          <a:lstStyle>
            <a:lvl1pPr>
              <a:defRPr sz="495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443" y="3468688"/>
            <a:ext cx="8747356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6065" y="3468688"/>
            <a:ext cx="8747356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921" y="1922824"/>
            <a:ext cx="18007021" cy="761875"/>
          </a:xfrm>
        </p:spPr>
        <p:txBody>
          <a:bodyPr lIns="0" tIns="0" rIns="0" bIns="0"/>
          <a:lstStyle>
            <a:lvl1pPr>
              <a:defRPr sz="4951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921" y="1922824"/>
            <a:ext cx="18007021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00CCCC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9038" y="4816989"/>
            <a:ext cx="12350788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Founders Grotesk Light"/>
                <a:cs typeface="Founders Grotesk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7014" y="14025565"/>
            <a:ext cx="64348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444" y="14025565"/>
            <a:ext cx="4625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8383" y="14025565"/>
            <a:ext cx="4625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80">
        <a:defRPr>
          <a:latin typeface="+mn-lt"/>
          <a:ea typeface="+mn-ea"/>
          <a:cs typeface="+mn-cs"/>
        </a:defRPr>
      </a:lvl2pPr>
      <a:lvl3pPr marL="914561">
        <a:defRPr>
          <a:latin typeface="+mn-lt"/>
          <a:ea typeface="+mn-ea"/>
          <a:cs typeface="+mn-cs"/>
        </a:defRPr>
      </a:lvl3pPr>
      <a:lvl4pPr marL="1371840">
        <a:defRPr>
          <a:latin typeface="+mn-lt"/>
          <a:ea typeface="+mn-ea"/>
          <a:cs typeface="+mn-cs"/>
        </a:defRPr>
      </a:lvl4pPr>
      <a:lvl5pPr marL="1829120">
        <a:defRPr>
          <a:latin typeface="+mn-lt"/>
          <a:ea typeface="+mn-ea"/>
          <a:cs typeface="+mn-cs"/>
        </a:defRPr>
      </a:lvl5pPr>
      <a:lvl6pPr marL="2286400">
        <a:defRPr>
          <a:latin typeface="+mn-lt"/>
          <a:ea typeface="+mn-ea"/>
          <a:cs typeface="+mn-cs"/>
        </a:defRPr>
      </a:lvl6pPr>
      <a:lvl7pPr marL="2743681">
        <a:defRPr>
          <a:latin typeface="+mn-lt"/>
          <a:ea typeface="+mn-ea"/>
          <a:cs typeface="+mn-cs"/>
        </a:defRPr>
      </a:lvl7pPr>
      <a:lvl8pPr marL="3200960">
        <a:defRPr>
          <a:latin typeface="+mn-lt"/>
          <a:ea typeface="+mn-ea"/>
          <a:cs typeface="+mn-cs"/>
        </a:defRPr>
      </a:lvl8pPr>
      <a:lvl9pPr marL="36582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80">
        <a:defRPr>
          <a:latin typeface="+mn-lt"/>
          <a:ea typeface="+mn-ea"/>
          <a:cs typeface="+mn-cs"/>
        </a:defRPr>
      </a:lvl2pPr>
      <a:lvl3pPr marL="914561">
        <a:defRPr>
          <a:latin typeface="+mn-lt"/>
          <a:ea typeface="+mn-ea"/>
          <a:cs typeface="+mn-cs"/>
        </a:defRPr>
      </a:lvl3pPr>
      <a:lvl4pPr marL="1371840">
        <a:defRPr>
          <a:latin typeface="+mn-lt"/>
          <a:ea typeface="+mn-ea"/>
          <a:cs typeface="+mn-cs"/>
        </a:defRPr>
      </a:lvl4pPr>
      <a:lvl5pPr marL="1829120">
        <a:defRPr>
          <a:latin typeface="+mn-lt"/>
          <a:ea typeface="+mn-ea"/>
          <a:cs typeface="+mn-cs"/>
        </a:defRPr>
      </a:lvl5pPr>
      <a:lvl6pPr marL="2286400">
        <a:defRPr>
          <a:latin typeface="+mn-lt"/>
          <a:ea typeface="+mn-ea"/>
          <a:cs typeface="+mn-cs"/>
        </a:defRPr>
      </a:lvl6pPr>
      <a:lvl7pPr marL="2743681">
        <a:defRPr>
          <a:latin typeface="+mn-lt"/>
          <a:ea typeface="+mn-ea"/>
          <a:cs typeface="+mn-cs"/>
        </a:defRPr>
      </a:lvl7pPr>
      <a:lvl8pPr marL="3200960">
        <a:defRPr>
          <a:latin typeface="+mn-lt"/>
          <a:ea typeface="+mn-ea"/>
          <a:cs typeface="+mn-cs"/>
        </a:defRPr>
      </a:lvl8pPr>
      <a:lvl9pPr marL="36582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89C7C538-9A5B-6C48-AA95-421C3EA87AA2}"/>
              </a:ext>
            </a:extLst>
          </p:cNvPr>
          <p:cNvSpPr/>
          <p:nvPr/>
        </p:nvSpPr>
        <p:spPr>
          <a:xfrm>
            <a:off x="1047337" y="4796775"/>
            <a:ext cx="565919" cy="10283302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272625"/>
              </a:solidFill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0F171885-E775-164F-8786-3F66DB33BD15}"/>
              </a:ext>
            </a:extLst>
          </p:cNvPr>
          <p:cNvSpPr txBox="1"/>
          <p:nvPr/>
        </p:nvSpPr>
        <p:spPr>
          <a:xfrm>
            <a:off x="2548982" y="4796775"/>
            <a:ext cx="16512543" cy="7972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 marR="5081">
              <a:lnSpc>
                <a:spcPct val="70700"/>
              </a:lnSpc>
            </a:pPr>
            <a:r>
              <a:rPr lang="en-GB" sz="9802" b="1" spc="-105" dirty="0">
                <a:solidFill>
                  <a:srgbClr val="00CCCC"/>
                </a:solidFill>
                <a:latin typeface="Founders Grotesk Cond Bold"/>
                <a:cs typeface="Founders Grotesk Cond Bold"/>
              </a:rPr>
              <a:t>EXTERNAL EXAMINERS INDUCTION</a:t>
            </a:r>
          </a:p>
          <a:p>
            <a:pPr marL="12703" marR="5081">
              <a:lnSpc>
                <a:spcPct val="70700"/>
              </a:lnSpc>
            </a:pPr>
            <a:endParaRPr sz="9802" dirty="0">
              <a:latin typeface="Founders Grotesk Cond Bold"/>
              <a:cs typeface="Founders Grotesk Cond Bold"/>
            </a:endParaRP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r>
              <a:rPr lang="en-GB" sz="8800" b="1" spc="-105" dirty="0">
                <a:solidFill>
                  <a:srgbClr val="00CCCC"/>
                </a:solidFill>
                <a:latin typeface="Founders Grotesk Cond Bold"/>
              </a:rPr>
              <a:t>Academic Regulations</a:t>
            </a: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endParaRPr lang="en-GB" sz="8800" b="1" spc="-105" dirty="0">
              <a:solidFill>
                <a:srgbClr val="00CCCC"/>
              </a:solidFill>
              <a:latin typeface="Founders Grotesk Cond Bold"/>
            </a:endParaRP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endParaRPr lang="en-GB" sz="8800" b="1" spc="-105" dirty="0">
              <a:solidFill>
                <a:srgbClr val="00CCCC"/>
              </a:solidFill>
              <a:latin typeface="Founders Grotesk Cond Bold"/>
            </a:endParaRP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endParaRPr lang="en-GB" sz="8800" b="1" spc="-105" dirty="0">
              <a:solidFill>
                <a:srgbClr val="00CCCC"/>
              </a:solidFill>
              <a:latin typeface="Founders Grotesk Cond Bold"/>
            </a:endParaRP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r>
              <a:rPr lang="en-GB" sz="4400" b="1" spc="-105" dirty="0">
                <a:latin typeface="Founders Grotesk Cond Bold"/>
              </a:rPr>
              <a:t>Ian Porton</a:t>
            </a: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r>
              <a:rPr lang="en-GB" sz="4400" b="1" spc="-105" dirty="0">
                <a:latin typeface="Founders Grotesk Cond Bold"/>
              </a:rPr>
              <a:t>Assistant Registrar</a:t>
            </a:r>
            <a:endParaRPr sz="4400" b="1" spc="-105" dirty="0">
              <a:latin typeface="Founders Grotesk Cond Bold"/>
            </a:endParaRPr>
          </a:p>
        </p:txBody>
      </p:sp>
      <p:sp>
        <p:nvSpPr>
          <p:cNvPr id="4" name="object 34">
            <a:extLst>
              <a:ext uri="{FF2B5EF4-FFF2-40B4-BE49-F238E27FC236}">
                <a16:creationId xmlns:a16="http://schemas.microsoft.com/office/drawing/2014/main" id="{D5274FF7-6E05-4B4D-8BA5-DB02ADAA21FE}"/>
              </a:ext>
            </a:extLst>
          </p:cNvPr>
          <p:cNvSpPr txBox="1"/>
          <p:nvPr/>
        </p:nvSpPr>
        <p:spPr>
          <a:xfrm>
            <a:off x="2548983" y="12223529"/>
            <a:ext cx="5067048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>
              <a:lnSpc>
                <a:spcPts val="3666"/>
              </a:lnSpc>
            </a:pPr>
            <a:endParaRPr lang="en-GB" sz="3451" spc="5" dirty="0">
              <a:solidFill>
                <a:srgbClr val="272625"/>
              </a:solidFill>
              <a:latin typeface="Founders Grotesk Light"/>
              <a:cs typeface="Founders Grotesk Light"/>
            </a:endParaRPr>
          </a:p>
          <a:p>
            <a:pPr marL="12703">
              <a:lnSpc>
                <a:spcPts val="3666"/>
              </a:lnSpc>
            </a:pPr>
            <a:endParaRPr lang="en-GB" sz="3451" spc="5" dirty="0">
              <a:solidFill>
                <a:srgbClr val="272625"/>
              </a:solidFill>
              <a:latin typeface="Founders Grotesk Light"/>
              <a:cs typeface="Founders Grotesk Light"/>
            </a:endParaRPr>
          </a:p>
          <a:p>
            <a:pPr marL="12703">
              <a:lnSpc>
                <a:spcPts val="3666"/>
              </a:lnSpc>
            </a:pPr>
            <a:r>
              <a:rPr lang="en-GB" sz="3451" spc="5" dirty="0">
                <a:solidFill>
                  <a:srgbClr val="272625"/>
                </a:solidFill>
                <a:latin typeface="Founders Grotesk Light"/>
                <a:cs typeface="Founders Grotesk Light"/>
              </a:rPr>
              <a:t>November 2019</a:t>
            </a:r>
            <a:endParaRPr sz="3451" dirty="0">
              <a:solidFill>
                <a:srgbClr val="272625"/>
              </a:solidFill>
              <a:latin typeface="Founders Grotesk Light"/>
              <a:cs typeface="Founders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0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Compensation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1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4800" dirty="0"/>
              <a:t>Non-discretionary and earliest opportunity</a:t>
            </a:r>
          </a:p>
          <a:p>
            <a:pPr>
              <a:lnSpc>
                <a:spcPct val="90000"/>
              </a:lnSpc>
              <a:defRPr/>
            </a:pPr>
            <a:endParaRPr lang="en-GB" altLang="en-US" sz="4800" dirty="0"/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/>
              <a:t>Postgraduate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4800" dirty="0"/>
              <a:t>-	compensate one 30 credit module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any module, provided allowable by PSRB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90 credits already achieved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≥45% and component thresholds met</a:t>
            </a:r>
          </a:p>
          <a:p>
            <a:pPr lvl="2">
              <a:lnSpc>
                <a:spcPct val="9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Undergraduate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-	compensate one 15, 20 or 30 credit module per level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Any module, provided allowable by PSRB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Once compensated the total credits achieved at that level (or higher) must be at least 120 credits 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≥35% and component thresholds met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7724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Reassessment and Repeat - UG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04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lvl="1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/>
              <a:t>Reassessment if not passed (or pass compensated) on assessment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all components &lt;40 reassessed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all components ≥40 marks carried through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All students eligible for re-assessment</a:t>
            </a:r>
          </a:p>
          <a:p>
            <a:pPr lvl="3">
              <a:lnSpc>
                <a:spcPct val="80000"/>
              </a:lnSpc>
              <a:defRPr/>
            </a:pPr>
            <a:endParaRPr lang="en-GB" altLang="en-US" sz="4800" dirty="0"/>
          </a:p>
          <a:p>
            <a:pPr lvl="3">
              <a:lnSpc>
                <a:spcPct val="80000"/>
              </a:lnSpc>
              <a:defRPr/>
            </a:pPr>
            <a:r>
              <a:rPr lang="en-GB" altLang="en-US" sz="4800" b="1" dirty="0"/>
              <a:t>Old Framework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Module or component is capped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lvl="3">
              <a:lnSpc>
                <a:spcPct val="80000"/>
              </a:lnSpc>
              <a:defRPr/>
            </a:pPr>
            <a:r>
              <a:rPr lang="en-GB" altLang="en-US" sz="4800" b="1" dirty="0"/>
              <a:t>New Framework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Module is capped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lvl="3" algn="ctr">
              <a:lnSpc>
                <a:spcPct val="80000"/>
              </a:lnSpc>
              <a:defRPr/>
            </a:pPr>
            <a:r>
              <a:rPr lang="en-GB" altLang="en-US" sz="4800" b="1" dirty="0"/>
              <a:t>Achieved mark shown on Diploma Supplement</a:t>
            </a:r>
          </a:p>
          <a:p>
            <a:pPr marL="1143000" lvl="1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1136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Reassessment and Repeat – UG (Cont.)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694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lvl="1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/>
              <a:t>If not passed on reassessment, then relevant assessment board will make the decision based on the student profile.  </a:t>
            </a:r>
            <a:r>
              <a:rPr lang="en-GB" altLang="en-US" sz="4800" dirty="0"/>
              <a:t>Most common decisions will be: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Student progresses but makes up the missing components/Modules (missing components are capped)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Student repeats the whole year again, including any passed components and modules – not capped</a:t>
            </a:r>
          </a:p>
          <a:p>
            <a:pPr marL="2057400" lvl="3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Student is not allowed to repeat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0594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Reassessment and Repeat - PG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226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/>
              <a:t>Reassessment if not passed (or pass compensated)on assessment</a:t>
            </a:r>
          </a:p>
          <a:p>
            <a:pPr marL="1600200" lvl="2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all components &lt;50 reassessed</a:t>
            </a:r>
          </a:p>
          <a:p>
            <a:pPr marL="1600200" lvl="2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all components </a:t>
            </a:r>
            <a:r>
              <a:rPr lang="en-GB" altLang="en-US" sz="4800" dirty="0">
                <a:cs typeface="Arial" panose="020B0604020202020204" pitchFamily="34" charset="0"/>
              </a:rPr>
              <a:t>≥50 marks carried through</a:t>
            </a:r>
          </a:p>
          <a:p>
            <a:pPr marL="1600200" lvl="2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All students eligible to reassessment</a:t>
            </a:r>
          </a:p>
          <a:p>
            <a:pPr lvl="2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Old – Component or module capping at reassessment</a:t>
            </a:r>
          </a:p>
          <a:p>
            <a:pPr lvl="2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New – module capping at reassessment</a:t>
            </a:r>
          </a:p>
          <a:p>
            <a:pPr lvl="2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lvl="2" algn="ctr">
              <a:lnSpc>
                <a:spcPct val="80000"/>
              </a:lnSpc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Achieved mark shown on Diploma Supplement as well</a:t>
            </a:r>
          </a:p>
          <a:p>
            <a:pPr lvl="2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marL="685800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If not passed on reassessment</a:t>
            </a:r>
          </a:p>
          <a:p>
            <a:pPr marL="1600200" lvl="2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repeat module (‘with attendance’). Only allowed repeat once</a:t>
            </a:r>
          </a:p>
          <a:p>
            <a:pPr lvl="3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- capped at 50%</a:t>
            </a:r>
          </a:p>
          <a:p>
            <a:pPr lvl="3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- no prior marks carried through</a:t>
            </a:r>
          </a:p>
          <a:p>
            <a:pPr marL="1600200" lvl="2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do alternative module (option modules only)</a:t>
            </a:r>
          </a:p>
          <a:p>
            <a:pPr lvl="3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- uncapped</a:t>
            </a:r>
          </a:p>
          <a:p>
            <a:pPr lvl="3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9410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Reassessment – a note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8199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/>
              <a:t>Coursework/exams</a:t>
            </a:r>
            <a:endParaRPr lang="en-GB" altLang="en-US" sz="4800" dirty="0"/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should be of the same standard and address the same learning outcomes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should enable students to demonstrate ability across the range (not just pass/fail)</a:t>
            </a:r>
          </a:p>
          <a:p>
            <a:pPr lvl="2">
              <a:lnSpc>
                <a:spcPct val="9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Projects/dissertations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reassessment – the same title improved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repeat – a new project dissertation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8566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Classification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716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Postgraduate Masters</a:t>
            </a:r>
          </a:p>
          <a:p>
            <a:pPr marL="0" lvl="1">
              <a:lnSpc>
                <a:spcPct val="9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- </a:t>
            </a:r>
            <a:r>
              <a:rPr lang="en-GB" altLang="en-US" sz="4000" dirty="0">
                <a:cs typeface="Arial" panose="020B0604020202020204" pitchFamily="34" charset="0"/>
              </a:rPr>
              <a:t>Pass 50-59%, Merit 60%-69%,  Distinction 70%+</a:t>
            </a: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32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b="1" dirty="0">
                <a:cs typeface="Arial" panose="020B0604020202020204" pitchFamily="34" charset="0"/>
              </a:rPr>
              <a:t>Undergraduate (Old and New):</a:t>
            </a:r>
          </a:p>
          <a:p>
            <a:pPr>
              <a:lnSpc>
                <a:spcPct val="90000"/>
              </a:lnSpc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fontAlgn="t"/>
            <a:endParaRPr lang="en-GB" altLang="en-US" sz="4800" b="1" dirty="0"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6571BF-693B-4689-A45F-ECA554B59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63348"/>
              </p:ext>
            </p:extLst>
          </p:nvPr>
        </p:nvGraphicFramePr>
        <p:xfrm>
          <a:off x="1257676" y="7784141"/>
          <a:ext cx="17680474" cy="1305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2512">
                  <a:extLst>
                    <a:ext uri="{9D8B030D-6E8A-4147-A177-3AD203B41FA5}">
                      <a16:colId xmlns:a16="http://schemas.microsoft.com/office/drawing/2014/main" val="2044910036"/>
                    </a:ext>
                  </a:extLst>
                </a:gridCol>
                <a:gridCol w="1245104">
                  <a:extLst>
                    <a:ext uri="{9D8B030D-6E8A-4147-A177-3AD203B41FA5}">
                      <a16:colId xmlns:a16="http://schemas.microsoft.com/office/drawing/2014/main" val="3168580758"/>
                    </a:ext>
                  </a:extLst>
                </a:gridCol>
                <a:gridCol w="830069">
                  <a:extLst>
                    <a:ext uri="{9D8B030D-6E8A-4147-A177-3AD203B41FA5}">
                      <a16:colId xmlns:a16="http://schemas.microsoft.com/office/drawing/2014/main" val="3003094539"/>
                    </a:ext>
                  </a:extLst>
                </a:gridCol>
                <a:gridCol w="8328361">
                  <a:extLst>
                    <a:ext uri="{9D8B030D-6E8A-4147-A177-3AD203B41FA5}">
                      <a16:colId xmlns:a16="http://schemas.microsoft.com/office/drawing/2014/main" val="4186637687"/>
                    </a:ext>
                  </a:extLst>
                </a:gridCol>
                <a:gridCol w="1134428">
                  <a:extLst>
                    <a:ext uri="{9D8B030D-6E8A-4147-A177-3AD203B41FA5}">
                      <a16:colId xmlns:a16="http://schemas.microsoft.com/office/drawing/2014/main" val="789768964"/>
                    </a:ext>
                  </a:extLst>
                </a:gridCol>
              </a:tblGrid>
              <a:tr h="127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ounders Grotesk Light"/>
                          <a:cs typeface="Arial" panose="020B0604020202020204" pitchFamily="34" charset="0"/>
                        </a:rPr>
                        <a:t>The credit-weighted arithmetic mean of the best 100 credits at level 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0.8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+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ounders Grotesk Light"/>
                          <a:cs typeface="Arial" panose="020B0604020202020204" pitchFamily="34" charset="0"/>
                        </a:rPr>
                        <a:t>The credit-weighted arithmetic mean of the next best 80 credits at levels 5 and/or 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</a:rPr>
                        <a:t>x 0.2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4288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2F8346-C115-43B8-804A-A6C197D1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97657"/>
              </p:ext>
            </p:extLst>
          </p:nvPr>
        </p:nvGraphicFramePr>
        <p:xfrm>
          <a:off x="1289354" y="9611820"/>
          <a:ext cx="12269240" cy="2971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97357">
                  <a:extLst>
                    <a:ext uri="{9D8B030D-6E8A-4147-A177-3AD203B41FA5}">
                      <a16:colId xmlns:a16="http://schemas.microsoft.com/office/drawing/2014/main" val="3543705969"/>
                    </a:ext>
                  </a:extLst>
                </a:gridCol>
                <a:gridCol w="8971883">
                  <a:extLst>
                    <a:ext uri="{9D8B030D-6E8A-4147-A177-3AD203B41FA5}">
                      <a16:colId xmlns:a16="http://schemas.microsoft.com/office/drawing/2014/main" val="341766829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70% - 100%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First Class Honours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extLst>
                  <a:ext uri="{0D108BD9-81ED-4DB2-BD59-A6C34878D82A}">
                    <a16:rowId xmlns:a16="http://schemas.microsoft.com/office/drawing/2014/main" val="202946836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60% - 69%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Second Class Honours, First Division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extLst>
                  <a:ext uri="{0D108BD9-81ED-4DB2-BD59-A6C34878D82A}">
                    <a16:rowId xmlns:a16="http://schemas.microsoft.com/office/drawing/2014/main" val="311096981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50% - 59%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Second Class Honours, Second Division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extLst>
                  <a:ext uri="{0D108BD9-81ED-4DB2-BD59-A6C34878D82A}">
                    <a16:rowId xmlns:a16="http://schemas.microsoft.com/office/drawing/2014/main" val="154492553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40% - 49%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Third Class Honours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extLst>
                  <a:ext uri="{0D108BD9-81ED-4DB2-BD59-A6C34878D82A}">
                    <a16:rowId xmlns:a16="http://schemas.microsoft.com/office/drawing/2014/main" val="279771529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0%  - 39%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Not Passed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56" marR="75156" marT="37578" marB="37578"/>
                </a:tc>
                <a:extLst>
                  <a:ext uri="{0D108BD9-81ED-4DB2-BD59-A6C34878D82A}">
                    <a16:rowId xmlns:a16="http://schemas.microsoft.com/office/drawing/2014/main" val="1246348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AFAEBED-5159-4CC5-9AF9-5E9CA9AA8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153" y="6120530"/>
            <a:ext cx="1770431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Boards – these may be combined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063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b="1" dirty="0"/>
              <a:t>Progression/Assessment Board 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approves standards for all modules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awards compensation (and credit)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confirms module marks and progression decisions for students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formally implements Extenuation decisions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note investigation of assessment options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awards credit and awards APL credit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4800" dirty="0"/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b="1" dirty="0"/>
              <a:t>Award Boards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awards compensation (and credit). Mainly PG.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confers award and classification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formally implements Extenuation decisions</a:t>
            </a:r>
          </a:p>
          <a:p>
            <a:pPr marL="1600200" lvl="2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notes exit awards for withdrawn students without a full credit profile</a:t>
            </a:r>
            <a:endParaRPr lang="en-US" altLang="en-US" sz="4800" dirty="0"/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052" y="1922823"/>
            <a:ext cx="18002756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80"/>
              </a:lnSpc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15827" y="3497319"/>
            <a:ext cx="16049004" cy="234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6800"/>
              </a:lnSpc>
            </a:pPr>
            <a:endParaRPr lang="en-GB" sz="7400" spc="-1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12700" marR="5080">
              <a:lnSpc>
                <a:spcPct val="66800"/>
              </a:lnSpc>
            </a:pPr>
            <a:endParaRPr lang="en-GB" sz="7400" spc="-110" dirty="0">
              <a:solidFill>
                <a:srgbClr val="333333"/>
              </a:solidFill>
              <a:latin typeface="Founders Grotesk Light"/>
              <a:cs typeface="Founders Grotesk Light"/>
            </a:endParaRPr>
          </a:p>
          <a:p>
            <a:pPr marL="12700" marR="5080">
              <a:lnSpc>
                <a:spcPct val="66800"/>
              </a:lnSpc>
            </a:pPr>
            <a:r>
              <a:rPr lang="en-GB" sz="7400" spc="-1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	</a:t>
            </a:r>
            <a:r>
              <a:rPr lang="en-GB" sz="7400" b="1" spc="-110" dirty="0">
                <a:solidFill>
                  <a:srgbClr val="333333"/>
                </a:solidFill>
                <a:latin typeface="Founders Grotesk Light"/>
                <a:cs typeface="Founders Grotesk Light"/>
              </a:rPr>
              <a:t>Questions?</a:t>
            </a:r>
            <a:endParaRPr sz="7400" b="1" dirty="0">
              <a:latin typeface="Founders Grotesk Light"/>
              <a:cs typeface="Founders Grotesk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9470" y="1312001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37246"/>
          <a:stretch/>
        </p:blipFill>
        <p:spPr>
          <a:xfrm>
            <a:off x="15172463" y="13602260"/>
            <a:ext cx="4309755" cy="11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Questions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063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Assessment Boards do not consider Appeals and/or extenuating circumstances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There is no discretion on marks or final degree classifications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Chairs Actions are noted at board.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4800" dirty="0"/>
              <a:t>Continuing reviews of Academic Calendar takes place with feedback from External Examiners.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4800" dirty="0"/>
          </a:p>
          <a:p>
            <a:pPr>
              <a:lnSpc>
                <a:spcPct val="90000"/>
              </a:lnSpc>
            </a:pPr>
            <a:r>
              <a:rPr lang="en-GB" altLang="en-US" sz="4800" b="1" dirty="0"/>
              <a:t>Transitional Regulations</a:t>
            </a:r>
            <a:endParaRPr lang="en-GB" altLang="en-US" sz="5400" b="1" dirty="0"/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Students missing credit to progress (30 credit to 20 credits) can take 	a 10 credit Individually Negotiated Learning (INL module)</a:t>
            </a: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Only levels 3, 4 and 7 have moved on to new framework</a:t>
            </a: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2020/21 academic year level 5 will transition</a:t>
            </a: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2021/22 academic year level 6 will transition</a:t>
            </a:r>
          </a:p>
          <a:p>
            <a:pPr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sz="4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960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2620"/>
            <a:r>
              <a:rPr lang="en-GB" sz="4800" b="1" u="sng" spc="-30" dirty="0">
                <a:cs typeface="Founders Grotesk Light"/>
              </a:rPr>
              <a:t>Old Framework - UG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January/Feb boards- do not attend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June boards- Term 1 and Term 2 marks- progression decisions made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July/August Boards (resit) -  Term 1 and Term 2 resits - progression decisions made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endParaRPr lang="en-GB" sz="4800" spc="-30" dirty="0">
              <a:cs typeface="Founders Grotesk Light"/>
            </a:endParaRPr>
          </a:p>
          <a:p>
            <a:pPr marL="12700" marR="642620"/>
            <a:r>
              <a:rPr lang="en-GB" sz="4800" b="1" u="sng" spc="-30" dirty="0">
                <a:cs typeface="Founders Grotesk Light"/>
              </a:rPr>
              <a:t>New Framework - UG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January/Feb boards- Term 1 marks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June boards- Term 2 and resit Term 1 marks- progression decisions made</a:t>
            </a:r>
          </a:p>
          <a:p>
            <a:pPr marL="584200" marR="642620" indent="-571500">
              <a:buFont typeface="Arial" panose="020B0604020202020204" pitchFamily="34" charset="0"/>
              <a:buChar char="•"/>
            </a:pPr>
            <a:r>
              <a:rPr lang="en-GB" sz="4800" spc="-30" dirty="0">
                <a:cs typeface="Founders Grotesk Light"/>
              </a:rPr>
              <a:t>July/August Boards- Term 2 resits- Progression decisions made</a:t>
            </a:r>
          </a:p>
          <a:p>
            <a:pPr>
              <a:defRPr/>
            </a:pPr>
            <a:endParaRPr lang="en-GB" altLang="en-US" sz="4800" dirty="0"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5E5FB5D-10C7-4A3D-B60E-0ED20FDAF3D0}"/>
              </a:ext>
            </a:extLst>
          </p:cNvPr>
          <p:cNvSpPr txBox="1">
            <a:spLocks/>
          </p:cNvSpPr>
          <p:nvPr/>
        </p:nvSpPr>
        <p:spPr>
          <a:xfrm>
            <a:off x="1050925" y="1922463"/>
            <a:ext cx="18002250" cy="757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951" b="0" i="0">
                <a:solidFill>
                  <a:srgbClr val="00CCCC"/>
                </a:solidFill>
                <a:latin typeface="Founders Grotesk Light"/>
                <a:ea typeface="+mj-ea"/>
                <a:cs typeface="Founders Grotesk Light"/>
              </a:defRPr>
            </a:lvl1pPr>
          </a:lstStyle>
          <a:p>
            <a:pPr marL="12700">
              <a:lnSpc>
                <a:spcPts val="5880"/>
              </a:lnSpc>
            </a:pPr>
            <a:r>
              <a:rPr lang="en-GB" kern="0" spc="-5" dirty="0"/>
              <a:t>Academic Year – 2019/20 </a:t>
            </a:r>
          </a:p>
        </p:txBody>
      </p:sp>
    </p:spTree>
    <p:extLst>
      <p:ext uri="{BB962C8B-B14F-4D97-AF65-F5344CB8AC3E}">
        <p14:creationId xmlns:p14="http://schemas.microsoft.com/office/powerpoint/2010/main" val="273453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89C7C538-9A5B-6C48-AA95-421C3EA87AA2}"/>
              </a:ext>
            </a:extLst>
          </p:cNvPr>
          <p:cNvSpPr/>
          <p:nvPr/>
        </p:nvSpPr>
        <p:spPr>
          <a:xfrm>
            <a:off x="1047337" y="4796775"/>
            <a:ext cx="565919" cy="10283302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272625"/>
              </a:solidFill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0F171885-E775-164F-8786-3F66DB33BD15}"/>
              </a:ext>
            </a:extLst>
          </p:cNvPr>
          <p:cNvSpPr txBox="1"/>
          <p:nvPr/>
        </p:nvSpPr>
        <p:spPr>
          <a:xfrm>
            <a:off x="2548983" y="4796775"/>
            <a:ext cx="16116048" cy="8082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 marR="5081">
              <a:lnSpc>
                <a:spcPct val="70700"/>
              </a:lnSpc>
            </a:pPr>
            <a:r>
              <a:rPr lang="en-GB" sz="9802" b="1" spc="-105" dirty="0">
                <a:solidFill>
                  <a:schemeClr val="bg1"/>
                </a:solidFill>
                <a:latin typeface="Founders Grotesk Cond Bold"/>
                <a:cs typeface="Founders Grotesk Cond Bold"/>
              </a:rPr>
              <a:t>New Framework</a:t>
            </a:r>
          </a:p>
          <a:p>
            <a:pPr marL="12703" marR="5081">
              <a:lnSpc>
                <a:spcPct val="70700"/>
              </a:lnSpc>
            </a:pPr>
            <a:endParaRPr sz="9802" dirty="0">
              <a:latin typeface="Founders Grotesk Cond Bold"/>
              <a:cs typeface="Founders Grotesk Cond Bold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/>
              <a:t>More sense of cohort identity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/>
              <a:t>A better institutional sense of progression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/>
              <a:t>Employer led courses and continuous assessment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solidFill>
                  <a:prstClr val="black"/>
                </a:solidFill>
              </a:rPr>
              <a:t>Some small differences between UG (Levels 4-6) and PG (Level 7) regulations </a:t>
            </a: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/>
              <a:t>Flexibility of programme and intake points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altLang="en-US" sz="4800" dirty="0"/>
              <a:t>Shared modules across clusters (courses)</a:t>
            </a:r>
          </a:p>
          <a:p>
            <a:pPr marL="34296" marR="5808727">
              <a:lnSpc>
                <a:spcPts val="3961"/>
              </a:lnSpc>
              <a:spcBef>
                <a:spcPts val="1950"/>
              </a:spcBef>
            </a:pPr>
            <a:endParaRPr sz="3601" dirty="0">
              <a:solidFill>
                <a:srgbClr val="272625"/>
              </a:solidFill>
              <a:latin typeface="Founders Grotesk Cond Bold"/>
              <a:cs typeface="Founders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66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7" y="5246"/>
            <a:ext cx="20093629" cy="1506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616" y="5236"/>
            <a:ext cx="20093940" cy="15067915"/>
          </a:xfrm>
          <a:custGeom>
            <a:avLst/>
            <a:gdLst/>
            <a:ahLst/>
            <a:cxnLst/>
            <a:rect l="l" t="t" r="r" b="b"/>
            <a:pathLst>
              <a:path w="20093940" h="15067915">
                <a:moveTo>
                  <a:pt x="0" y="15067604"/>
                </a:moveTo>
                <a:lnTo>
                  <a:pt x="20093629" y="15067604"/>
                </a:lnTo>
                <a:lnTo>
                  <a:pt x="20093629" y="0"/>
                </a:lnTo>
                <a:lnTo>
                  <a:pt x="0" y="0"/>
                </a:lnTo>
                <a:lnTo>
                  <a:pt x="0" y="15067604"/>
                </a:lnTo>
                <a:close/>
              </a:path>
            </a:pathLst>
          </a:custGeom>
          <a:ln w="1047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049470" y="1312001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8C325-1446-1845-A5DB-4F6434A5B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7"/>
          <a:stretch/>
        </p:blipFill>
        <p:spPr>
          <a:xfrm>
            <a:off x="15693232" y="13560425"/>
            <a:ext cx="3398493" cy="1090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89C7C538-9A5B-6C48-AA95-421C3EA87AA2}"/>
              </a:ext>
            </a:extLst>
          </p:cNvPr>
          <p:cNvSpPr/>
          <p:nvPr/>
        </p:nvSpPr>
        <p:spPr>
          <a:xfrm>
            <a:off x="1047337" y="4796775"/>
            <a:ext cx="565919" cy="10283302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726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0F171885-E775-164F-8786-3F66DB33BD15}"/>
              </a:ext>
            </a:extLst>
          </p:cNvPr>
          <p:cNvSpPr txBox="1"/>
          <p:nvPr/>
        </p:nvSpPr>
        <p:spPr>
          <a:xfrm>
            <a:off x="2548983" y="4796775"/>
            <a:ext cx="16116048" cy="882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 marR="5081" lvl="0" indent="0" algn="l" defTabSz="914400" rtl="0" eaLnBrk="1" fontAlgn="auto" latinLnBrk="0" hangingPunct="1">
              <a:lnSpc>
                <a:spcPct val="70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802" b="1" i="0" u="none" strike="noStrike" kern="120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ers Grotesk Cond Bold"/>
                <a:ea typeface="+mn-ea"/>
                <a:cs typeface="Founders Grotesk Cond Bold"/>
              </a:rPr>
              <a:t> Old Framework</a:t>
            </a:r>
          </a:p>
          <a:p>
            <a:pPr marL="12703" marR="5081" lvl="0" indent="0" algn="l" defTabSz="914400" rtl="0" eaLnBrk="1" fontAlgn="auto" latinLnBrk="0" hangingPunct="1">
              <a:lnSpc>
                <a:spcPct val="70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unders Grotesk Cond Bold"/>
              <a:ea typeface="+mn-ea"/>
              <a:cs typeface="Founders Grotesk Cond Bold"/>
            </a:endParaRP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sense of the ‘programme’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better institutional sense of progression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to have more time to assimilate their learning, and have more opportunities for formative assessment 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small differences between UG (Levels 4-6) and PG (Level 7) regulations 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few UG, PG and collaborative programmes have a February intake</a:t>
            </a:r>
          </a:p>
          <a:p>
            <a:pPr marL="34296" marR="5808727" lvl="0" indent="0" algn="l" defTabSz="914400" rtl="0" eaLnBrk="1" fontAlgn="auto" latinLnBrk="0" hangingPunct="1">
              <a:lnSpc>
                <a:spcPts val="3961"/>
              </a:lnSpc>
              <a:spcBef>
                <a:spcPts val="1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1" b="0" i="0" u="none" strike="noStrike" kern="1200" cap="none" spc="0" normalizeH="0" baseline="0" noProof="0" dirty="0">
              <a:ln>
                <a:noFill/>
              </a:ln>
              <a:solidFill>
                <a:srgbClr val="272625"/>
              </a:solidFill>
              <a:effectLst/>
              <a:uLnTx/>
              <a:uFillTx/>
              <a:latin typeface="Founders Grotesk Cond Bold"/>
              <a:ea typeface="+mn-ea"/>
              <a:cs typeface="Founders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198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Module Structure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10403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z="7401" spc="-125" dirty="0">
                <a:solidFill>
                  <a:srgbClr val="333333"/>
                </a:solidFill>
                <a:latin typeface="Founders Grotesk Light"/>
                <a:cs typeface="Founders Grotesk Light"/>
              </a:rPr>
              <a:t>UG modules (levels 3, 4, 5 &amp; 6) - New</a:t>
            </a:r>
            <a:endParaRPr sz="7401" dirty="0">
              <a:latin typeface="Founders Grotesk Light"/>
              <a:cs typeface="Founders Grotesk Light"/>
            </a:endParaRP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Most are 20 credits delivered each term 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40 and 60 credits allowed and usually taught across the year (2 terms)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marL="12703"/>
            <a:r>
              <a:rPr lang="en-GB" sz="7401" spc="-125" dirty="0">
                <a:solidFill>
                  <a:srgbClr val="333333"/>
                </a:solidFill>
                <a:latin typeface="Founders Grotesk Light"/>
                <a:cs typeface="Founders Grotesk Light"/>
              </a:rPr>
              <a:t>UG modules (levels 3, 4, 5 &amp; 6) - Old</a:t>
            </a:r>
            <a:endParaRPr lang="en-GB" sz="7401" dirty="0">
              <a:latin typeface="Founders Grotesk Light"/>
              <a:cs typeface="Founders Grotesk Light"/>
            </a:endParaRP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Most are 30 credits over 1 year (15, 45 and 60 credits allowed)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There are some 15 credit modules, which take place over half a year (each term)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lvl="1" algn="ctr">
              <a:defRPr/>
            </a:pPr>
            <a:r>
              <a:rPr lang="en-GB" altLang="en-US" sz="4800" b="1" dirty="0"/>
              <a:t>Full time students should take 120 credits over an academic year</a:t>
            </a:r>
          </a:p>
          <a:p>
            <a:pPr lvl="1" algn="ctr">
              <a:defRPr/>
            </a:pPr>
            <a:endParaRPr lang="en-GB" altLang="en-US" sz="4800" b="1" dirty="0"/>
          </a:p>
          <a:p>
            <a:pPr lvl="1" algn="ctr">
              <a:defRPr/>
            </a:pPr>
            <a:r>
              <a:rPr lang="en-GB" altLang="en-US" sz="4800" b="1" dirty="0"/>
              <a:t>Each credit is equivalent to a (notional) 10 student study hours</a:t>
            </a:r>
          </a:p>
        </p:txBody>
      </p:sp>
    </p:spTree>
    <p:extLst>
      <p:ext uri="{BB962C8B-B14F-4D97-AF65-F5344CB8AC3E}">
        <p14:creationId xmlns:p14="http://schemas.microsoft.com/office/powerpoint/2010/main" val="286154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Module Structure (Cont.)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952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Each 20 credit module comprises up to 2 assessed components (pro rata double modules)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Each 30 credit module comprises up to 4 assessed components (pro rata double modules)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Components have weights (adding up to 100%)</a:t>
            </a:r>
          </a:p>
          <a:p>
            <a:pPr lvl="2">
              <a:lnSpc>
                <a:spcPct val="90000"/>
              </a:lnSpc>
              <a:defRPr/>
            </a:pPr>
            <a:r>
              <a:rPr lang="en-GB" altLang="en-US" sz="4800" dirty="0"/>
              <a:t>	(Component weights are recorded on SITS/DELTA)</a:t>
            </a:r>
            <a:br>
              <a:rPr lang="en-GB" altLang="en-US" sz="4800" dirty="0"/>
            </a:br>
            <a:endParaRPr lang="en-GB" altLang="en-US" sz="4800" dirty="0"/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Components have marks (0-100%)</a:t>
            </a:r>
          </a:p>
          <a:p>
            <a:pPr lvl="4">
              <a:lnSpc>
                <a:spcPct val="90000"/>
              </a:lnSpc>
              <a:defRPr/>
            </a:pPr>
            <a:r>
              <a:rPr lang="en-GB" altLang="en-US" sz="4800" dirty="0"/>
              <a:t>(Component marks are recorded on SITS/DELTA)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6911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Module Structure (cont.)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6309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>
              <a:defRPr/>
            </a:pPr>
            <a:r>
              <a:rPr lang="en-GB" altLang="en-US" sz="7401" spc="-125" dirty="0">
                <a:solidFill>
                  <a:srgbClr val="333333"/>
                </a:solidFill>
                <a:latin typeface="Founders Grotesk Light"/>
              </a:rPr>
              <a:t>PG modules (level 7 &amp; level 8)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30 credits over 1 term (15 &amp; 60 credits allowed)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Full time students should take 60 credits per term, with a 60 credit dissertation/advanced research module taken over the summer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r>
              <a:rPr lang="en-GB" altLang="en-US" sz="4800" b="1" dirty="0"/>
              <a:t>Full time students should take 180 credits over an academic year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r>
              <a:rPr lang="en-GB" altLang="en-US" sz="4800" b="1" dirty="0"/>
              <a:t>Each credit is equivalent to a (notional) 10 student study hours</a:t>
            </a:r>
          </a:p>
        </p:txBody>
      </p:sp>
    </p:spTree>
    <p:extLst>
      <p:ext uri="{BB962C8B-B14F-4D97-AF65-F5344CB8AC3E}">
        <p14:creationId xmlns:p14="http://schemas.microsoft.com/office/powerpoint/2010/main" val="31430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3" y="7388350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dirty="0"/>
              <a:t>Advanced Independent Research Module - Level 7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443831" y="8167832"/>
            <a:ext cx="17834954" cy="546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Sometimes called the PG dissertation module in library based disciplines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May be 2 x 30 credits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May be supervised over summer period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Marks considered at an October assessment board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Resit is to be submitted in January (next assessment point)</a:t>
            </a:r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6ADDBFC-77A6-445F-B001-90F76012E75E}"/>
              </a:ext>
            </a:extLst>
          </p:cNvPr>
          <p:cNvSpPr txBox="1">
            <a:spLocks/>
          </p:cNvSpPr>
          <p:nvPr/>
        </p:nvSpPr>
        <p:spPr>
          <a:xfrm>
            <a:off x="1313093" y="1981338"/>
            <a:ext cx="17530153" cy="761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951" b="0" i="0">
                <a:solidFill>
                  <a:srgbClr val="00CCCC"/>
                </a:solidFill>
                <a:latin typeface="Founders Grotesk Light"/>
                <a:ea typeface="+mj-ea"/>
                <a:cs typeface="Founders Grotesk Light"/>
              </a:defRPr>
            </a:lvl1pPr>
          </a:lstStyle>
          <a:p>
            <a:pPr marL="12703"/>
            <a:r>
              <a:rPr lang="en-GB" kern="0" spc="-80" dirty="0"/>
              <a:t>Module Structure (cont.)</a:t>
            </a:r>
            <a:endParaRPr lang="en-GB" kern="0" spc="-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A44920-100D-468B-833F-44F397378523}"/>
              </a:ext>
            </a:extLst>
          </p:cNvPr>
          <p:cNvSpPr/>
          <p:nvPr/>
        </p:nvSpPr>
        <p:spPr>
          <a:xfrm>
            <a:off x="1289353" y="2760872"/>
            <a:ext cx="1783495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Each 30 credit module comprises up to 4 assessed components (pro rata double modules). Norm being 2 assessment components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Components have weights (adding up to 100%)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Components have marks (0-100%)</a:t>
            </a:r>
          </a:p>
        </p:txBody>
      </p:sp>
    </p:spTree>
    <p:extLst>
      <p:ext uri="{BB962C8B-B14F-4D97-AF65-F5344CB8AC3E}">
        <p14:creationId xmlns:p14="http://schemas.microsoft.com/office/powerpoint/2010/main" val="373048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Types of Collaborative Partnerships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3197225"/>
            <a:ext cx="17680476" cy="9664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altLang="en-US" sz="7401" spc="-125" dirty="0">
                <a:solidFill>
                  <a:srgbClr val="333333"/>
                </a:solidFill>
                <a:latin typeface="Founders Grotesk Light"/>
              </a:rPr>
              <a:t>Franchise</a:t>
            </a:r>
            <a:r>
              <a:rPr lang="en-GB" altLang="en-US" sz="2000" b="1" dirty="0"/>
              <a:t> 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License for whole or part programmes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Same core modules (variation in options)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Modular regs apply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  <a:p>
            <a:r>
              <a:rPr lang="en-GB" altLang="en-US" sz="7401" spc="-125" dirty="0">
                <a:solidFill>
                  <a:srgbClr val="333333"/>
                </a:solidFill>
                <a:latin typeface="Founders Grotesk Light"/>
              </a:rPr>
              <a:t>Validation (and joint awards)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Partner programme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UEL approve, externally examine and quality assure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Some negotiated variation with modular regs possible</a:t>
            </a:r>
          </a:p>
          <a:p>
            <a:pPr lvl="1">
              <a:defRPr/>
            </a:pPr>
            <a:endParaRPr lang="en-GB" altLang="en-US" sz="4800" dirty="0"/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8572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F1C0758-26F9-C549-BB7E-EB07E7889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354" y="1921493"/>
            <a:ext cx="17530153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/>
            <a:r>
              <a:rPr lang="en-GB" spc="-80" dirty="0"/>
              <a:t>Modules - Assessment</a:t>
            </a:r>
            <a:endParaRPr spc="-5" dirty="0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BDC9C1CC-6B30-AA40-B34B-36B70869F910}"/>
              </a:ext>
            </a:extLst>
          </p:cNvPr>
          <p:cNvSpPr txBox="1"/>
          <p:nvPr/>
        </p:nvSpPr>
        <p:spPr>
          <a:xfrm>
            <a:off x="1214192" y="2968625"/>
            <a:ext cx="17680476" cy="11375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 algn="ctr">
              <a:lnSpc>
                <a:spcPct val="80000"/>
              </a:lnSpc>
              <a:defRPr/>
            </a:pPr>
            <a:r>
              <a:rPr lang="en-GB" altLang="en-US" sz="4800" dirty="0"/>
              <a:t>Pass/Fail (e.g. placement modules)</a:t>
            </a:r>
          </a:p>
          <a:p>
            <a:pPr algn="ctr">
              <a:lnSpc>
                <a:spcPct val="80000"/>
              </a:lnSpc>
              <a:defRPr/>
            </a:pPr>
            <a:r>
              <a:rPr lang="en-GB" altLang="en-US" sz="4800" b="1" dirty="0"/>
              <a:t>or</a:t>
            </a:r>
          </a:p>
          <a:p>
            <a:pPr lvl="1" algn="ctr">
              <a:lnSpc>
                <a:spcPct val="80000"/>
              </a:lnSpc>
              <a:defRPr/>
            </a:pPr>
            <a:r>
              <a:rPr lang="en-GB" altLang="en-US" sz="4800" dirty="0"/>
              <a:t>0% – 100%</a:t>
            </a:r>
          </a:p>
          <a:p>
            <a:pPr lvl="1">
              <a:lnSpc>
                <a:spcPct val="80000"/>
              </a:lnSpc>
              <a:defRPr/>
            </a:pPr>
            <a:endParaRPr lang="en-GB" altLang="en-US" sz="4800" dirty="0"/>
          </a:p>
          <a:p>
            <a:pPr lvl="1" algn="ctr">
              <a:lnSpc>
                <a:spcPct val="80000"/>
              </a:lnSpc>
              <a:defRPr/>
            </a:pPr>
            <a:r>
              <a:rPr lang="en-GB" altLang="en-US" sz="4800" dirty="0"/>
              <a:t>Levels 3-6 Pass </a:t>
            </a:r>
            <a:r>
              <a:rPr lang="en-GB" altLang="en-US" sz="4800" dirty="0">
                <a:cs typeface="Arial" panose="020B0604020202020204" pitchFamily="34" charset="0"/>
              </a:rPr>
              <a:t>≥ 40 (component threshold ≥ 30)</a:t>
            </a:r>
          </a:p>
          <a:p>
            <a:pPr lvl="1" algn="ctr">
              <a:lnSpc>
                <a:spcPct val="80000"/>
              </a:lnSpc>
              <a:defRPr/>
            </a:pPr>
            <a:r>
              <a:rPr lang="en-GB" altLang="en-US" sz="4800" dirty="0"/>
              <a:t>Level 7  Pass </a:t>
            </a:r>
            <a:r>
              <a:rPr lang="en-GB" altLang="en-US" sz="4800" dirty="0">
                <a:cs typeface="Arial" panose="020B0604020202020204" pitchFamily="34" charset="0"/>
              </a:rPr>
              <a:t>≥ 50 (component threshold ≥ 40)</a:t>
            </a:r>
          </a:p>
          <a:p>
            <a:pPr lvl="2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</a:t>
            </a:r>
            <a:r>
              <a:rPr lang="en-GB" altLang="en-US" sz="4800" b="1" dirty="0">
                <a:cs typeface="Arial" panose="020B0604020202020204" pitchFamily="34" charset="0"/>
              </a:rPr>
              <a:t>Sequence</a:t>
            </a:r>
          </a:p>
          <a:p>
            <a:pPr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marL="1143000" lvl="1" indent="-6858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Both UG and PG students are summatively assessed during and towards the end of the module; </a:t>
            </a:r>
          </a:p>
          <a:p>
            <a:pPr lvl="1">
              <a:lnSpc>
                <a:spcPct val="80000"/>
              </a:lnSpc>
              <a:defRPr/>
            </a:pPr>
            <a:endParaRPr lang="en-GB" altLang="en-US" sz="4800" dirty="0"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altLang="en-US" sz="4800" dirty="0">
                <a:cs typeface="Arial" panose="020B0604020202020204" pitchFamily="34" charset="0"/>
              </a:rPr>
              <a:t>	</a:t>
            </a:r>
            <a:r>
              <a:rPr lang="en-GB" altLang="en-US" sz="4800" b="1" dirty="0">
                <a:cs typeface="Arial" panose="020B0604020202020204" pitchFamily="34" charset="0"/>
              </a:rPr>
              <a:t>Resits </a:t>
            </a:r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Old – all resits take place in the summer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GB" altLang="en-US" sz="4800" dirty="0"/>
              <a:t>New – Resits take place 30 days after results are released</a:t>
            </a:r>
          </a:p>
          <a:p>
            <a:pPr lvl="1">
              <a:defRPr/>
            </a:pPr>
            <a:endParaRPr lang="en-GB" altLang="en-US" sz="4800" dirty="0"/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4948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B1D1926A356574EBEDFCDA15EEB4052" ma:contentTypeVersion="8" ma:contentTypeDescription="Upload an image." ma:contentTypeScope="" ma:versionID="20a838b626d0cf43765020a5736f7711">
  <xsd:schema xmlns:xsd="http://www.w3.org/2001/XMLSchema" xmlns:xs="http://www.w3.org/2001/XMLSchema" xmlns:p="http://schemas.microsoft.com/office/2006/metadata/properties" xmlns:ns1="http://schemas.microsoft.com/sharepoint/v3" xmlns:ns2="47F1714C-9726-4F3D-924D-0F138637F495" xmlns:ns3="http://schemas.microsoft.com/sharepoint/v3/fields" xmlns:ns4="49c4b1f1-679b-4f3e-96c4-56513ef36c36" xmlns:ns5="47f1714c-9726-4f3d-924d-0f138637f495" targetNamespace="http://schemas.microsoft.com/office/2006/metadata/properties" ma:root="true" ma:fieldsID="e8e0a3d3a8366f7b3c8f682b8d3f4305" ns1:_="" ns2:_="" ns3:_="" ns4:_="" ns5:_="">
    <xsd:import namespace="http://schemas.microsoft.com/sharepoint/v3"/>
    <xsd:import namespace="47F1714C-9726-4F3D-924D-0F138637F495"/>
    <xsd:import namespace="http://schemas.microsoft.com/sharepoint/v3/fields"/>
    <xsd:import namespace="49c4b1f1-679b-4f3e-96c4-56513ef36c36"/>
    <xsd:import namespace="47f1714c-9726-4f3d-924d-0f138637f49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714C-9726-4F3D-924D-0F138637F49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4b1f1-679b-4f3e-96c4-56513ef36c36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714c-9726-4f3d-924d-0f138637f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47F1714C-9726-4F3D-924D-0F138637F49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BA85F3D-2A48-47B9-BF18-311CA006A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7D04DF-996A-4974-98B7-789E40BD6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F1714C-9726-4F3D-924D-0F138637F495"/>
    <ds:schemaRef ds:uri="http://schemas.microsoft.com/sharepoint/v3/fields"/>
    <ds:schemaRef ds:uri="49c4b1f1-679b-4f3e-96c4-56513ef36c36"/>
    <ds:schemaRef ds:uri="47f1714c-9726-4f3d-924d-0f138637f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5570F1-B660-4197-821C-2FF2AAC2C25B}">
  <ds:schemaRefs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  <ds:schemaRef ds:uri="49c4b1f1-679b-4f3e-96c4-56513ef36c36"/>
    <ds:schemaRef ds:uri="http://schemas.microsoft.com/office/2006/metadata/properties"/>
    <ds:schemaRef ds:uri="47F1714C-9726-4F3D-924D-0F138637F495"/>
    <ds:schemaRef ds:uri="http://purl.org/dc/elements/1.1/"/>
    <ds:schemaRef ds:uri="47f1714c-9726-4f3d-924d-0f138637f495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1101</Words>
  <Application>Microsoft Office PowerPoint</Application>
  <PresentationFormat>Custom</PresentationFormat>
  <Paragraphs>259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Founders Grotesk Cond Bold</vt:lpstr>
      <vt:lpstr>Founders Grotesk Light</vt:lpstr>
      <vt:lpstr>Office Theme</vt:lpstr>
      <vt:lpstr>PowerPoint Presentation</vt:lpstr>
      <vt:lpstr>PowerPoint Presentation</vt:lpstr>
      <vt:lpstr>PowerPoint Presentation</vt:lpstr>
      <vt:lpstr>Module Structure</vt:lpstr>
      <vt:lpstr>Module Structure (Cont.)</vt:lpstr>
      <vt:lpstr>Module Structure (cont.)</vt:lpstr>
      <vt:lpstr>Advanced Independent Research Module - Level 7</vt:lpstr>
      <vt:lpstr>Types of Collaborative Partnerships</vt:lpstr>
      <vt:lpstr>Modules - Assessment</vt:lpstr>
      <vt:lpstr>Compensation</vt:lpstr>
      <vt:lpstr>Reassessment and Repeat - UG</vt:lpstr>
      <vt:lpstr>Reassessment and Repeat – UG (Cont.)</vt:lpstr>
      <vt:lpstr>Reassessment and Repeat - PG</vt:lpstr>
      <vt:lpstr>Reassessment – a note</vt:lpstr>
      <vt:lpstr>Classification</vt:lpstr>
      <vt:lpstr>Boards – these may be combined</vt:lpstr>
      <vt:lpstr>PowerPoint Presentation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</dc:creator>
  <cp:keywords/>
  <dc:description/>
  <cp:lastModifiedBy>Caroline T Quirk</cp:lastModifiedBy>
  <cp:revision>50</cp:revision>
  <cp:lastPrinted>2019-11-18T08:36:14Z</cp:lastPrinted>
  <dcterms:created xsi:type="dcterms:W3CDTF">2018-09-06T16:46:50Z</dcterms:created>
  <dcterms:modified xsi:type="dcterms:W3CDTF">2020-01-16T12:15:37Z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0x0101009148F5A04DDD49CBA7127AADA5FB792B00AADE34325A8B49CDA8BB4DB53328F214002B1D1926A356574EBEDFCDA15EEB4052</vt:lpwstr>
  </property>
</Properties>
</file>