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4" r:id="rId2"/>
    <p:sldId id="272" r:id="rId3"/>
    <p:sldId id="289" r:id="rId4"/>
    <p:sldId id="280" r:id="rId5"/>
    <p:sldId id="273" r:id="rId6"/>
    <p:sldId id="292" r:id="rId7"/>
    <p:sldId id="294" r:id="rId8"/>
    <p:sldId id="291" r:id="rId9"/>
    <p:sldId id="278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7" r:id="rId21"/>
    <p:sldId id="311" r:id="rId22"/>
    <p:sldId id="305" r:id="rId23"/>
    <p:sldId id="312" r:id="rId24"/>
    <p:sldId id="306" r:id="rId25"/>
    <p:sldId id="308" r:id="rId26"/>
    <p:sldId id="309" r:id="rId27"/>
    <p:sldId id="310" r:id="rId28"/>
    <p:sldId id="313" r:id="rId29"/>
    <p:sldId id="281" r:id="rId30"/>
  </p:sldIdLst>
  <p:sldSz cx="12242800" cy="6851650"/>
  <p:notesSz cx="9872663" cy="674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C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9" autoAdjust="0"/>
    <p:restoredTop sz="94636" autoAdjust="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01BCD-4018-44B8-82AD-2C0ED98A6911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3EBAAEBF-2E5F-48D8-AC6C-DBA886BEE5C6}">
      <dgm:prSet phldrT="[Text]"/>
      <dgm:spPr>
        <a:xfrm>
          <a:off x="1803537" y="1747626"/>
          <a:ext cx="1030709" cy="10307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Progression</a:t>
          </a:r>
        </a:p>
      </dgm:t>
    </dgm:pt>
    <dgm:pt modelId="{43BB66AE-952B-405B-8BF2-5C6B44963F8D}" type="parTrans" cxnId="{DFE6C9F9-DC3C-4A49-B2FE-B9677B3C8A7D}">
      <dgm:prSet/>
      <dgm:spPr/>
      <dgm:t>
        <a:bodyPr/>
        <a:lstStyle/>
        <a:p>
          <a:endParaRPr lang="en-US"/>
        </a:p>
      </dgm:t>
    </dgm:pt>
    <dgm:pt modelId="{8A96BB8E-8D0E-41F4-BA4B-DCEE46ACE9D6}" type="sibTrans" cxnId="{DFE6C9F9-DC3C-4A49-B2FE-B9677B3C8A7D}">
      <dgm:prSet/>
      <dgm:spPr>
        <a:xfrm>
          <a:off x="2917940" y="1964075"/>
          <a:ext cx="597811" cy="59781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87AA1B9-D551-46C3-AC3C-771D0DA8539A}">
      <dgm:prSet phldrT="[Text]"/>
      <dgm:spPr>
        <a:xfrm>
          <a:off x="7191260" y="1747626"/>
          <a:ext cx="1030709" cy="10307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Good Health</a:t>
          </a:r>
        </a:p>
      </dgm:t>
    </dgm:pt>
    <dgm:pt modelId="{A8D6A580-173B-4D0C-8B72-A812E57237C6}" type="parTrans" cxnId="{8C84067D-4574-4004-851D-E462C1ACAC9B}">
      <dgm:prSet/>
      <dgm:spPr/>
      <dgm:t>
        <a:bodyPr/>
        <a:lstStyle/>
        <a:p>
          <a:endParaRPr lang="en-US"/>
        </a:p>
      </dgm:t>
    </dgm:pt>
    <dgm:pt modelId="{D1CBCD04-DBB5-426D-A6F3-FF88AAF11BDA}" type="sibTrans" cxnId="{8C84067D-4574-4004-851D-E462C1ACAC9B}">
      <dgm:prSet/>
      <dgm:spPr/>
      <dgm:t>
        <a:bodyPr/>
        <a:lstStyle/>
        <a:p>
          <a:endParaRPr lang="en-US"/>
        </a:p>
      </dgm:t>
    </dgm:pt>
    <dgm:pt modelId="{CF4F3FDC-3955-40D5-823F-6F07CF776D71}">
      <dgm:prSet phldrT="[Text]"/>
      <dgm:spPr>
        <a:xfrm>
          <a:off x="3599445" y="1747626"/>
          <a:ext cx="1030709" cy="10307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Good Honours</a:t>
          </a:r>
        </a:p>
      </dgm:t>
    </dgm:pt>
    <dgm:pt modelId="{8DC9B4EB-E89C-4BBA-95B3-E5A769F3CCC8}" type="parTrans" cxnId="{788B71F4-A6C2-473A-8C94-934962A16E96}">
      <dgm:prSet/>
      <dgm:spPr/>
      <dgm:t>
        <a:bodyPr/>
        <a:lstStyle/>
        <a:p>
          <a:endParaRPr lang="en-US"/>
        </a:p>
      </dgm:t>
    </dgm:pt>
    <dgm:pt modelId="{D0DBF437-DD97-497B-A029-19A5AB030774}" type="sibTrans" cxnId="{788B71F4-A6C2-473A-8C94-934962A16E96}">
      <dgm:prSet/>
      <dgm:spPr>
        <a:xfrm>
          <a:off x="4713848" y="1964075"/>
          <a:ext cx="597811" cy="59781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F4408B0-3DF9-4EA4-A3D4-652562725AF5}">
      <dgm:prSet phldrT="[Text]"/>
      <dgm:spPr>
        <a:xfrm>
          <a:off x="5395353" y="1747626"/>
          <a:ext cx="1030709" cy="10307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Satisfaction</a:t>
          </a:r>
        </a:p>
      </dgm:t>
    </dgm:pt>
    <dgm:pt modelId="{D676B885-8897-4CE9-A0E9-020E96310865}" type="parTrans" cxnId="{CB400800-52C3-44F4-BCFE-DA392A5BF295}">
      <dgm:prSet/>
      <dgm:spPr/>
      <dgm:t>
        <a:bodyPr/>
        <a:lstStyle/>
        <a:p>
          <a:endParaRPr lang="en-US"/>
        </a:p>
      </dgm:t>
    </dgm:pt>
    <dgm:pt modelId="{900A9255-F956-40DD-8868-532C151DEB2E}" type="sibTrans" cxnId="{CB400800-52C3-44F4-BCFE-DA392A5BF295}">
      <dgm:prSet/>
      <dgm:spPr>
        <a:xfrm>
          <a:off x="6509755" y="1964075"/>
          <a:ext cx="597811" cy="59781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1F1F37A-E243-472D-BDEB-F2D629555D26}">
      <dgm:prSet phldrT="[Text]"/>
      <dgm:spPr>
        <a:xfrm>
          <a:off x="7630" y="1747626"/>
          <a:ext cx="1030709" cy="1030709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Recruitment</a:t>
          </a:r>
        </a:p>
      </dgm:t>
    </dgm:pt>
    <dgm:pt modelId="{07F6FC60-E440-4F7C-965D-3718208E026F}" type="parTrans" cxnId="{C84F10CC-9311-40D6-9B72-BDA8B8A9ED40}">
      <dgm:prSet/>
      <dgm:spPr/>
      <dgm:t>
        <a:bodyPr/>
        <a:lstStyle/>
        <a:p>
          <a:endParaRPr lang="en-US"/>
        </a:p>
      </dgm:t>
    </dgm:pt>
    <dgm:pt modelId="{278E2A2A-DF3C-4505-B03B-0674DE3AA655}" type="sibTrans" cxnId="{C84F10CC-9311-40D6-9B72-BDA8B8A9ED40}">
      <dgm:prSet/>
      <dgm:spPr>
        <a:xfrm>
          <a:off x="1122032" y="1964075"/>
          <a:ext cx="597811" cy="597811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E24CA57-DEC4-4281-97B0-08835F6EFAAC}" type="pres">
      <dgm:prSet presAssocID="{BD701BCD-4018-44B8-82AD-2C0ED98A6911}" presName="linearFlow" presStyleCnt="0">
        <dgm:presLayoutVars>
          <dgm:dir/>
          <dgm:resizeHandles val="exact"/>
        </dgm:presLayoutVars>
      </dgm:prSet>
      <dgm:spPr/>
    </dgm:pt>
    <dgm:pt modelId="{C4E48274-1A0B-4BBE-8309-52893C87EF5F}" type="pres">
      <dgm:prSet presAssocID="{E1F1F37A-E243-472D-BDEB-F2D629555D26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131D9A0F-A1CB-4C5D-8072-8C96DAE95737}" type="pres">
      <dgm:prSet presAssocID="{278E2A2A-DF3C-4505-B03B-0674DE3AA655}" presName="spacerL" presStyleCnt="0"/>
      <dgm:spPr/>
    </dgm:pt>
    <dgm:pt modelId="{4E1C49F5-76CC-4E9C-8014-A6D27535683C}" type="pres">
      <dgm:prSet presAssocID="{278E2A2A-DF3C-4505-B03B-0674DE3AA655}" presName="sibTrans" presStyleLbl="sibTrans2D1" presStyleIdx="0" presStyleCnt="4"/>
      <dgm:spPr>
        <a:prstGeom prst="mathPlus">
          <a:avLst/>
        </a:prstGeom>
      </dgm:spPr>
    </dgm:pt>
    <dgm:pt modelId="{093BE259-A5DE-4B7C-9D52-C04D1EA47480}" type="pres">
      <dgm:prSet presAssocID="{278E2A2A-DF3C-4505-B03B-0674DE3AA655}" presName="spacerR" presStyleCnt="0"/>
      <dgm:spPr/>
    </dgm:pt>
    <dgm:pt modelId="{EDDDC644-90B3-4E2F-AC2E-AAF3D07858A3}" type="pres">
      <dgm:prSet presAssocID="{3EBAAEBF-2E5F-48D8-AC6C-DBA886BEE5C6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93E4BA2E-501A-436F-A431-0BDDB71F5F6F}" type="pres">
      <dgm:prSet presAssocID="{8A96BB8E-8D0E-41F4-BA4B-DCEE46ACE9D6}" presName="spacerL" presStyleCnt="0"/>
      <dgm:spPr/>
    </dgm:pt>
    <dgm:pt modelId="{27031544-AD7D-48F2-988B-16F269EEA7D1}" type="pres">
      <dgm:prSet presAssocID="{8A96BB8E-8D0E-41F4-BA4B-DCEE46ACE9D6}" presName="sibTrans" presStyleLbl="sibTrans2D1" presStyleIdx="1" presStyleCnt="4"/>
      <dgm:spPr>
        <a:prstGeom prst="mathPlus">
          <a:avLst/>
        </a:prstGeom>
      </dgm:spPr>
    </dgm:pt>
    <dgm:pt modelId="{DBF13277-3730-45A3-BD5C-822554C18401}" type="pres">
      <dgm:prSet presAssocID="{8A96BB8E-8D0E-41F4-BA4B-DCEE46ACE9D6}" presName="spacerR" presStyleCnt="0"/>
      <dgm:spPr/>
    </dgm:pt>
    <dgm:pt modelId="{50C23CF5-CD4B-4004-A42C-25262AB90C23}" type="pres">
      <dgm:prSet presAssocID="{CF4F3FDC-3955-40D5-823F-6F07CF776D71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CA71E047-F915-43DC-9048-EB1BF5AF183A}" type="pres">
      <dgm:prSet presAssocID="{D0DBF437-DD97-497B-A029-19A5AB030774}" presName="spacerL" presStyleCnt="0"/>
      <dgm:spPr/>
    </dgm:pt>
    <dgm:pt modelId="{F725C2C0-50A7-4E0F-A96A-265FEE39B52E}" type="pres">
      <dgm:prSet presAssocID="{D0DBF437-DD97-497B-A029-19A5AB030774}" presName="sibTrans" presStyleLbl="sibTrans2D1" presStyleIdx="2" presStyleCnt="4"/>
      <dgm:spPr>
        <a:prstGeom prst="mathPlus">
          <a:avLst/>
        </a:prstGeom>
      </dgm:spPr>
    </dgm:pt>
    <dgm:pt modelId="{0B44C1BD-45D1-4661-9EAB-070A5EE930E5}" type="pres">
      <dgm:prSet presAssocID="{D0DBF437-DD97-497B-A029-19A5AB030774}" presName="spacerR" presStyleCnt="0"/>
      <dgm:spPr/>
    </dgm:pt>
    <dgm:pt modelId="{0D666647-F5A0-4818-B541-6FCDE9C3948A}" type="pres">
      <dgm:prSet presAssocID="{9F4408B0-3DF9-4EA4-A3D4-652562725AF5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</dgm:pt>
    <dgm:pt modelId="{47A3B9EF-E80E-4DA1-B1ED-B91F6C0BA70D}" type="pres">
      <dgm:prSet presAssocID="{900A9255-F956-40DD-8868-532C151DEB2E}" presName="spacerL" presStyleCnt="0"/>
      <dgm:spPr/>
    </dgm:pt>
    <dgm:pt modelId="{ADE615B1-9E9F-407B-BA63-BD479CD85D6C}" type="pres">
      <dgm:prSet presAssocID="{900A9255-F956-40DD-8868-532C151DEB2E}" presName="sibTrans" presStyleLbl="sibTrans2D1" presStyleIdx="3" presStyleCnt="4"/>
      <dgm:spPr>
        <a:prstGeom prst="mathEqual">
          <a:avLst/>
        </a:prstGeom>
      </dgm:spPr>
    </dgm:pt>
    <dgm:pt modelId="{54572058-87C3-43BA-B7F7-FA5E008722B8}" type="pres">
      <dgm:prSet presAssocID="{900A9255-F956-40DD-8868-532C151DEB2E}" presName="spacerR" presStyleCnt="0"/>
      <dgm:spPr/>
    </dgm:pt>
    <dgm:pt modelId="{A5091B90-0E14-405A-B395-D2AF9365FD47}" type="pres">
      <dgm:prSet presAssocID="{587AA1B9-D551-46C3-AC3C-771D0DA8539A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CB400800-52C3-44F4-BCFE-DA392A5BF295}" srcId="{BD701BCD-4018-44B8-82AD-2C0ED98A6911}" destId="{9F4408B0-3DF9-4EA4-A3D4-652562725AF5}" srcOrd="3" destOrd="0" parTransId="{D676B885-8897-4CE9-A0E9-020E96310865}" sibTransId="{900A9255-F956-40DD-8868-532C151DEB2E}"/>
    <dgm:cxn modelId="{3A7EC205-70C8-4147-AA07-5DCD61A829EE}" type="presOf" srcId="{8A96BB8E-8D0E-41F4-BA4B-DCEE46ACE9D6}" destId="{27031544-AD7D-48F2-988B-16F269EEA7D1}" srcOrd="0" destOrd="0" presId="urn:microsoft.com/office/officeart/2005/8/layout/equation1"/>
    <dgm:cxn modelId="{5D2F0D09-61C0-4428-9066-776EDEE4AFC6}" type="presOf" srcId="{D0DBF437-DD97-497B-A029-19A5AB030774}" destId="{F725C2C0-50A7-4E0F-A96A-265FEE39B52E}" srcOrd="0" destOrd="0" presId="urn:microsoft.com/office/officeart/2005/8/layout/equation1"/>
    <dgm:cxn modelId="{4FDA4D0B-3466-4707-B8EF-2F95334A7046}" type="presOf" srcId="{900A9255-F956-40DD-8868-532C151DEB2E}" destId="{ADE615B1-9E9F-407B-BA63-BD479CD85D6C}" srcOrd="0" destOrd="0" presId="urn:microsoft.com/office/officeart/2005/8/layout/equation1"/>
    <dgm:cxn modelId="{DBD69F46-116C-4042-8AD5-4034E3743BF4}" type="presOf" srcId="{9F4408B0-3DF9-4EA4-A3D4-652562725AF5}" destId="{0D666647-F5A0-4818-B541-6FCDE9C3948A}" srcOrd="0" destOrd="0" presId="urn:microsoft.com/office/officeart/2005/8/layout/equation1"/>
    <dgm:cxn modelId="{3020FA6B-EFD8-41E2-8198-A200F47312F1}" type="presOf" srcId="{587AA1B9-D551-46C3-AC3C-771D0DA8539A}" destId="{A5091B90-0E14-405A-B395-D2AF9365FD47}" srcOrd="0" destOrd="0" presId="urn:microsoft.com/office/officeart/2005/8/layout/equation1"/>
    <dgm:cxn modelId="{6E0A1551-5045-4E76-83B2-CD03BD49C5F1}" type="presOf" srcId="{E1F1F37A-E243-472D-BDEB-F2D629555D26}" destId="{C4E48274-1A0B-4BBE-8309-52893C87EF5F}" srcOrd="0" destOrd="0" presId="urn:microsoft.com/office/officeart/2005/8/layout/equation1"/>
    <dgm:cxn modelId="{8C84067D-4574-4004-851D-E462C1ACAC9B}" srcId="{BD701BCD-4018-44B8-82AD-2C0ED98A6911}" destId="{587AA1B9-D551-46C3-AC3C-771D0DA8539A}" srcOrd="4" destOrd="0" parTransId="{A8D6A580-173B-4D0C-8B72-A812E57237C6}" sibTransId="{D1CBCD04-DBB5-426D-A6F3-FF88AAF11BDA}"/>
    <dgm:cxn modelId="{C1754597-EC10-4388-96C7-5635DACA2698}" type="presOf" srcId="{278E2A2A-DF3C-4505-B03B-0674DE3AA655}" destId="{4E1C49F5-76CC-4E9C-8014-A6D27535683C}" srcOrd="0" destOrd="0" presId="urn:microsoft.com/office/officeart/2005/8/layout/equation1"/>
    <dgm:cxn modelId="{776BA4C2-D501-495C-8F5F-FE3E0D51F790}" type="presOf" srcId="{BD701BCD-4018-44B8-82AD-2C0ED98A6911}" destId="{7E24CA57-DEC4-4281-97B0-08835F6EFAAC}" srcOrd="0" destOrd="0" presId="urn:microsoft.com/office/officeart/2005/8/layout/equation1"/>
    <dgm:cxn modelId="{C84F10CC-9311-40D6-9B72-BDA8B8A9ED40}" srcId="{BD701BCD-4018-44B8-82AD-2C0ED98A6911}" destId="{E1F1F37A-E243-472D-BDEB-F2D629555D26}" srcOrd="0" destOrd="0" parTransId="{07F6FC60-E440-4F7C-965D-3718208E026F}" sibTransId="{278E2A2A-DF3C-4505-B03B-0674DE3AA655}"/>
    <dgm:cxn modelId="{4F3602E9-A2B0-45BE-AB07-7AB559CFA217}" type="presOf" srcId="{CF4F3FDC-3955-40D5-823F-6F07CF776D71}" destId="{50C23CF5-CD4B-4004-A42C-25262AB90C23}" srcOrd="0" destOrd="0" presId="urn:microsoft.com/office/officeart/2005/8/layout/equation1"/>
    <dgm:cxn modelId="{727AA0F1-CBD5-4536-9AFA-E4349DDC56AC}" type="presOf" srcId="{3EBAAEBF-2E5F-48D8-AC6C-DBA886BEE5C6}" destId="{EDDDC644-90B3-4E2F-AC2E-AAF3D07858A3}" srcOrd="0" destOrd="0" presId="urn:microsoft.com/office/officeart/2005/8/layout/equation1"/>
    <dgm:cxn modelId="{788B71F4-A6C2-473A-8C94-934962A16E96}" srcId="{BD701BCD-4018-44B8-82AD-2C0ED98A6911}" destId="{CF4F3FDC-3955-40D5-823F-6F07CF776D71}" srcOrd="2" destOrd="0" parTransId="{8DC9B4EB-E89C-4BBA-95B3-E5A769F3CCC8}" sibTransId="{D0DBF437-DD97-497B-A029-19A5AB030774}"/>
    <dgm:cxn modelId="{DFE6C9F9-DC3C-4A49-B2FE-B9677B3C8A7D}" srcId="{BD701BCD-4018-44B8-82AD-2C0ED98A6911}" destId="{3EBAAEBF-2E5F-48D8-AC6C-DBA886BEE5C6}" srcOrd="1" destOrd="0" parTransId="{43BB66AE-952B-405B-8BF2-5C6B44963F8D}" sibTransId="{8A96BB8E-8D0E-41F4-BA4B-DCEE46ACE9D6}"/>
    <dgm:cxn modelId="{E66436E0-DD13-43A9-AE87-1755B3E06D05}" type="presParOf" srcId="{7E24CA57-DEC4-4281-97B0-08835F6EFAAC}" destId="{C4E48274-1A0B-4BBE-8309-52893C87EF5F}" srcOrd="0" destOrd="0" presId="urn:microsoft.com/office/officeart/2005/8/layout/equation1"/>
    <dgm:cxn modelId="{B7B30CB2-5C46-434F-9220-EABFC96343F1}" type="presParOf" srcId="{7E24CA57-DEC4-4281-97B0-08835F6EFAAC}" destId="{131D9A0F-A1CB-4C5D-8072-8C96DAE95737}" srcOrd="1" destOrd="0" presId="urn:microsoft.com/office/officeart/2005/8/layout/equation1"/>
    <dgm:cxn modelId="{5A9A88F3-D637-4379-92E6-F8D0F93162C9}" type="presParOf" srcId="{7E24CA57-DEC4-4281-97B0-08835F6EFAAC}" destId="{4E1C49F5-76CC-4E9C-8014-A6D27535683C}" srcOrd="2" destOrd="0" presId="urn:microsoft.com/office/officeart/2005/8/layout/equation1"/>
    <dgm:cxn modelId="{07867625-EA7E-4F46-A4F9-77602DC52444}" type="presParOf" srcId="{7E24CA57-DEC4-4281-97B0-08835F6EFAAC}" destId="{093BE259-A5DE-4B7C-9D52-C04D1EA47480}" srcOrd="3" destOrd="0" presId="urn:microsoft.com/office/officeart/2005/8/layout/equation1"/>
    <dgm:cxn modelId="{F95806B5-FDEB-44F2-8996-D2404D3AD59C}" type="presParOf" srcId="{7E24CA57-DEC4-4281-97B0-08835F6EFAAC}" destId="{EDDDC644-90B3-4E2F-AC2E-AAF3D07858A3}" srcOrd="4" destOrd="0" presId="urn:microsoft.com/office/officeart/2005/8/layout/equation1"/>
    <dgm:cxn modelId="{605793CD-ABD4-4AE5-889A-D1D108D79124}" type="presParOf" srcId="{7E24CA57-DEC4-4281-97B0-08835F6EFAAC}" destId="{93E4BA2E-501A-436F-A431-0BDDB71F5F6F}" srcOrd="5" destOrd="0" presId="urn:microsoft.com/office/officeart/2005/8/layout/equation1"/>
    <dgm:cxn modelId="{01B8CFFF-FB6E-4E66-BFBF-62820780D256}" type="presParOf" srcId="{7E24CA57-DEC4-4281-97B0-08835F6EFAAC}" destId="{27031544-AD7D-48F2-988B-16F269EEA7D1}" srcOrd="6" destOrd="0" presId="urn:microsoft.com/office/officeart/2005/8/layout/equation1"/>
    <dgm:cxn modelId="{CA93E1C6-E45A-4855-8D93-6B9EB606DBBF}" type="presParOf" srcId="{7E24CA57-DEC4-4281-97B0-08835F6EFAAC}" destId="{DBF13277-3730-45A3-BD5C-822554C18401}" srcOrd="7" destOrd="0" presId="urn:microsoft.com/office/officeart/2005/8/layout/equation1"/>
    <dgm:cxn modelId="{EE4F8DA9-59E1-4614-AFB1-D0DAD29B86F6}" type="presParOf" srcId="{7E24CA57-DEC4-4281-97B0-08835F6EFAAC}" destId="{50C23CF5-CD4B-4004-A42C-25262AB90C23}" srcOrd="8" destOrd="0" presId="urn:microsoft.com/office/officeart/2005/8/layout/equation1"/>
    <dgm:cxn modelId="{8457527C-CADD-4839-AB5C-2806D8CECD57}" type="presParOf" srcId="{7E24CA57-DEC4-4281-97B0-08835F6EFAAC}" destId="{CA71E047-F915-43DC-9048-EB1BF5AF183A}" srcOrd="9" destOrd="0" presId="urn:microsoft.com/office/officeart/2005/8/layout/equation1"/>
    <dgm:cxn modelId="{4B36BC46-5717-4F1B-8D62-0C61E16A6A7B}" type="presParOf" srcId="{7E24CA57-DEC4-4281-97B0-08835F6EFAAC}" destId="{F725C2C0-50A7-4E0F-A96A-265FEE39B52E}" srcOrd="10" destOrd="0" presId="urn:microsoft.com/office/officeart/2005/8/layout/equation1"/>
    <dgm:cxn modelId="{9B21E002-6BB4-456C-BC69-D461E790D030}" type="presParOf" srcId="{7E24CA57-DEC4-4281-97B0-08835F6EFAAC}" destId="{0B44C1BD-45D1-4661-9EAB-070A5EE930E5}" srcOrd="11" destOrd="0" presId="urn:microsoft.com/office/officeart/2005/8/layout/equation1"/>
    <dgm:cxn modelId="{9F84A8B0-5451-4896-A1C6-988E838646E1}" type="presParOf" srcId="{7E24CA57-DEC4-4281-97B0-08835F6EFAAC}" destId="{0D666647-F5A0-4818-B541-6FCDE9C3948A}" srcOrd="12" destOrd="0" presId="urn:microsoft.com/office/officeart/2005/8/layout/equation1"/>
    <dgm:cxn modelId="{76C08206-EFA2-49BE-A759-10DE3034ABB9}" type="presParOf" srcId="{7E24CA57-DEC4-4281-97B0-08835F6EFAAC}" destId="{47A3B9EF-E80E-4DA1-B1ED-B91F6C0BA70D}" srcOrd="13" destOrd="0" presId="urn:microsoft.com/office/officeart/2005/8/layout/equation1"/>
    <dgm:cxn modelId="{DE7611C2-B528-4130-93CF-9771623CD15D}" type="presParOf" srcId="{7E24CA57-DEC4-4281-97B0-08835F6EFAAC}" destId="{ADE615B1-9E9F-407B-BA63-BD479CD85D6C}" srcOrd="14" destOrd="0" presId="urn:microsoft.com/office/officeart/2005/8/layout/equation1"/>
    <dgm:cxn modelId="{CF5F6793-33D3-466F-8541-7BD11B677122}" type="presParOf" srcId="{7E24CA57-DEC4-4281-97B0-08835F6EFAAC}" destId="{54572058-87C3-43BA-B7F7-FA5E008722B8}" srcOrd="15" destOrd="0" presId="urn:microsoft.com/office/officeart/2005/8/layout/equation1"/>
    <dgm:cxn modelId="{07EEEE8D-BDE6-4BD4-85E5-BE00878DF52D}" type="presParOf" srcId="{7E24CA57-DEC4-4281-97B0-08835F6EFAAC}" destId="{A5091B90-0E14-405A-B395-D2AF9365FD47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274-1A0B-4BBE-8309-52893C87EF5F}">
      <dsp:nvSpPr>
        <dsp:cNvPr id="0" name=""/>
        <dsp:cNvSpPr/>
      </dsp:nvSpPr>
      <dsp:spPr>
        <a:xfrm>
          <a:off x="10209" y="949614"/>
          <a:ext cx="1379132" cy="13791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Recruitment</a:t>
          </a:r>
        </a:p>
      </dsp:txBody>
      <dsp:txXfrm>
        <a:off x="212178" y="1151583"/>
        <a:ext cx="975194" cy="975194"/>
      </dsp:txXfrm>
    </dsp:sp>
    <dsp:sp modelId="{4E1C49F5-76CC-4E9C-8014-A6D27535683C}">
      <dsp:nvSpPr>
        <dsp:cNvPr id="0" name=""/>
        <dsp:cNvSpPr/>
      </dsp:nvSpPr>
      <dsp:spPr>
        <a:xfrm>
          <a:off x="1501327" y="1239231"/>
          <a:ext cx="799897" cy="799897"/>
        </a:xfrm>
        <a:prstGeom prst="mathPlus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07353" y="1545112"/>
        <a:ext cx="587845" cy="188135"/>
      </dsp:txXfrm>
    </dsp:sp>
    <dsp:sp modelId="{EDDDC644-90B3-4E2F-AC2E-AAF3D07858A3}">
      <dsp:nvSpPr>
        <dsp:cNvPr id="0" name=""/>
        <dsp:cNvSpPr/>
      </dsp:nvSpPr>
      <dsp:spPr>
        <a:xfrm>
          <a:off x="2413210" y="949614"/>
          <a:ext cx="1379132" cy="13791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Progression</a:t>
          </a:r>
        </a:p>
      </dsp:txBody>
      <dsp:txXfrm>
        <a:off x="2615179" y="1151583"/>
        <a:ext cx="975194" cy="975194"/>
      </dsp:txXfrm>
    </dsp:sp>
    <dsp:sp modelId="{27031544-AD7D-48F2-988B-16F269EEA7D1}">
      <dsp:nvSpPr>
        <dsp:cNvPr id="0" name=""/>
        <dsp:cNvSpPr/>
      </dsp:nvSpPr>
      <dsp:spPr>
        <a:xfrm>
          <a:off x="3904328" y="1239231"/>
          <a:ext cx="799897" cy="799897"/>
        </a:xfrm>
        <a:prstGeom prst="mathPlus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010354" y="1545112"/>
        <a:ext cx="587845" cy="188135"/>
      </dsp:txXfrm>
    </dsp:sp>
    <dsp:sp modelId="{50C23CF5-CD4B-4004-A42C-25262AB90C23}">
      <dsp:nvSpPr>
        <dsp:cNvPr id="0" name=""/>
        <dsp:cNvSpPr/>
      </dsp:nvSpPr>
      <dsp:spPr>
        <a:xfrm>
          <a:off x="4816211" y="949614"/>
          <a:ext cx="1379132" cy="13791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Good Honours</a:t>
          </a:r>
        </a:p>
      </dsp:txBody>
      <dsp:txXfrm>
        <a:off x="5018180" y="1151583"/>
        <a:ext cx="975194" cy="975194"/>
      </dsp:txXfrm>
    </dsp:sp>
    <dsp:sp modelId="{F725C2C0-50A7-4E0F-A96A-265FEE39B52E}">
      <dsp:nvSpPr>
        <dsp:cNvPr id="0" name=""/>
        <dsp:cNvSpPr/>
      </dsp:nvSpPr>
      <dsp:spPr>
        <a:xfrm>
          <a:off x="6307330" y="1239231"/>
          <a:ext cx="799897" cy="799897"/>
        </a:xfrm>
        <a:prstGeom prst="mathPlus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6413356" y="1545112"/>
        <a:ext cx="587845" cy="188135"/>
      </dsp:txXfrm>
    </dsp:sp>
    <dsp:sp modelId="{0D666647-F5A0-4818-B541-6FCDE9C3948A}">
      <dsp:nvSpPr>
        <dsp:cNvPr id="0" name=""/>
        <dsp:cNvSpPr/>
      </dsp:nvSpPr>
      <dsp:spPr>
        <a:xfrm>
          <a:off x="7219212" y="949614"/>
          <a:ext cx="1379132" cy="13791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Satisfaction</a:t>
          </a:r>
        </a:p>
      </dsp:txBody>
      <dsp:txXfrm>
        <a:off x="7421181" y="1151583"/>
        <a:ext cx="975194" cy="975194"/>
      </dsp:txXfrm>
    </dsp:sp>
    <dsp:sp modelId="{ADE615B1-9E9F-407B-BA63-BD479CD85D6C}">
      <dsp:nvSpPr>
        <dsp:cNvPr id="0" name=""/>
        <dsp:cNvSpPr/>
      </dsp:nvSpPr>
      <dsp:spPr>
        <a:xfrm>
          <a:off x="8710331" y="1239231"/>
          <a:ext cx="799897" cy="799897"/>
        </a:xfrm>
        <a:prstGeom prst="mathEqual">
          <a:avLst/>
        </a:prstGeo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816357" y="1404010"/>
        <a:ext cx="587845" cy="470339"/>
      </dsp:txXfrm>
    </dsp:sp>
    <dsp:sp modelId="{A5091B90-0E14-405A-B395-D2AF9365FD47}">
      <dsp:nvSpPr>
        <dsp:cNvPr id="0" name=""/>
        <dsp:cNvSpPr/>
      </dsp:nvSpPr>
      <dsp:spPr>
        <a:xfrm>
          <a:off x="9622213" y="949614"/>
          <a:ext cx="1379132" cy="1379132"/>
        </a:xfrm>
        <a:prstGeom prst="ellipse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Good Health</a:t>
          </a:r>
        </a:p>
      </dsp:txBody>
      <dsp:txXfrm>
        <a:off x="9824182" y="1151583"/>
        <a:ext cx="975194" cy="975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778" y="0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/>
          <a:lstStyle>
            <a:lvl1pPr algn="r">
              <a:defRPr sz="1000"/>
            </a:lvl1pPr>
          </a:lstStyle>
          <a:p>
            <a:fld id="{3668559A-4AB5-4CF5-845A-4436DB7B24DD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4695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778" y="6404695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 anchor="b"/>
          <a:lstStyle>
            <a:lvl1pPr algn="r">
              <a:defRPr sz="1000"/>
            </a:lvl1pPr>
          </a:lstStyle>
          <a:p>
            <a:fld id="{A76A2588-EBA5-4B9C-9D39-6265065B74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67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1778" y="0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/>
          <a:lstStyle>
            <a:lvl1pPr algn="r">
              <a:defRPr sz="1000"/>
            </a:lvl1pPr>
          </a:lstStyle>
          <a:p>
            <a:fld id="{7555B1D2-0C42-48E8-8464-E0C0AFFF7375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842963"/>
            <a:ext cx="4062413" cy="2274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9562" tIns="39781" rIns="79562" bIns="3978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011" y="3244525"/>
            <a:ext cx="7898642" cy="2655605"/>
          </a:xfrm>
          <a:prstGeom prst="rect">
            <a:avLst/>
          </a:prstGeom>
        </p:spPr>
        <p:txBody>
          <a:bodyPr vert="horz" lIns="79562" tIns="39781" rIns="79562" bIns="397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04695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1778" y="6404695"/>
            <a:ext cx="4278325" cy="337418"/>
          </a:xfrm>
          <a:prstGeom prst="rect">
            <a:avLst/>
          </a:prstGeom>
        </p:spPr>
        <p:txBody>
          <a:bodyPr vert="horz" lIns="79562" tIns="39781" rIns="79562" bIns="39781" rtlCol="0" anchor="b"/>
          <a:lstStyle>
            <a:lvl1pPr algn="r">
              <a:defRPr sz="1000"/>
            </a:lvl1pPr>
          </a:lstStyle>
          <a:p>
            <a:fld id="{CF3A7800-D225-471E-BBFE-E6E334D48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71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A7800-D225-471E-BBFE-E6E334D4860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31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8210" y="2124011"/>
            <a:ext cx="10406380" cy="1438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6420" y="3836924"/>
            <a:ext cx="8569959" cy="1712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>
                <a:solidFill>
                  <a:srgbClr val="45C1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>
                <a:solidFill>
                  <a:srgbClr val="45C1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2140" y="1575879"/>
            <a:ext cx="532561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5041" y="1575879"/>
            <a:ext cx="532561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1">
                <a:solidFill>
                  <a:srgbClr val="45C1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306050" y="6162675"/>
            <a:ext cx="1543050" cy="36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43526" y="319150"/>
            <a:ext cx="4019550" cy="4029075"/>
          </a:xfrm>
          <a:custGeom>
            <a:avLst/>
            <a:gdLst/>
            <a:ahLst/>
            <a:cxnLst/>
            <a:rect l="l" t="t" r="r" b="b"/>
            <a:pathLst>
              <a:path w="4019550" h="4029075">
                <a:moveTo>
                  <a:pt x="0" y="2014474"/>
                </a:moveTo>
                <a:lnTo>
                  <a:pt x="6662" y="1849244"/>
                </a:lnTo>
                <a:lnTo>
                  <a:pt x="26304" y="1687695"/>
                </a:lnTo>
                <a:lnTo>
                  <a:pt x="58408" y="1530345"/>
                </a:lnTo>
                <a:lnTo>
                  <a:pt x="102458" y="1377712"/>
                </a:lnTo>
                <a:lnTo>
                  <a:pt x="157936" y="1230314"/>
                </a:lnTo>
                <a:lnTo>
                  <a:pt x="224325" y="1088670"/>
                </a:lnTo>
                <a:lnTo>
                  <a:pt x="301107" y="953297"/>
                </a:lnTo>
                <a:lnTo>
                  <a:pt x="387766" y="824715"/>
                </a:lnTo>
                <a:lnTo>
                  <a:pt x="483784" y="703441"/>
                </a:lnTo>
                <a:lnTo>
                  <a:pt x="588645" y="589994"/>
                </a:lnTo>
                <a:lnTo>
                  <a:pt x="701830" y="484891"/>
                </a:lnTo>
                <a:lnTo>
                  <a:pt x="822822" y="388652"/>
                </a:lnTo>
                <a:lnTo>
                  <a:pt x="951106" y="301794"/>
                </a:lnTo>
                <a:lnTo>
                  <a:pt x="1086162" y="224836"/>
                </a:lnTo>
                <a:lnTo>
                  <a:pt x="1227474" y="158295"/>
                </a:lnTo>
                <a:lnTo>
                  <a:pt x="1374526" y="102691"/>
                </a:lnTo>
                <a:lnTo>
                  <a:pt x="1526798" y="58541"/>
                </a:lnTo>
                <a:lnTo>
                  <a:pt x="1683776" y="26363"/>
                </a:lnTo>
                <a:lnTo>
                  <a:pt x="1844940" y="6677"/>
                </a:lnTo>
                <a:lnTo>
                  <a:pt x="2009775" y="0"/>
                </a:lnTo>
                <a:lnTo>
                  <a:pt x="2174592" y="6677"/>
                </a:lnTo>
                <a:lnTo>
                  <a:pt x="2335742" y="26363"/>
                </a:lnTo>
                <a:lnTo>
                  <a:pt x="2492709" y="58541"/>
                </a:lnTo>
                <a:lnTo>
                  <a:pt x="2644975" y="102691"/>
                </a:lnTo>
                <a:lnTo>
                  <a:pt x="2792021" y="158295"/>
                </a:lnTo>
                <a:lnTo>
                  <a:pt x="2933331" y="224836"/>
                </a:lnTo>
                <a:lnTo>
                  <a:pt x="3068387" y="301794"/>
                </a:lnTo>
                <a:lnTo>
                  <a:pt x="3196672" y="388652"/>
                </a:lnTo>
                <a:lnTo>
                  <a:pt x="3317668" y="484891"/>
                </a:lnTo>
                <a:lnTo>
                  <a:pt x="3430857" y="589994"/>
                </a:lnTo>
                <a:lnTo>
                  <a:pt x="3535722" y="703441"/>
                </a:lnTo>
                <a:lnTo>
                  <a:pt x="3631746" y="824715"/>
                </a:lnTo>
                <a:lnTo>
                  <a:pt x="3718412" y="953297"/>
                </a:lnTo>
                <a:lnTo>
                  <a:pt x="3795200" y="1088670"/>
                </a:lnTo>
                <a:lnTo>
                  <a:pt x="3861595" y="1230314"/>
                </a:lnTo>
                <a:lnTo>
                  <a:pt x="3917079" y="1377712"/>
                </a:lnTo>
                <a:lnTo>
                  <a:pt x="3961133" y="1530345"/>
                </a:lnTo>
                <a:lnTo>
                  <a:pt x="3993242" y="1687695"/>
                </a:lnTo>
                <a:lnTo>
                  <a:pt x="4012886" y="1849244"/>
                </a:lnTo>
                <a:lnTo>
                  <a:pt x="4019550" y="2014474"/>
                </a:lnTo>
                <a:lnTo>
                  <a:pt x="4012886" y="2179703"/>
                </a:lnTo>
                <a:lnTo>
                  <a:pt x="3993242" y="2341252"/>
                </a:lnTo>
                <a:lnTo>
                  <a:pt x="3961133" y="2498602"/>
                </a:lnTo>
                <a:lnTo>
                  <a:pt x="3917079" y="2651235"/>
                </a:lnTo>
                <a:lnTo>
                  <a:pt x="3861595" y="2798633"/>
                </a:lnTo>
                <a:lnTo>
                  <a:pt x="3795200" y="2940277"/>
                </a:lnTo>
                <a:lnTo>
                  <a:pt x="3718412" y="3075650"/>
                </a:lnTo>
                <a:lnTo>
                  <a:pt x="3631746" y="3204232"/>
                </a:lnTo>
                <a:lnTo>
                  <a:pt x="3535722" y="3325506"/>
                </a:lnTo>
                <a:lnTo>
                  <a:pt x="3430857" y="3438953"/>
                </a:lnTo>
                <a:lnTo>
                  <a:pt x="3317668" y="3544056"/>
                </a:lnTo>
                <a:lnTo>
                  <a:pt x="3196672" y="3640295"/>
                </a:lnTo>
                <a:lnTo>
                  <a:pt x="3068387" y="3727153"/>
                </a:lnTo>
                <a:lnTo>
                  <a:pt x="2933331" y="3804111"/>
                </a:lnTo>
                <a:lnTo>
                  <a:pt x="2792021" y="3870652"/>
                </a:lnTo>
                <a:lnTo>
                  <a:pt x="2644975" y="3926256"/>
                </a:lnTo>
                <a:lnTo>
                  <a:pt x="2492709" y="3970406"/>
                </a:lnTo>
                <a:lnTo>
                  <a:pt x="2335742" y="4002584"/>
                </a:lnTo>
                <a:lnTo>
                  <a:pt x="2174592" y="4022270"/>
                </a:lnTo>
                <a:lnTo>
                  <a:pt x="2009775" y="4028948"/>
                </a:lnTo>
                <a:lnTo>
                  <a:pt x="1844940" y="4022270"/>
                </a:lnTo>
                <a:lnTo>
                  <a:pt x="1683776" y="4002584"/>
                </a:lnTo>
                <a:lnTo>
                  <a:pt x="1526798" y="3970406"/>
                </a:lnTo>
                <a:lnTo>
                  <a:pt x="1374526" y="3926256"/>
                </a:lnTo>
                <a:lnTo>
                  <a:pt x="1227474" y="3870652"/>
                </a:lnTo>
                <a:lnTo>
                  <a:pt x="1086162" y="3804111"/>
                </a:lnTo>
                <a:lnTo>
                  <a:pt x="951106" y="3727153"/>
                </a:lnTo>
                <a:lnTo>
                  <a:pt x="822822" y="3640295"/>
                </a:lnTo>
                <a:lnTo>
                  <a:pt x="701830" y="3544056"/>
                </a:lnTo>
                <a:lnTo>
                  <a:pt x="588645" y="3438953"/>
                </a:lnTo>
                <a:lnTo>
                  <a:pt x="483784" y="3325506"/>
                </a:lnTo>
                <a:lnTo>
                  <a:pt x="387766" y="3204232"/>
                </a:lnTo>
                <a:lnTo>
                  <a:pt x="301107" y="3075650"/>
                </a:lnTo>
                <a:lnTo>
                  <a:pt x="224325" y="2940277"/>
                </a:lnTo>
                <a:lnTo>
                  <a:pt x="157936" y="2798633"/>
                </a:lnTo>
                <a:lnTo>
                  <a:pt x="102458" y="2651235"/>
                </a:lnTo>
                <a:lnTo>
                  <a:pt x="58408" y="2498602"/>
                </a:lnTo>
                <a:lnTo>
                  <a:pt x="26304" y="2341252"/>
                </a:lnTo>
                <a:lnTo>
                  <a:pt x="6662" y="2179703"/>
                </a:lnTo>
                <a:lnTo>
                  <a:pt x="0" y="2014474"/>
                </a:lnTo>
                <a:close/>
              </a:path>
            </a:pathLst>
          </a:custGeom>
          <a:ln w="28595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0825" y="459104"/>
            <a:ext cx="11741150" cy="765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>
                <a:solidFill>
                  <a:srgbClr val="45C1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6717" y="1677923"/>
            <a:ext cx="11429364" cy="4263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6242" y="6272212"/>
            <a:ext cx="898525" cy="24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>
                <a:solidFill>
                  <a:srgbClr val="009999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25" dirty="0"/>
              <a:t>u</a:t>
            </a:r>
            <a:r>
              <a:rPr spc="5" dirty="0"/>
              <a:t>e</a:t>
            </a:r>
            <a:r>
              <a:rPr spc="-25" dirty="0"/>
              <a:t>l</a:t>
            </a:r>
            <a:r>
              <a:rPr spc="20" dirty="0"/>
              <a:t>.</a:t>
            </a:r>
            <a:r>
              <a:rPr spc="-10" dirty="0"/>
              <a:t>a</a:t>
            </a:r>
            <a:r>
              <a:rPr spc="20" dirty="0"/>
              <a:t>c.</a:t>
            </a:r>
            <a:r>
              <a:rPr spc="-25" dirty="0"/>
              <a:t>u</a:t>
            </a:r>
            <a:r>
              <a:rPr spc="5" dirty="0"/>
              <a:t>k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2140" y="6372034"/>
            <a:ext cx="2815844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14816" y="6372034"/>
            <a:ext cx="2815844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uel.ac.uk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.ac.uk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.ac.uk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hyperlink" Target="https://www.uel.ac.uk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.ac.uk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.ac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el.ac.uk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uel.ac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2">
            <a:extLst>
              <a:ext uri="{FF2B5EF4-FFF2-40B4-BE49-F238E27FC236}">
                <a16:creationId xmlns:a16="http://schemas.microsoft.com/office/drawing/2014/main" id="{89C7C538-9A5B-6C48-AA95-421C3EA87AA2}"/>
              </a:ext>
            </a:extLst>
          </p:cNvPr>
          <p:cNvSpPr/>
          <p:nvPr/>
        </p:nvSpPr>
        <p:spPr>
          <a:xfrm>
            <a:off x="2029335" y="2179251"/>
            <a:ext cx="257106" cy="4671866"/>
          </a:xfrm>
          <a:custGeom>
            <a:avLst/>
            <a:gdLst/>
            <a:ahLst/>
            <a:cxnLst/>
            <a:rect l="l" t="t" r="r" b="b"/>
            <a:pathLst>
              <a:path w="565785" h="10455910">
                <a:moveTo>
                  <a:pt x="0" y="10455692"/>
                </a:moveTo>
                <a:lnTo>
                  <a:pt x="565427" y="10455692"/>
                </a:lnTo>
                <a:lnTo>
                  <a:pt x="565427" y="0"/>
                </a:lnTo>
                <a:lnTo>
                  <a:pt x="0" y="0"/>
                </a:lnTo>
                <a:lnTo>
                  <a:pt x="0" y="10455692"/>
                </a:lnTo>
                <a:close/>
              </a:path>
            </a:pathLst>
          </a:custGeom>
          <a:solidFill>
            <a:srgbClr val="333333"/>
          </a:solidFill>
        </p:spPr>
        <p:txBody>
          <a:bodyPr wrap="square" lIns="0" tIns="0" rIns="0" bIns="0" rtlCol="0"/>
          <a:lstStyle/>
          <a:p>
            <a:endParaRPr sz="818" dirty="0">
              <a:solidFill>
                <a:srgbClr val="272625"/>
              </a:solidFill>
            </a:endParaRPr>
          </a:p>
        </p:txBody>
      </p:sp>
      <p:sp>
        <p:nvSpPr>
          <p:cNvPr id="3" name="object 33">
            <a:extLst>
              <a:ext uri="{FF2B5EF4-FFF2-40B4-BE49-F238E27FC236}">
                <a16:creationId xmlns:a16="http://schemas.microsoft.com/office/drawing/2014/main" id="{0F171885-E775-164F-8786-3F66DB33BD15}"/>
              </a:ext>
            </a:extLst>
          </p:cNvPr>
          <p:cNvSpPr txBox="1"/>
          <p:nvPr/>
        </p:nvSpPr>
        <p:spPr>
          <a:xfrm>
            <a:off x="2711557" y="2179251"/>
            <a:ext cx="7321775" cy="3128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1" marR="2308">
              <a:lnSpc>
                <a:spcPct val="70700"/>
              </a:lnSpc>
            </a:pPr>
            <a:r>
              <a:rPr lang="en-GB" sz="4453" b="1" spc="-48" dirty="0">
                <a:solidFill>
                  <a:srgbClr val="00CCCC"/>
                </a:solidFill>
                <a:latin typeface="Founders Grotesk Cond Bold"/>
                <a:cs typeface="Founders Grotesk Cond Bold"/>
              </a:rPr>
              <a:t>Guidelines for External Examiners at The University of East London</a:t>
            </a:r>
          </a:p>
          <a:p>
            <a:pPr marL="5771" marR="2308">
              <a:lnSpc>
                <a:spcPct val="70700"/>
              </a:lnSpc>
            </a:pPr>
            <a:endParaRPr lang="en-GB" sz="4453" b="1" spc="-48" dirty="0">
              <a:solidFill>
                <a:srgbClr val="00CCCC"/>
              </a:solidFill>
              <a:latin typeface="Founders Grotesk Cond Bold"/>
              <a:cs typeface="Founders Grotesk Cond Bold"/>
            </a:endParaRPr>
          </a:p>
          <a:p>
            <a:pPr marL="5771" marR="2308">
              <a:lnSpc>
                <a:spcPct val="70700"/>
              </a:lnSpc>
            </a:pPr>
            <a:endParaRPr lang="en-GB" sz="4453" b="1" spc="-48" dirty="0">
              <a:solidFill>
                <a:srgbClr val="00CCCC"/>
              </a:solidFill>
              <a:latin typeface="Founders Grotesk Cond Bold"/>
              <a:cs typeface="Founders Grotesk Cond Bold"/>
            </a:endParaRPr>
          </a:p>
          <a:p>
            <a:pPr marL="15581" marR="2638905">
              <a:lnSpc>
                <a:spcPts val="1799"/>
              </a:lnSpc>
              <a:spcBef>
                <a:spcPts val="886"/>
              </a:spcBef>
            </a:pPr>
            <a:r>
              <a:rPr lang="en-GB" sz="1817" spc="-2" dirty="0">
                <a:solidFill>
                  <a:srgbClr val="272625"/>
                </a:solidFill>
                <a:latin typeface="Founders Grotesk Cond Bold"/>
                <a:cs typeface="Founders Grotesk Light"/>
              </a:rPr>
              <a:t>Philip Brimson, Quality Manager</a:t>
            </a:r>
          </a:p>
          <a:p>
            <a:pPr marL="15581" marR="2638905">
              <a:lnSpc>
                <a:spcPts val="1799"/>
              </a:lnSpc>
              <a:spcBef>
                <a:spcPts val="886"/>
              </a:spcBef>
            </a:pPr>
            <a:r>
              <a:rPr lang="en-GB" sz="1817" dirty="0">
                <a:solidFill>
                  <a:srgbClr val="272625"/>
                </a:solidFill>
                <a:latin typeface="Founders Grotesk Cond Bold"/>
                <a:cs typeface="Founders Grotesk Light"/>
              </a:rPr>
              <a:t>(Validation &amp; Review)</a:t>
            </a:r>
            <a:endParaRPr sz="1817" dirty="0">
              <a:solidFill>
                <a:srgbClr val="272625"/>
              </a:solidFill>
              <a:latin typeface="Founders Grotesk Cond Bold"/>
              <a:cs typeface="Founders Grotesk Light"/>
            </a:endParaRPr>
          </a:p>
        </p:txBody>
      </p:sp>
      <p:sp>
        <p:nvSpPr>
          <p:cNvPr id="4" name="object 34">
            <a:extLst>
              <a:ext uri="{FF2B5EF4-FFF2-40B4-BE49-F238E27FC236}">
                <a16:creationId xmlns:a16="http://schemas.microsoft.com/office/drawing/2014/main" id="{D5274FF7-6E05-4B4D-8BA5-DB02ADAA21FE}"/>
              </a:ext>
            </a:extLst>
          </p:cNvPr>
          <p:cNvSpPr txBox="1"/>
          <p:nvPr/>
        </p:nvSpPr>
        <p:spPr>
          <a:xfrm>
            <a:off x="2711556" y="5553342"/>
            <a:ext cx="230204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1">
              <a:lnSpc>
                <a:spcPts val="1665"/>
              </a:lnSpc>
            </a:pPr>
            <a:r>
              <a:rPr lang="en-GB" sz="1568" spc="2" dirty="0">
                <a:solidFill>
                  <a:srgbClr val="272625"/>
                </a:solidFill>
                <a:latin typeface="Founders Grotesk Light"/>
                <a:cs typeface="Founders Grotesk Light"/>
              </a:rPr>
              <a:t>November 2019</a:t>
            </a:r>
            <a:endParaRPr sz="1568" dirty="0">
              <a:solidFill>
                <a:srgbClr val="272625"/>
              </a:solidFill>
              <a:latin typeface="Founders Grotesk Light"/>
              <a:cs typeface="Founders Grotesk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249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Evaluating Assessed Work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318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Access to all work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Every component of assessment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Sampling: a minimum of 10% or 10 individual pieces of each assessment task, whichever is the greater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By post, electronically or on site prior to assessment board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Moderator, not a second or third marker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Samples for collaborative partners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BDEABC3-4036-46CF-96A7-4E7121140D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33CCA8-5EE3-4847-863A-611EBF7FB04F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39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Evaluating Assessed Work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354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altLang="en-US" sz="2800" dirty="0">
                <a:latin typeface="Lucida Sans" panose="020B0602030504020204" pitchFamily="34" charset="0"/>
                <a:cs typeface="Arial" panose="020B0604020202020204" pitchFamily="34" charset="0"/>
              </a:rPr>
              <a:t>You should receive</a:t>
            </a:r>
            <a:endParaRPr lang="en-GB" altLang="en-US" sz="2800" dirty="0">
              <a:cs typeface="Arial" panose="020B0604020202020204" pitchFamily="34" charset="0"/>
            </a:endParaRP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>
                <a:cs typeface="Arial" panose="020B0604020202020204" pitchFamily="34" charset="0"/>
              </a:rPr>
              <a:t>Sample of assessed work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Module specification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Details of assessment task(s)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Assessment criteria and guidance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Record of marks and comments from examiners 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The schedule of all marks agreed for all candidates on the module following internal moderation</a:t>
            </a:r>
          </a:p>
          <a:p>
            <a:pPr marL="971550" lvl="1" indent="-514350">
              <a:lnSpc>
                <a:spcPct val="90000"/>
              </a:lnSpc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A brief report from the module leader providing general comments on the assessment outcomes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A822576-C50B-4B18-88CD-92A8D8CD3AF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04957-1FCE-4D86-A864-45859FED9EFB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67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Moderating Marks 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altLang="en-US" sz="3200" dirty="0">
                <a:cs typeface="Arial" panose="020B0604020202020204" pitchFamily="34" charset="0"/>
              </a:rPr>
              <a:t>Right to moderate marks to secure standards or ensure fairness</a:t>
            </a:r>
          </a:p>
          <a:p>
            <a:pPr>
              <a:spcBef>
                <a:spcPts val="1200"/>
              </a:spcBef>
            </a:pPr>
            <a:r>
              <a:rPr lang="en-GB" altLang="en-US" sz="3200" dirty="0">
                <a:cs typeface="Arial" panose="020B0604020202020204" pitchFamily="34" charset="0"/>
              </a:rPr>
              <a:t>EEs can recommend to the Department Board that:</a:t>
            </a:r>
          </a:p>
          <a:p>
            <a:pPr lvl="1">
              <a:spcBef>
                <a:spcPts val="12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All</a:t>
            </a:r>
            <a:r>
              <a:rPr lang="en-GB" altLang="en-US" sz="2400" dirty="0">
                <a:cs typeface="Arial" panose="020B0604020202020204" pitchFamily="34" charset="0"/>
              </a:rPr>
              <a:t> marks for a particular assessment are raised or lowered</a:t>
            </a:r>
          </a:p>
          <a:p>
            <a:pPr lvl="1">
              <a:spcBef>
                <a:spcPts val="1200"/>
              </a:spcBef>
            </a:pPr>
            <a:r>
              <a:rPr lang="en-GB" altLang="en-US" sz="2400" b="1" dirty="0">
                <a:cs typeface="Arial" panose="020B0604020202020204" pitchFamily="34" charset="0"/>
              </a:rPr>
              <a:t>All </a:t>
            </a:r>
            <a:r>
              <a:rPr lang="en-GB" altLang="en-US" sz="2400" dirty="0">
                <a:cs typeface="Arial" panose="020B0604020202020204" pitchFamily="34" charset="0"/>
              </a:rPr>
              <a:t>candidate’s work be reconsidered if </a:t>
            </a:r>
            <a:r>
              <a:rPr lang="en-GB" altLang="en-US" sz="2400" b="1" dirty="0">
                <a:cs typeface="Arial" panose="020B0604020202020204" pitchFamily="34" charset="0"/>
              </a:rPr>
              <a:t>significant discrepancies and/or inconsistencies </a:t>
            </a:r>
            <a:r>
              <a:rPr lang="en-GB" altLang="en-US" sz="2400" dirty="0">
                <a:cs typeface="Arial" panose="020B0604020202020204" pitchFamily="34" charset="0"/>
              </a:rPr>
              <a:t>are revealed</a:t>
            </a:r>
            <a:endParaRPr lang="en-GB" altLang="en-US" sz="2400" b="1" dirty="0"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GB" altLang="en-US" sz="3200" dirty="0">
                <a:cs typeface="Times New Roman" panose="02020603050405020304" pitchFamily="18" charset="0"/>
              </a:rPr>
              <a:t>Speak to the department head in advance</a:t>
            </a:r>
            <a:r>
              <a:rPr lang="en-GB" altLang="en-US" sz="3200" dirty="0"/>
              <a:t>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4C365725-F1DF-4035-96EB-91B801C9AE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05FF12-6397-4885-B257-C1B730D82EC6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8BD835A-F8A5-4901-ADF3-5F432D1CF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069" y="4022095"/>
            <a:ext cx="1618931" cy="137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7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Module Enhancement Process 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81B5CE0-4424-4288-B2D4-D4959F85AE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3009350"/>
              </p:ext>
            </p:extLst>
          </p:nvPr>
        </p:nvGraphicFramePr>
        <p:xfrm>
          <a:off x="615622" y="1863162"/>
          <a:ext cx="11011556" cy="327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hlinkClick r:id="rId7"/>
            <a:extLst>
              <a:ext uri="{FF2B5EF4-FFF2-40B4-BE49-F238E27FC236}">
                <a16:creationId xmlns:a16="http://schemas.microsoft.com/office/drawing/2014/main" id="{10DAD989-3329-42F6-AE95-E2993D310FF0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FECAB62-FF3E-45F1-8D20-BFE5033E04F6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84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External Examiners and Lead Examiners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/>
              <a:t>External Examiner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Standards and performance of students on modules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Performance of students on programmes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Progression of students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/>
              <a:t>Lead Examiner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Confirming awards and standards of attainment</a:t>
            </a:r>
          </a:p>
          <a:p>
            <a:pPr marL="800100" lvl="1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Award algorithms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23430B6-2D50-4062-975E-35FE0F1E177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825A8F-5C1F-4F3E-B95B-3D86D709F519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55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Ensuring Regulations Are Followed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738699"/>
            <a:ext cx="5791200" cy="382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Academic framework modular regulations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Support from Chair and servicing officer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Right of appeal based on non-conformance to regulations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Assessment board cannot change regulations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958CFEA6-A45C-412E-9A2B-FD61A5FA0F6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5BEBF7-D447-42BB-BA63-D29AFEE5D2D3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9EA7CC4-A821-41AF-97DC-03C95F338A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473" y="1840585"/>
            <a:ext cx="5058327" cy="37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5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Review of Assessment Board Decision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cs typeface="Arial" panose="020B0604020202020204" pitchFamily="34" charset="0"/>
              </a:rPr>
              <a:t>Right of appeal </a:t>
            </a:r>
          </a:p>
          <a:p>
            <a:pPr marL="971550" lvl="1" indent="-5143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800" dirty="0">
                <a:cs typeface="Arial" panose="020B0604020202020204" pitchFamily="34" charset="0"/>
              </a:rPr>
              <a:t>Assessment not conducted in accordance with regulations </a:t>
            </a:r>
          </a:p>
          <a:p>
            <a:pPr marL="971550" lvl="1" indent="-5143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800" dirty="0">
                <a:cs typeface="Arial" panose="020B0604020202020204" pitchFamily="34" charset="0"/>
              </a:rPr>
              <a:t>Non-implementation of agreed assessment procedures for student with disability or additional need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cs typeface="Arial" panose="020B0604020202020204" pitchFamily="34" charset="0"/>
              </a:rPr>
              <a:t>No involvement in evaluating validity of appeal</a:t>
            </a:r>
          </a:p>
          <a:p>
            <a:pPr marL="457200" indent="-4572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3200" dirty="0">
                <a:cs typeface="Arial" panose="020B0604020202020204" pitchFamily="34" charset="0"/>
              </a:rPr>
              <a:t>If referred back to assessment board you may be required to contribute to a review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504431F3-9186-4BB6-B5D7-29A3F0C267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BD02E3-91C9-4B83-A032-A35D188F78C2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4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Attending Assessment Boards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632142" y="1825625"/>
            <a:ext cx="11125200" cy="286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Try to attend all boards</a:t>
            </a:r>
          </a:p>
          <a:p>
            <a:pPr marL="342900" indent="-342900">
              <a:lnSpc>
                <a:spcPct val="2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Essential that you are involved in some way – post, phone</a:t>
            </a:r>
          </a:p>
          <a:p>
            <a:pPr marL="342900" indent="-34290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Sign form to confirm involvement and agreement to results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45D7553E-1530-42F8-AE0F-04C892A673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3C2A2F-70D4-4D7B-A432-9FAC559F3A8F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907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220638"/>
            <a:ext cx="111252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Annual report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Part of your contract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Essential part of QA processes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Normally submitted after the summer assessment boards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For collaborative provision, please identify the partner in your comments</a:t>
            </a:r>
          </a:p>
          <a:p>
            <a:pPr marL="342900" indent="-3429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altLang="en-US" sz="2800" dirty="0">
                <a:cs typeface="Arial" panose="020B0604020202020204" pitchFamily="34" charset="0"/>
              </a:rPr>
              <a:t>Pay is contingent on receipt of report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05FA7B9F-94F9-4EE3-99A6-27884116CE4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888071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48BF62-4EA6-45E1-8129-1A60223702D3}"/>
              </a:ext>
            </a:extLst>
          </p:cNvPr>
          <p:cNvCxnSpPr>
            <a:cxnSpLocks/>
          </p:cNvCxnSpPr>
          <p:nvPr/>
        </p:nvCxnSpPr>
        <p:spPr>
          <a:xfrm>
            <a:off x="632142" y="5735670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756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– Your Details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Question 1-9:</a:t>
            </a:r>
          </a:p>
          <a:p>
            <a:pPr marL="358775" indent="-3587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Check your details are the correct</a:t>
            </a:r>
          </a:p>
          <a:p>
            <a:pPr marL="358775" indent="-3587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Enter any changes</a:t>
            </a:r>
          </a:p>
          <a:p>
            <a:pPr marL="358775" indent="-3587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Confirm which boards you attended</a:t>
            </a:r>
          </a:p>
          <a:p>
            <a:pPr marL="358775" indent="-3587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altLang="en-US" sz="2800" dirty="0">
                <a:cs typeface="Arial" panose="020B0604020202020204" pitchFamily="34" charset="0"/>
              </a:rPr>
              <a:t>Confirm if there have been any changes in your circumstances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FBB1394-9BF5-49D4-9BA0-B3113E22223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45031-75D4-4365-B6DC-89F88E443065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154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3">
              <a:lnSpc>
                <a:spcPct val="100000"/>
              </a:lnSpc>
            </a:pPr>
            <a:r>
              <a:rPr lang="en-GB" altLang="en-US" sz="4951" b="0" spc="-80" dirty="0">
                <a:solidFill>
                  <a:srgbClr val="00CCCC"/>
                </a:solidFill>
                <a:latin typeface="Founders Grotesk Light"/>
              </a:rPr>
              <a:t>Objectives of the Role</a:t>
            </a:r>
            <a:r>
              <a:rPr lang="en-GB" sz="4951" b="0" spc="-80" dirty="0">
                <a:solidFill>
                  <a:srgbClr val="00CCCC"/>
                </a:solidFill>
                <a:latin typeface="Founders Grotesk Light"/>
              </a:rPr>
              <a:t> </a:t>
            </a:r>
            <a:endParaRPr sz="4951" b="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38925" y="2047875"/>
            <a:ext cx="4800600" cy="2743200"/>
          </a:xfrm>
          <a:prstGeom prst="rect">
            <a:avLst/>
          </a:prstGeom>
          <a:solidFill>
            <a:srgbClr val="44C0B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6426200" y="1767162"/>
            <a:ext cx="51816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3"/>
          <p:cNvSpPr txBox="1"/>
          <p:nvPr/>
        </p:nvSpPr>
        <p:spPr>
          <a:xfrm>
            <a:off x="632142" y="1520825"/>
            <a:ext cx="5489258" cy="3453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Verify if academic standards are appropriate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Support/advise our University to assure and enhance academic standards 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Make comparisons with similar HE programmes across the UK</a:t>
            </a:r>
          </a:p>
          <a:p>
            <a:pPr marL="285750" indent="-285750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400" dirty="0"/>
              <a:t>Ensure that the assessment processes are sound, fairly operated and in line with our policies and regulations </a:t>
            </a:r>
          </a:p>
        </p:txBody>
      </p:sp>
      <p:pic>
        <p:nvPicPr>
          <p:cNvPr id="9" name="Picture 8">
            <a:hlinkClick r:id="rId3"/>
            <a:extLst>
              <a:ext uri="{FF2B5EF4-FFF2-40B4-BE49-F238E27FC236}">
                <a16:creationId xmlns:a16="http://schemas.microsoft.com/office/drawing/2014/main" id="{2CA65D2A-4DA6-4218-8D62-B145D8B68E67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1958903-7FC6-4179-A323-F174B056C079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134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- Confirm Impartiality 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049704"/>
            <a:ext cx="111252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2800" dirty="0">
                <a:cs typeface="Arial" panose="020B0604020202020204" pitchFamily="34" charset="0"/>
              </a:rPr>
              <a:t>Question 10 – Changes in circumstances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cs typeface="Arial" panose="020B0604020202020204" pitchFamily="34" charset="0"/>
              </a:rPr>
              <a:t>Y</a:t>
            </a:r>
            <a:r>
              <a:rPr lang="en-GB" altLang="en-US" sz="2800" dirty="0">
                <a:cs typeface="Arial" panose="020B0604020202020204" pitchFamily="34" charset="0"/>
              </a:rPr>
              <a:t>ou should not be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Personally associated with the sponsorship of students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Currently a member of staff teaching on a programme leading to a UEL award at a collaborative partner institution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Required to assess colleagues who are students 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In a position to influence the future employment of students </a:t>
            </a:r>
          </a:p>
          <a:p>
            <a:pPr marL="971550" lvl="1" indent="-514350"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>
                <a:cs typeface="Times New Roman" panose="02020603050405020304" pitchFamily="18" charset="0"/>
              </a:rPr>
              <a:t>Involved with UEL student placements or training of UEL students in your own organisation</a:t>
            </a:r>
            <a:r>
              <a:rPr lang="en-GB" altLang="en-US" sz="2400" dirty="0"/>
              <a:t> 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6343BF27-ABC9-4BC4-8021-3A5E16AFC6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1829" y="5886133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C45C56-F957-430A-BEF1-63A0508EE0B0}"/>
              </a:ext>
            </a:extLst>
          </p:cNvPr>
          <p:cNvCxnSpPr>
            <a:cxnSpLocks/>
          </p:cNvCxnSpPr>
          <p:nvPr/>
        </p:nvCxnSpPr>
        <p:spPr>
          <a:xfrm>
            <a:off x="633571" y="5733732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600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- Overall Standards 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Question 11:</a:t>
            </a:r>
          </a:p>
          <a:p>
            <a:pPr marL="971550" lvl="1" indent="-5143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Confirm appropriateness of standards set for the subjects or awards at this level</a:t>
            </a:r>
          </a:p>
          <a:p>
            <a:pPr marL="971550" lvl="1" indent="-5143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Confirm that standards of student performance are comparable with similar subjects in other UK Institutions with which you are familiar</a:t>
            </a:r>
          </a:p>
          <a:p>
            <a:pPr marL="971550" lvl="1" indent="-5143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Confirm that the processes for assessment, examination and the determination of awards are sound and fairly conducted</a:t>
            </a:r>
          </a:p>
          <a:p>
            <a:pPr marL="971550" lvl="1" indent="-5143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AutoNum type="romanLcPeriod"/>
            </a:pPr>
            <a:r>
              <a:rPr lang="en-GB" altLang="en-US" sz="2400" dirty="0"/>
              <a:t>Confirm that students have the opportunity to achieve standards beyond the threshold</a:t>
            </a:r>
          </a:p>
          <a:p>
            <a:pPr marL="358775" indent="-358775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n-GB" altLang="en-US" sz="2800" dirty="0"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A3B1CD7E-C03D-4F7C-9C09-109856F4E99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214906-DEBE-46C2-A50F-C5D5FDA20F4F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07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– Areas of interest to UEL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723900" y="1551567"/>
            <a:ext cx="11125200" cy="388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 dirty="0">
                <a:cs typeface="Arial" panose="020B0604020202020204" pitchFamily="34" charset="0"/>
              </a:rPr>
              <a:t>Question 13-21: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The standards attained by the students </a:t>
            </a:r>
          </a:p>
          <a:p>
            <a:pPr marL="342900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The design and structure of the assessment 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The general conduct of the assessment 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Marking 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The modules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The learning environment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Execution of the examiner role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DA61BE65-717D-457F-9DF2-689D7A5785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8412C4-8809-4B18-9BE0-A1C83E5B2964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47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– Areas of interest to UEL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2054225"/>
            <a:ext cx="1112520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altLang="en-US" sz="2400" dirty="0">
                <a:cs typeface="Arial" panose="020B0604020202020204" pitchFamily="34" charset="0"/>
              </a:rPr>
              <a:t>Question 22-24:</a:t>
            </a:r>
          </a:p>
          <a:p>
            <a:pPr marL="342900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Written comments</a:t>
            </a:r>
          </a:p>
          <a:p>
            <a:pPr marL="800100" lvl="1" indent="-342900"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Good practice, what can be improved, anything else</a:t>
            </a:r>
          </a:p>
          <a:p>
            <a:pPr marL="800100" lvl="1" indent="-3429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Indicate clearly when commenting on collaborative partners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5D734BA-5A55-4878-B61B-9B4181E8C58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5473A-3CAC-4265-9934-CB542781869E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89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Your Report – Lead Examiner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339892"/>
            <a:ext cx="11125200" cy="4365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GB" altLang="en-US" sz="2800" dirty="0"/>
              <a:t>Question 26-31: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The standards of attainment and award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The general conduct of the assessment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Observations relating to the programmes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Previous reports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Other comments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BFCA5A48-9359-456A-9127-DC52BE156EB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626600" y="5857462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4FF78C-6026-47D9-95B1-8C2DEC20E258}"/>
              </a:ext>
            </a:extLst>
          </p:cNvPr>
          <p:cNvCxnSpPr>
            <a:cxnSpLocks/>
          </p:cNvCxnSpPr>
          <p:nvPr/>
        </p:nvCxnSpPr>
        <p:spPr>
          <a:xfrm>
            <a:off x="708342" y="5705061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50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What Happens to Your Report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7371" y="1671498"/>
            <a:ext cx="11125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Quality Assurance team read the report and ask the School or relevant Services to respond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Dean of School/Department Head/ Head of Service prepares response to you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QAE and </a:t>
            </a:r>
            <a:r>
              <a:rPr lang="en-GB" sz="2400" dirty="0"/>
              <a:t>Pro Vice-Chancellor (Education and Experience) </a:t>
            </a:r>
            <a:r>
              <a:rPr lang="en-GB" altLang="en-US" sz="2400" dirty="0"/>
              <a:t>read the response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Used to make improvements and ensure urgent action where necessary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Feed into our Continual Monitoring Process and Periodic Review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UEL overview report to identify themes and trends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 sz="2400" dirty="0"/>
              <a:t>Reports and response letter are accessible online to students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48E2D0FA-D4F5-417D-8E60-F08D9FCB78CF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997809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B5F48-AA27-4AE3-90B4-A3120180B394}"/>
              </a:ext>
            </a:extLst>
          </p:cNvPr>
          <p:cNvCxnSpPr>
            <a:cxnSpLocks/>
          </p:cNvCxnSpPr>
          <p:nvPr/>
        </p:nvCxnSpPr>
        <p:spPr>
          <a:xfrm>
            <a:off x="632142" y="5845408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2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305399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Who to Contact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2945DED-9B8B-40E3-ABE4-60B1753006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995799"/>
              </p:ext>
            </p:extLst>
          </p:nvPr>
        </p:nvGraphicFramePr>
        <p:xfrm>
          <a:off x="406400" y="1063625"/>
          <a:ext cx="9275013" cy="551710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151349">
                  <a:extLst>
                    <a:ext uri="{9D8B030D-6E8A-4147-A177-3AD203B41FA5}">
                      <a16:colId xmlns:a16="http://schemas.microsoft.com/office/drawing/2014/main" val="2640471895"/>
                    </a:ext>
                  </a:extLst>
                </a:gridCol>
                <a:gridCol w="6123664">
                  <a:extLst>
                    <a:ext uri="{9D8B030D-6E8A-4147-A177-3AD203B41FA5}">
                      <a16:colId xmlns:a16="http://schemas.microsoft.com/office/drawing/2014/main" val="2642296017"/>
                    </a:ext>
                  </a:extLst>
                </a:gridCol>
              </a:tblGrid>
              <a:tr h="358819">
                <a:tc>
                  <a:txBody>
                    <a:bodyPr/>
                    <a:lstStyle/>
                    <a:p>
                      <a:r>
                        <a:rPr lang="en-GB" sz="2000" dirty="0"/>
                        <a:t>For Enquiries</a:t>
                      </a:r>
                      <a:r>
                        <a:rPr lang="en-GB" sz="2000" baseline="0" dirty="0"/>
                        <a:t> About: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Service</a:t>
                      </a:r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3435839189"/>
                  </a:ext>
                </a:extLst>
              </a:tr>
              <a:tr h="634811">
                <a:tc>
                  <a:txBody>
                    <a:bodyPr/>
                    <a:lstStyle/>
                    <a:p>
                      <a:r>
                        <a:rPr lang="en-GB" sz="2000" dirty="0"/>
                        <a:t>Assessment Board </a:t>
                      </a:r>
                      <a:r>
                        <a:rPr lang="en-GB" sz="2000"/>
                        <a:t>Meetings Arrangements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Assessment</a:t>
                      </a:r>
                      <a:r>
                        <a:rPr lang="en-GB" sz="2000" baseline="0" dirty="0"/>
                        <a:t> Unit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3410534096"/>
                  </a:ext>
                </a:extLst>
              </a:tr>
              <a:tr h="910803">
                <a:tc>
                  <a:txBody>
                    <a:bodyPr/>
                    <a:lstStyle/>
                    <a:p>
                      <a:r>
                        <a:rPr lang="en-GB" sz="2000" dirty="0"/>
                        <a:t>Draft Assessments</a:t>
                      </a:r>
                    </a:p>
                    <a:p>
                      <a:r>
                        <a:rPr lang="en-GB" sz="2000" dirty="0"/>
                        <a:t>Script</a:t>
                      </a:r>
                      <a:r>
                        <a:rPr lang="en-GB" sz="2000" baseline="0" dirty="0"/>
                        <a:t> Samples/ </a:t>
                      </a:r>
                    </a:p>
                    <a:p>
                      <a:r>
                        <a:rPr lang="en-GB" sz="2000" baseline="0" dirty="0"/>
                        <a:t>Moderation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Relevant Module Leader or School</a:t>
                      </a:r>
                      <a:r>
                        <a:rPr lang="en-GB" sz="2000" baseline="0" dirty="0"/>
                        <a:t> point of contact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1635209686"/>
                  </a:ext>
                </a:extLst>
              </a:tr>
              <a:tr h="358819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Moodle</a:t>
                      </a:r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Relevant Module Leader or School</a:t>
                      </a:r>
                      <a:r>
                        <a:rPr lang="en-GB" sz="2000" baseline="0" dirty="0"/>
                        <a:t> point of contact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1631140552"/>
                  </a:ext>
                </a:extLst>
              </a:tr>
              <a:tr h="358819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Travel Arrangements</a:t>
                      </a:r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Each</a:t>
                      </a:r>
                      <a:r>
                        <a:rPr lang="en-GB" sz="2000" baseline="0" dirty="0"/>
                        <a:t> School has a designated travel team</a:t>
                      </a:r>
                      <a:endParaRPr lang="en-GB" sz="2000" i="1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2040297264"/>
                  </a:ext>
                </a:extLst>
              </a:tr>
              <a:tr h="1186795">
                <a:tc>
                  <a:txBody>
                    <a:bodyPr/>
                    <a:lstStyle/>
                    <a:p>
                      <a:r>
                        <a:rPr lang="en-GB" sz="2000" dirty="0"/>
                        <a:t>Contract</a:t>
                      </a:r>
                    </a:p>
                    <a:p>
                      <a:r>
                        <a:rPr lang="en-GB" sz="2000" dirty="0"/>
                        <a:t>Terms of Reference</a:t>
                      </a:r>
                    </a:p>
                    <a:p>
                      <a:r>
                        <a:rPr lang="en-GB" sz="2000" dirty="0"/>
                        <a:t>Fee</a:t>
                      </a:r>
                      <a:r>
                        <a:rPr lang="en-GB" sz="2000" baseline="0" dirty="0"/>
                        <a:t>/Expenses</a:t>
                      </a:r>
                    </a:p>
                    <a:p>
                      <a:r>
                        <a:rPr lang="en-GB" sz="2000" baseline="0" dirty="0"/>
                        <a:t>EE Report Proforma</a:t>
                      </a:r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Caroline</a:t>
                      </a:r>
                      <a:r>
                        <a:rPr lang="en-GB" sz="2000" baseline="0" dirty="0"/>
                        <a:t> Quirk (QAE)</a:t>
                      </a:r>
                      <a:endParaRPr lang="en-GB" sz="2000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4251927297"/>
                  </a:ext>
                </a:extLst>
              </a:tr>
              <a:tr h="1186795">
                <a:tc>
                  <a:txBody>
                    <a:bodyPr/>
                    <a:lstStyle/>
                    <a:p>
                      <a:r>
                        <a:rPr lang="en-GB" sz="2000" baseline="0" dirty="0"/>
                        <a:t>General Queries</a:t>
                      </a:r>
                    </a:p>
                  </a:txBody>
                  <a:tcPr marL="91448" marR="91448" marT="45736" marB="4573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Module</a:t>
                      </a:r>
                      <a:r>
                        <a:rPr lang="en-GB" sz="2000" baseline="0" dirty="0"/>
                        <a:t> Leader or </a:t>
                      </a:r>
                      <a:r>
                        <a:rPr lang="en-GB" sz="2000" dirty="0"/>
                        <a:t>School</a:t>
                      </a:r>
                      <a:r>
                        <a:rPr lang="en-GB" sz="2000" baseline="0" dirty="0"/>
                        <a:t> point of contact</a:t>
                      </a:r>
                      <a:endParaRPr lang="en-GB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Mentor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Caroline Quirk (QAE)</a:t>
                      </a:r>
                    </a:p>
                    <a:p>
                      <a:endParaRPr lang="en-GB" sz="2000" dirty="0"/>
                    </a:p>
                  </a:txBody>
                  <a:tcPr marL="91448" marR="91448" marT="45736" marB="45736"/>
                </a:tc>
                <a:extLst>
                  <a:ext uri="{0D108BD9-81ED-4DB2-BD59-A6C34878D82A}">
                    <a16:rowId xmlns:a16="http://schemas.microsoft.com/office/drawing/2014/main" val="393943183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F20B792B-D70F-4D56-B8EE-2827E7C722A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10012244" y="5946941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542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B6CDB0-5F4C-440B-9D0D-AEF87135B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666129"/>
              </p:ext>
            </p:extLst>
          </p:nvPr>
        </p:nvGraphicFramePr>
        <p:xfrm>
          <a:off x="635000" y="260350"/>
          <a:ext cx="9144000" cy="570411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86657948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6647921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850986077"/>
                    </a:ext>
                  </a:extLst>
                </a:gridCol>
              </a:tblGrid>
              <a:tr h="621424">
                <a:tc>
                  <a:txBody>
                    <a:bodyPr/>
                    <a:lstStyle/>
                    <a:p>
                      <a:r>
                        <a:rPr lang="en-GB" sz="1800" dirty="0"/>
                        <a:t>School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Point of Contact for School</a:t>
                      </a:r>
                      <a:endParaRPr lang="en-GB" sz="18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Assessment Unit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251416263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Business</a:t>
                      </a:r>
                      <a:r>
                        <a:rPr lang="en-GB" sz="1600" baseline="0" dirty="0"/>
                        <a:t> &amp; Law</a:t>
                      </a:r>
                      <a:endParaRPr lang="en-GB" sz="16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Eda Sefik</a:t>
                      </a:r>
                    </a:p>
                    <a:p>
                      <a:r>
                        <a:rPr lang="en-GB" sz="1600" dirty="0"/>
                        <a:t>e.sefik@uel.ac.uk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assess.bl@uel.ac.uk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133747635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Cass School of Education &amp; Communities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Nicole</a:t>
                      </a:r>
                      <a:r>
                        <a:rPr lang="en-GB" sz="1600" baseline="0" dirty="0"/>
                        <a:t> Hay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n.hay@uel.ac.uk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assess.cass@uel.ac.uk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023490155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Architecture, Computer Science &amp; Engineering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Jane Hodgson</a:t>
                      </a:r>
                    </a:p>
                    <a:p>
                      <a:r>
                        <a:rPr lang="en-GB" sz="1600" dirty="0"/>
                        <a:t>s.j.hodgson@uel.ac.uk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assess.ace@uel.ac.uk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4513412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Arts &amp; Creative Industries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Jane Hodgson</a:t>
                      </a:r>
                    </a:p>
                    <a:p>
                      <a:r>
                        <a:rPr lang="en-GB" sz="1600"/>
                        <a:t>s.j.hodgson@uel.ac.uk</a:t>
                      </a:r>
                      <a:endParaRPr lang="en-GB" sz="16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assess.adi@uel.ac.uk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16947975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Health, Sport &amp; Bioscience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Will</a:t>
                      </a:r>
                      <a:r>
                        <a:rPr lang="en-GB" sz="1600" baseline="0" dirty="0"/>
                        <a:t> Munday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w.p.munday@uel.ac.uk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assess.hsb@uel.ac.uk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3679397328"/>
                  </a:ext>
                </a:extLst>
              </a:tr>
              <a:tr h="556048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Psychology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Susy Ajith</a:t>
                      </a:r>
                    </a:p>
                    <a:p>
                      <a:r>
                        <a:rPr lang="en-GB" sz="1600" dirty="0"/>
                        <a:t>s.ajith@uel.ac.uk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assess.psy@uel.ac.uk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82186250"/>
                  </a:ext>
                </a:extLst>
              </a:tr>
              <a:tr h="784954">
                <a:tc>
                  <a:txBody>
                    <a:bodyPr/>
                    <a:lstStyle/>
                    <a:p>
                      <a:r>
                        <a:rPr lang="en-GB" sz="1600" dirty="0"/>
                        <a:t>Tavistock &amp; Portman NHS Foundation Trust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academicquality@tavi-port.nhs.uk</a:t>
                      </a:r>
                    </a:p>
                    <a:p>
                      <a:endParaRPr lang="en-GB" sz="16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208605498"/>
                  </a:ext>
                </a:extLst>
              </a:tr>
              <a:tr h="785009">
                <a:tc>
                  <a:txBody>
                    <a:bodyPr/>
                    <a:lstStyle/>
                    <a:p>
                      <a:r>
                        <a:rPr lang="en-GB" sz="1600" dirty="0"/>
                        <a:t>Quality Assurance</a:t>
                      </a:r>
                      <a:r>
                        <a:rPr lang="en-GB" sz="1600" baseline="0" dirty="0"/>
                        <a:t> &amp;</a:t>
                      </a:r>
                    </a:p>
                    <a:p>
                      <a:r>
                        <a:rPr lang="en-GB" sz="1600" baseline="0" dirty="0"/>
                        <a:t>Enhancement</a:t>
                      </a:r>
                      <a:endParaRPr lang="en-GB" sz="16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Caroline Quirk</a:t>
                      </a:r>
                    </a:p>
                    <a:p>
                      <a:r>
                        <a:rPr lang="en-GB" sz="1600" dirty="0"/>
                        <a:t>020 8223 2011  c.t.quirk@uel.ac.uk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618169832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8DE636C3-C1A7-441B-85A4-548E1F7259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10016808" y="5940983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5889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AB6CDB0-5F4C-440B-9D0D-AEF87135B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367763"/>
              </p:ext>
            </p:extLst>
          </p:nvPr>
        </p:nvGraphicFramePr>
        <p:xfrm>
          <a:off x="555812" y="225424"/>
          <a:ext cx="9604188" cy="450665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108388">
                  <a:extLst>
                    <a:ext uri="{9D8B030D-6E8A-4147-A177-3AD203B41FA5}">
                      <a16:colId xmlns:a16="http://schemas.microsoft.com/office/drawing/2014/main" val="3866579481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1664792174"/>
                    </a:ext>
                  </a:extLst>
                </a:gridCol>
              </a:tblGrid>
              <a:tr h="707617">
                <a:tc>
                  <a:txBody>
                    <a:bodyPr/>
                    <a:lstStyle/>
                    <a:p>
                      <a:r>
                        <a:rPr lang="en-GB" sz="1800" dirty="0"/>
                        <a:t>School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800" baseline="0" dirty="0"/>
                        <a:t>Point of Contact for Travel</a:t>
                      </a:r>
                      <a:endParaRPr lang="en-GB" sz="1800" dirty="0"/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1251416263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Business</a:t>
                      </a:r>
                      <a:r>
                        <a:rPr lang="en-GB" sz="1600" baseline="0" dirty="0"/>
                        <a:t> &amp; Law</a:t>
                      </a:r>
                      <a:endParaRPr lang="en-GB" sz="1600" dirty="0"/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rdsbltravel@uel.ac.uk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133747635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Cass School of Education &amp; Communities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casstravel@uel.ac.uk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023490155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Architecture, Computing and Engineering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acetravel@uel.ac.uk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4513412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Arts and Digital Industries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aditravel@uel.ac.uk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16947975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Health, Sport and Bioscience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hsbdean@uel.ac.uk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3679397328"/>
                  </a:ext>
                </a:extLst>
              </a:tr>
              <a:tr h="633173">
                <a:tc>
                  <a:txBody>
                    <a:bodyPr/>
                    <a:lstStyle/>
                    <a:p>
                      <a:r>
                        <a:rPr lang="en-GB" sz="1600" dirty="0"/>
                        <a:t>School of Psychology </a:t>
                      </a:r>
                    </a:p>
                  </a:txBody>
                  <a:tcPr marL="91441" marR="91441" marT="45724" marB="45724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psychologytravel@uel.ac.uk</a:t>
                      </a:r>
                    </a:p>
                  </a:txBody>
                  <a:tcPr marL="91441" marR="91441" marT="45724" marB="45724"/>
                </a:tc>
                <a:extLst>
                  <a:ext uri="{0D108BD9-81ED-4DB2-BD59-A6C34878D82A}">
                    <a16:rowId xmlns:a16="http://schemas.microsoft.com/office/drawing/2014/main" val="2582186250"/>
                  </a:ext>
                </a:extLst>
              </a:tr>
            </a:tbl>
          </a:graphicData>
        </a:graphic>
      </p:graphicFrame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0C54EF93-7A4B-4152-B705-3905D7C9855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84E44CA-D023-485F-AC69-46B52F16DCB9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429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3200" y="2511425"/>
            <a:ext cx="3965575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r>
              <a:rPr lang="en-US" sz="4951" b="0" kern="1200" spc="-80" dirty="0">
                <a:solidFill>
                  <a:srgbClr val="00CCCC"/>
                </a:solidFill>
                <a:latin typeface="Founders Grotesk Light"/>
              </a:rPr>
              <a:t>Thank you!</a:t>
            </a:r>
            <a:endParaRPr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1597025"/>
            <a:ext cx="5810250" cy="3042159"/>
          </a:xfrm>
          <a:prstGeom prst="rect">
            <a:avLst/>
          </a:prstGeom>
        </p:spPr>
      </p:pic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77098FDF-6747-45C1-87E6-93207E8CBDE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550213-93CC-48F9-8DE3-C8DE88767EEF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7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9071" y="1825625"/>
            <a:ext cx="8777129" cy="3785652"/>
          </a:xfrm>
        </p:spPr>
        <p:txBody>
          <a:bodyPr/>
          <a:lstStyle/>
          <a:p>
            <a:pPr marL="804863" lvl="1" indent="-357188">
              <a:lnSpc>
                <a:spcPct val="150000"/>
              </a:lnSpc>
              <a:buFont typeface="Wingdings 2" panose="05020102010507070707" pitchFamily="18" charset="2"/>
              <a:buChar char=""/>
            </a:pPr>
            <a:r>
              <a:rPr lang="en-GB" sz="2800" dirty="0"/>
              <a:t>Comparative performance with students from elsewhere with similar entry profiles</a:t>
            </a:r>
          </a:p>
          <a:p>
            <a:pPr marL="804863" lvl="1" indent="-357188">
              <a:lnSpc>
                <a:spcPct val="150000"/>
              </a:lnSpc>
              <a:buFont typeface="Wingdings 2" panose="05020102010507070707" pitchFamily="18" charset="2"/>
              <a:buChar char=""/>
            </a:pPr>
            <a:endParaRPr lang="en-GB" sz="2800" dirty="0"/>
          </a:p>
          <a:p>
            <a:pPr marL="804863" lvl="1" indent="-357188">
              <a:lnSpc>
                <a:spcPct val="150000"/>
              </a:lnSpc>
              <a:buFont typeface="Wingdings 2" panose="05020102010507070707" pitchFamily="18" charset="2"/>
              <a:buChar char=""/>
            </a:pPr>
            <a:r>
              <a:rPr lang="en-GB" sz="2800" dirty="0"/>
              <a:t>Output standard of our modules and programmes are comparable with those of similar programmes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30200" y="530225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50" b="1">
                <a:solidFill>
                  <a:srgbClr val="45C1C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77800"/>
            <a:r>
              <a:rPr lang="en-GB" altLang="en-US" sz="4951" b="0" spc="-80" dirty="0">
                <a:solidFill>
                  <a:srgbClr val="00CCCC"/>
                </a:solidFill>
                <a:latin typeface="Founders Grotesk Light"/>
              </a:rPr>
              <a:t>Comparison with Similar HE Programmes</a:t>
            </a:r>
            <a:endParaRPr lang="en-GB" sz="4951" b="0" spc="-80" dirty="0">
              <a:solidFill>
                <a:srgbClr val="00CCCC"/>
              </a:solidFill>
              <a:latin typeface="Founders Grotesk Light"/>
            </a:endParaRP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96907F0-A1A1-4B9E-8DFB-36BC319479E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EBA096-7AAB-4702-B8B9-C6CAF045453F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93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Support in Place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3225800" y="1622044"/>
            <a:ext cx="5791200" cy="4116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ucida Sans" panose="020B0602030504020204" pitchFamily="34" charset="0"/>
              </a:rPr>
              <a:t>Mental Wealth/ Skills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ucida Sans" panose="020B0602030504020204" pitchFamily="34" charset="0"/>
              </a:rPr>
              <a:t>Student attendance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ucida Sans" panose="020B0602030504020204" pitchFamily="34" charset="0"/>
              </a:rPr>
              <a:t>Academic Advisors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Lucida Sans" panose="020B0602030504020204" pitchFamily="34" charset="0"/>
              </a:rPr>
              <a:t>Centre for Student Success 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Lucida Sans" panose="020B0602030504020204" pitchFamily="34" charset="0"/>
              </a:rPr>
              <a:t>English, maths and IT support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Lucida Sans" panose="020B0602030504020204" pitchFamily="34" charset="0"/>
              </a:rPr>
              <a:t>Mentoring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Lucida Sans" panose="020B0602030504020204" pitchFamily="34" charset="0"/>
              </a:rPr>
              <a:t>Employability</a:t>
            </a:r>
          </a:p>
          <a:p>
            <a:pPr marL="800100" lvl="2" indent="-342900">
              <a:buFont typeface="Courier New" panose="02070309020205020404" pitchFamily="49" charset="0"/>
              <a:buChar char="o"/>
            </a:pPr>
            <a:r>
              <a:rPr lang="en-GB" altLang="en-US" sz="2400" dirty="0">
                <a:latin typeface="Lucida Sans" panose="020B0602030504020204" pitchFamily="34" charset="0"/>
              </a:rPr>
              <a:t>Data Analysis and Impact</a:t>
            </a:r>
          </a:p>
          <a:p>
            <a:pPr marL="12700" marR="917575">
              <a:lnSpc>
                <a:spcPct val="108600"/>
              </a:lnSpc>
            </a:pPr>
            <a:endParaRPr lang="en-GB" sz="1500" dirty="0">
              <a:latin typeface="Trebuchet MS" panose="020B0603020202020204" pitchFamily="34" charset="0"/>
              <a:cs typeface="Calibri"/>
            </a:endParaRPr>
          </a:p>
          <a:p>
            <a:pPr marL="12700" marR="917575">
              <a:lnSpc>
                <a:spcPct val="108600"/>
              </a:lnSpc>
            </a:pPr>
            <a:endParaRPr lang="en-GB" sz="1500" dirty="0">
              <a:latin typeface="Trebuchet MS" panose="020B0603020202020204" pitchFamily="34" charset="0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413399"/>
            <a:ext cx="1950127" cy="13124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2403" y="1413399"/>
            <a:ext cx="1934054" cy="1291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2402" y="2820476"/>
            <a:ext cx="1934054" cy="1307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2820476"/>
            <a:ext cx="1950127" cy="1307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4999" y="4222298"/>
            <a:ext cx="1950127" cy="1314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2402" y="4243640"/>
            <a:ext cx="1926324" cy="1298289"/>
          </a:xfrm>
          <a:prstGeom prst="rect">
            <a:avLst/>
          </a:prstGeom>
        </p:spPr>
      </p:pic>
      <p:pic>
        <p:nvPicPr>
          <p:cNvPr id="15" name="Picture 14">
            <a:hlinkClick r:id="rId9"/>
            <a:extLst>
              <a:ext uri="{FF2B5EF4-FFF2-40B4-BE49-F238E27FC236}">
                <a16:creationId xmlns:a16="http://schemas.microsoft.com/office/drawing/2014/main" id="{9E9A43F9-5681-4BE3-BD79-1A3D83568D5A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1829" y="581026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97E45A-747A-4DDF-9AF9-3AF9D8E72E14}"/>
              </a:ext>
            </a:extLst>
          </p:cNvPr>
          <p:cNvCxnSpPr>
            <a:cxnSpLocks/>
          </p:cNvCxnSpPr>
          <p:nvPr/>
        </p:nvCxnSpPr>
        <p:spPr>
          <a:xfrm>
            <a:off x="633571" y="565786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5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Revised Assessment &amp; Feedback Policy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AE372-A32D-4CE1-99EE-2A5C7C3EE141}"/>
              </a:ext>
            </a:extLst>
          </p:cNvPr>
          <p:cNvSpPr/>
          <p:nvPr/>
        </p:nvSpPr>
        <p:spPr>
          <a:xfrm>
            <a:off x="711200" y="1597025"/>
            <a:ext cx="5791200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/>
              <a:t>Re-approved 2019, reviewed constantly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/>
              <a:t>Key Principles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/>
              <a:t>Design including assessment tariffs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2800" dirty="0"/>
              <a:t>Marking and feedback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1764740"/>
            <a:ext cx="4737100" cy="320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3700" y="4543283"/>
            <a:ext cx="662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altLang="en-US" sz="2400" dirty="0"/>
          </a:p>
          <a:p>
            <a:r>
              <a:rPr lang="en-GB" altLang="en-US" sz="2400" dirty="0"/>
              <a:t>www.uel.ac.uk/Discover/External-Examiner-System</a:t>
            </a:r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F970334F-9AFF-47DE-87DD-EB5C41F1A10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7A9443-E0B4-457F-99D2-F8EA31B0EDB5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221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Approving Assessment Tasks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DBF8D-7020-4B28-93CA-168F83C67561}"/>
              </a:ext>
            </a:extLst>
          </p:cNvPr>
          <p:cNvSpPr/>
          <p:nvPr/>
        </p:nvSpPr>
        <p:spPr>
          <a:xfrm>
            <a:off x="558800" y="1356508"/>
            <a:ext cx="1112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Every component of assessment at all levels (coursework as well as examinations)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First and second opportunity assessment at the same time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Submitted to you by the end of the semester prior to required first use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You should receive:</a:t>
            </a:r>
          </a:p>
          <a:p>
            <a:pPr lvl="2" indent="-514350">
              <a:spcAft>
                <a:spcPts val="600"/>
              </a:spcAft>
              <a:buFont typeface="Arial" panose="020B0604020202020204" pitchFamily="34" charset="0"/>
              <a:buAutoNum type="romanLcPeriod"/>
            </a:pPr>
            <a:r>
              <a:rPr lang="en-GB" altLang="en-US" sz="2000" dirty="0">
                <a:cs typeface="Arial" panose="020B0604020202020204" pitchFamily="34" charset="0"/>
              </a:rPr>
              <a:t>Assessment task</a:t>
            </a:r>
          </a:p>
          <a:p>
            <a:pPr lvl="2" indent="-514350">
              <a:spcAft>
                <a:spcPts val="600"/>
              </a:spcAft>
              <a:buFont typeface="Arial" panose="020B0604020202020204" pitchFamily="34" charset="0"/>
              <a:buAutoNum type="romanLcPeriod"/>
            </a:pPr>
            <a:r>
              <a:rPr lang="en-GB" altLang="en-US" sz="2000" dirty="0">
                <a:cs typeface="Arial" panose="020B0604020202020204" pitchFamily="34" charset="0"/>
              </a:rPr>
              <a:t>Module specification</a:t>
            </a:r>
          </a:p>
          <a:p>
            <a:pPr lvl="2" indent="-514350">
              <a:spcAft>
                <a:spcPts val="600"/>
              </a:spcAft>
              <a:buFont typeface="Arial" panose="020B0604020202020204" pitchFamily="34" charset="0"/>
              <a:buAutoNum type="romanLcPeriod"/>
            </a:pPr>
            <a:r>
              <a:rPr lang="en-GB" altLang="en-US" sz="2000" dirty="0">
                <a:cs typeface="Arial" panose="020B0604020202020204" pitchFamily="34" charset="0"/>
              </a:rPr>
              <a:t>Published assessment criteria</a:t>
            </a:r>
          </a:p>
          <a:p>
            <a:pPr lvl="2" indent="-514350">
              <a:spcAft>
                <a:spcPts val="600"/>
              </a:spcAft>
              <a:buFont typeface="Arial" panose="020B0604020202020204" pitchFamily="34" charset="0"/>
              <a:buAutoNum type="romanLcPeriod"/>
            </a:pPr>
            <a:r>
              <a:rPr lang="en-GB" altLang="en-US" sz="2000" dirty="0">
                <a:cs typeface="Arial" panose="020B0604020202020204" pitchFamily="34" charset="0"/>
              </a:rPr>
              <a:t>Clear guidance notes i.e. expectations of the task </a:t>
            </a:r>
          </a:p>
          <a:p>
            <a:pPr>
              <a:spcAft>
                <a:spcPts val="600"/>
              </a:spcAft>
            </a:pPr>
            <a:r>
              <a:rPr lang="en-GB" altLang="en-US" sz="2800" dirty="0">
                <a:cs typeface="Arial" panose="020B0604020202020204" pitchFamily="34" charset="0"/>
              </a:rPr>
              <a:t>Tasks for collaborative partners separately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050" y="4568825"/>
            <a:ext cx="1295400" cy="1190625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37E26C8B-4DAB-425D-BB14-1BA788E973A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6042747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43D1F6-D551-41A4-8BF0-D99C0D47EC35}"/>
              </a:ext>
            </a:extLst>
          </p:cNvPr>
          <p:cNvCxnSpPr>
            <a:cxnSpLocks/>
          </p:cNvCxnSpPr>
          <p:nvPr/>
        </p:nvCxnSpPr>
        <p:spPr>
          <a:xfrm>
            <a:off x="632142" y="5890346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597025"/>
            <a:ext cx="10744200" cy="429348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GB" altLang="en-US" sz="2800" dirty="0"/>
              <a:t>What to look for: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romanLcPeriod"/>
            </a:pPr>
            <a:r>
              <a:rPr lang="en-GB" altLang="en-US" sz="2800" dirty="0"/>
              <a:t>Tasks provide the students with the opportunity to perform at a comparable standard</a:t>
            </a:r>
          </a:p>
          <a:p>
            <a:pPr marL="1028700" lvl="1" indent="-571500" fontAlgn="base">
              <a:buFont typeface="Arial" panose="020B0604020202020204" pitchFamily="34" charset="0"/>
              <a:buAutoNum type="romanLcPeriod"/>
            </a:pPr>
            <a:r>
              <a:rPr lang="en-GB" altLang="en-US" sz="2800" dirty="0"/>
              <a:t>Tasks provide the students with the opportunity to </a:t>
            </a:r>
            <a:r>
              <a:rPr lang="en-GB" sz="2800" dirty="0"/>
              <a:t>achieve standards beyond the threshold level</a:t>
            </a:r>
            <a:endParaRPr lang="en-GB" altLang="en-US" sz="2800" dirty="0"/>
          </a:p>
          <a:p>
            <a:pPr marL="1028700" lvl="1" indent="-571500" eaLnBrk="1" hangingPunct="1">
              <a:buFont typeface="Arial" panose="020B0604020202020204" pitchFamily="34" charset="0"/>
              <a:buAutoNum type="romanLcPeriod"/>
            </a:pPr>
            <a:r>
              <a:rPr lang="en-GB" altLang="en-US" sz="2800" dirty="0"/>
              <a:t>Tasks enable students to meet the intended learning outcomes, and appropriate to the curriculum content</a:t>
            </a:r>
          </a:p>
          <a:p>
            <a:pPr marL="1028700" lvl="1" indent="-571500" eaLnBrk="1" hangingPunct="1">
              <a:buFont typeface="Arial" panose="020B0604020202020204" pitchFamily="34" charset="0"/>
              <a:buAutoNum type="romanLcPeriod"/>
            </a:pPr>
            <a:r>
              <a:rPr lang="en-GB" altLang="en-US" sz="2800" dirty="0">
                <a:cs typeface="Arial" panose="020B0604020202020204" pitchFamily="34" charset="0"/>
              </a:rPr>
              <a:t>Clarity of assessment task and the guidance provided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330200" y="530225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50" b="1">
                <a:solidFill>
                  <a:srgbClr val="45C1C0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77800"/>
            <a:r>
              <a:rPr lang="en-GB" altLang="en-US" sz="4951" b="0" spc="-80" dirty="0">
                <a:solidFill>
                  <a:srgbClr val="00CCCC"/>
                </a:solidFill>
                <a:latin typeface="Founders Grotesk Light"/>
              </a:rPr>
              <a:t>Comparison with Similar HE Programmes</a:t>
            </a:r>
            <a:endParaRPr lang="en-GB" sz="4951" b="0" spc="-80" dirty="0">
              <a:solidFill>
                <a:srgbClr val="00CCCC"/>
              </a:solidFill>
              <a:latin typeface="Founders Grotesk Light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AE0F494C-F423-49EE-8EF2-A93C2CB57F1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60166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1EA309-0BE1-468E-8E06-D865318EE258}"/>
              </a:ext>
            </a:extLst>
          </p:cNvPr>
          <p:cNvCxnSpPr>
            <a:cxnSpLocks/>
          </p:cNvCxnSpPr>
          <p:nvPr/>
        </p:nvCxnSpPr>
        <p:spPr>
          <a:xfrm>
            <a:off x="632142" y="58642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3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altLang="en-US" sz="4951" b="0" kern="1200" spc="-80" dirty="0">
                <a:solidFill>
                  <a:srgbClr val="00CCCC"/>
                </a:solidFill>
                <a:latin typeface="Founders Grotesk Light"/>
              </a:rPr>
              <a:t>e-Submission</a:t>
            </a:r>
            <a:endParaRPr lang="en-GB" sz="4951" b="0" kern="1200" spc="-80" dirty="0">
              <a:solidFill>
                <a:srgbClr val="00CCCC"/>
              </a:solidFill>
              <a:latin typeface="Founders Grotesk Ligh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706E41-10A1-4327-B9A8-A086CA8677F0}"/>
              </a:ext>
            </a:extLst>
          </p:cNvPr>
          <p:cNvSpPr/>
          <p:nvPr/>
        </p:nvSpPr>
        <p:spPr>
          <a:xfrm>
            <a:off x="3606800" y="2130425"/>
            <a:ext cx="61690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800" dirty="0"/>
              <a:t>All appropriate, assessment should be submitted online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altLang="en-US" sz="2800" dirty="0"/>
              <a:t>Exemptions for online submissions include portfolios, long dissertations, artwork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1800849"/>
            <a:ext cx="2120376" cy="3213695"/>
          </a:xfrm>
          <a:prstGeom prst="rect">
            <a:avLst/>
          </a:prstGeom>
        </p:spPr>
      </p:pic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B1B3AA2E-74F8-43BD-9697-11DD85D6270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57118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8E345-8E61-4FE5-923B-B5945A087CB1}"/>
              </a:ext>
            </a:extLst>
          </p:cNvPr>
          <p:cNvCxnSpPr>
            <a:cxnSpLocks/>
          </p:cNvCxnSpPr>
          <p:nvPr/>
        </p:nvCxnSpPr>
        <p:spPr>
          <a:xfrm>
            <a:off x="632142" y="55594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93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825" y="459104"/>
            <a:ext cx="11741150" cy="761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77800"/>
            <a:r>
              <a:rPr lang="en-GB" sz="4951" b="0" kern="1200" spc="-80" dirty="0">
                <a:solidFill>
                  <a:srgbClr val="00CCCC"/>
                </a:solidFill>
                <a:latin typeface="Founders Grotesk Light"/>
              </a:rPr>
              <a:t>Second and Anonymous Marking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25616A-0216-4BE1-BF1F-7775BAFDC992}"/>
              </a:ext>
            </a:extLst>
          </p:cNvPr>
          <p:cNvSpPr/>
          <p:nvPr/>
        </p:nvSpPr>
        <p:spPr>
          <a:xfrm>
            <a:off x="558800" y="1618331"/>
            <a:ext cx="111252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Anonymous marking wherever the method of assessment allows</a:t>
            </a:r>
            <a:endParaRPr lang="en-GB" altLang="en-US" sz="2400" dirty="0"/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Second marking as sampling or moderation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cs typeface="Arial" panose="020B0604020202020204" pitchFamily="34" charset="0"/>
              </a:rPr>
              <a:t>Maintenance of standards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altLang="en-US" sz="2400" dirty="0">
                <a:cs typeface="Arial" panose="020B0604020202020204" pitchFamily="34" charset="0"/>
              </a:rPr>
              <a:t>Eliminate arithmetic errors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A minimum of 10% or 10 individual pieces of each assessment task, which ever is the greater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Where assessment does not allow anonymous marking, all work will be second marked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400" dirty="0">
                <a:cs typeface="Arial" panose="020B0604020202020204" pitchFamily="34" charset="0"/>
              </a:rPr>
              <a:t>Guidance provided on resolving differences between first and second markers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E79B3D9E-6908-4F8A-BD9A-A978FA5BA22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8"/>
          <a:stretch/>
        </p:blipFill>
        <p:spPr bwMode="auto">
          <a:xfrm>
            <a:off x="9550400" y="6016626"/>
            <a:ext cx="1809750" cy="6624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AA532F-898C-4C88-84CC-D053497B3C71}"/>
              </a:ext>
            </a:extLst>
          </p:cNvPr>
          <p:cNvCxnSpPr>
            <a:cxnSpLocks/>
          </p:cNvCxnSpPr>
          <p:nvPr/>
        </p:nvCxnSpPr>
        <p:spPr>
          <a:xfrm>
            <a:off x="632142" y="5864225"/>
            <a:ext cx="1097565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33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1422</Words>
  <Application>Microsoft Office PowerPoint</Application>
  <PresentationFormat>Custom</PresentationFormat>
  <Paragraphs>236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Courier New</vt:lpstr>
      <vt:lpstr>Founders Grotesk Cond Bold</vt:lpstr>
      <vt:lpstr>Founders Grotesk Light</vt:lpstr>
      <vt:lpstr>Lucida Sans</vt:lpstr>
      <vt:lpstr>Times New Roman</vt:lpstr>
      <vt:lpstr>Trebuchet MS</vt:lpstr>
      <vt:lpstr>Wingdings</vt:lpstr>
      <vt:lpstr>Wingdings 2</vt:lpstr>
      <vt:lpstr>Office Theme</vt:lpstr>
      <vt:lpstr>PowerPoint Presentation</vt:lpstr>
      <vt:lpstr>Objectives of the Role </vt:lpstr>
      <vt:lpstr>PowerPoint Presentation</vt:lpstr>
      <vt:lpstr>Support in Place</vt:lpstr>
      <vt:lpstr>Revised Assessment &amp; Feedback Policy</vt:lpstr>
      <vt:lpstr>Approving Assessment Tasks </vt:lpstr>
      <vt:lpstr>PowerPoint Presentation</vt:lpstr>
      <vt:lpstr>e-Submission</vt:lpstr>
      <vt:lpstr>Second and Anonymous Marking</vt:lpstr>
      <vt:lpstr>Evaluating Assessed Work</vt:lpstr>
      <vt:lpstr>Evaluating Assessed Work</vt:lpstr>
      <vt:lpstr>Moderating Marks </vt:lpstr>
      <vt:lpstr>Module Enhancement Process </vt:lpstr>
      <vt:lpstr>External Examiners and Lead Examiners</vt:lpstr>
      <vt:lpstr>Ensuring Regulations Are Followed </vt:lpstr>
      <vt:lpstr>Review of Assessment Board Decision </vt:lpstr>
      <vt:lpstr>Attending Assessment Boards </vt:lpstr>
      <vt:lpstr>Your Report</vt:lpstr>
      <vt:lpstr>Your Report – Your Details</vt:lpstr>
      <vt:lpstr>Your Report - Confirm Impartiality </vt:lpstr>
      <vt:lpstr>Your Report - Overall Standards </vt:lpstr>
      <vt:lpstr>Your Report – Areas of interest to UEL</vt:lpstr>
      <vt:lpstr>Your Report – Areas of interest to UEL</vt:lpstr>
      <vt:lpstr>Your Report – Lead Examiner</vt:lpstr>
      <vt:lpstr>What Happens to Your Report</vt:lpstr>
      <vt:lpstr>Who to Contact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 Ahmed</dc:creator>
  <cp:lastModifiedBy>Philip Brimson</cp:lastModifiedBy>
  <cp:revision>160</cp:revision>
  <cp:lastPrinted>2018-06-19T08:03:43Z</cp:lastPrinted>
  <dcterms:created xsi:type="dcterms:W3CDTF">2018-06-08T10:08:22Z</dcterms:created>
  <dcterms:modified xsi:type="dcterms:W3CDTF">2019-11-18T10:06:40Z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2018-06-08T00:00:00Z</vt:filetime>
  </property>
  <property fmtid="{D5CDD505-2E9C-101B-9397-08002B2CF9AE}" pid="3" name="LastSaved">
    <vt:filetime>2018-06-08T00:00:00Z</vt:filetime>
  </property>
</Properties>
</file>