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9" r:id="rId5"/>
    <p:sldId id="273" r:id="rId6"/>
    <p:sldId id="271" r:id="rId7"/>
    <p:sldId id="274" r:id="rId8"/>
    <p:sldId id="276" r:id="rId9"/>
    <p:sldId id="277" r:id="rId10"/>
    <p:sldId id="278" r:id="rId11"/>
    <p:sldId id="280" r:id="rId12"/>
    <p:sldId id="279" r:id="rId13"/>
  </p:sldIdLst>
  <p:sldSz cx="20108863" cy="15081250"/>
  <p:notesSz cx="20104100" cy="1508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5"/>
    <a:srgbClr val="00CCCC"/>
    <a:srgbClr val="2D8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p:restoredTop sz="94694"/>
  </p:normalViewPr>
  <p:slideViewPr>
    <p:cSldViewPr>
      <p:cViewPr varScale="1">
        <p:scale>
          <a:sx n="32" d="100"/>
          <a:sy n="32" d="100"/>
        </p:scale>
        <p:origin x="1482" y="96"/>
      </p:cViewPr>
      <p:guideLst>
        <p:guide orient="horz" pos="2880"/>
        <p:guide pos="216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4C50EEC3-F4FE-4789-B5E1-A00A6DD426E5}" type="datetimeFigureOut">
              <a:rPr lang="en-GB" smtClean="0"/>
              <a:t>07/11/2019</a:t>
            </a:fld>
            <a:endParaRPr lang="en-GB" dirty="0"/>
          </a:p>
        </p:txBody>
      </p:sp>
      <p:sp>
        <p:nvSpPr>
          <p:cNvPr id="4" name="Slide Image Placeholder 3"/>
          <p:cNvSpPr>
            <a:spLocks noGrp="1" noRot="1" noChangeAspect="1"/>
          </p:cNvSpPr>
          <p:nvPr>
            <p:ph type="sldImg" idx="2"/>
          </p:nvPr>
        </p:nvSpPr>
        <p:spPr>
          <a:xfrm>
            <a:off x="6659563" y="1885950"/>
            <a:ext cx="6784975" cy="508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2009775" y="7258050"/>
            <a:ext cx="16084550" cy="59388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4325600"/>
            <a:ext cx="8712200" cy="75565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11387138" y="14325600"/>
            <a:ext cx="8712200" cy="755650"/>
          </a:xfrm>
          <a:prstGeom prst="rect">
            <a:avLst/>
          </a:prstGeom>
        </p:spPr>
        <p:txBody>
          <a:bodyPr vert="horz" lIns="91440" tIns="45720" rIns="91440" bIns="45720" rtlCol="0" anchor="b"/>
          <a:lstStyle>
            <a:lvl1pPr algn="r">
              <a:defRPr sz="1200"/>
            </a:lvl1pPr>
          </a:lstStyle>
          <a:p>
            <a:fld id="{D7BC9674-6E96-42BD-A93F-E353F40B4B9C}" type="slidenum">
              <a:rPr lang="en-GB" smtClean="0"/>
              <a:t>‹#›</a:t>
            </a:fld>
            <a:endParaRPr lang="en-GB" dirty="0"/>
          </a:p>
        </p:txBody>
      </p:sp>
    </p:spTree>
    <p:extLst>
      <p:ext uri="{BB962C8B-B14F-4D97-AF65-F5344CB8AC3E}">
        <p14:creationId xmlns:p14="http://schemas.microsoft.com/office/powerpoint/2010/main" val="217930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C9674-6E96-42BD-A93F-E353F40B4B9C}" type="slidenum">
              <a:rPr lang="en-GB" smtClean="0"/>
              <a:t>2</a:t>
            </a:fld>
            <a:endParaRPr lang="en-GB" dirty="0"/>
          </a:p>
        </p:txBody>
      </p:sp>
    </p:spTree>
    <p:extLst>
      <p:ext uri="{BB962C8B-B14F-4D97-AF65-F5344CB8AC3E}">
        <p14:creationId xmlns:p14="http://schemas.microsoft.com/office/powerpoint/2010/main" val="183166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Lisa</a:t>
            </a:r>
          </a:p>
        </p:txBody>
      </p:sp>
      <p:sp>
        <p:nvSpPr>
          <p:cNvPr id="4" name="Slide Number Placeholder 3"/>
          <p:cNvSpPr>
            <a:spLocks noGrp="1"/>
          </p:cNvSpPr>
          <p:nvPr>
            <p:ph type="sldNum" sz="quarter" idx="5"/>
          </p:nvPr>
        </p:nvSpPr>
        <p:spPr/>
        <p:txBody>
          <a:bodyPr/>
          <a:lstStyle/>
          <a:p>
            <a:fld id="{D7BC9674-6E96-42BD-A93F-E353F40B4B9C}" type="slidenum">
              <a:rPr lang="en-GB" smtClean="0"/>
              <a:t>4</a:t>
            </a:fld>
            <a:endParaRPr lang="en-GB" dirty="0"/>
          </a:p>
        </p:txBody>
      </p:sp>
    </p:spTree>
    <p:extLst>
      <p:ext uri="{BB962C8B-B14F-4D97-AF65-F5344CB8AC3E}">
        <p14:creationId xmlns:p14="http://schemas.microsoft.com/office/powerpoint/2010/main" val="21341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C9674-6E96-42BD-A93F-E353F40B4B9C}" type="slidenum">
              <a:rPr lang="en-GB" smtClean="0"/>
              <a:t>5</a:t>
            </a:fld>
            <a:endParaRPr lang="en-GB" dirty="0"/>
          </a:p>
        </p:txBody>
      </p:sp>
    </p:spTree>
    <p:extLst>
      <p:ext uri="{BB962C8B-B14F-4D97-AF65-F5344CB8AC3E}">
        <p14:creationId xmlns:p14="http://schemas.microsoft.com/office/powerpoint/2010/main" val="390068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C9674-6E96-42BD-A93F-E353F40B4B9C}" type="slidenum">
              <a:rPr lang="en-GB" smtClean="0"/>
              <a:t>6</a:t>
            </a:fld>
            <a:endParaRPr lang="en-GB" dirty="0"/>
          </a:p>
        </p:txBody>
      </p:sp>
    </p:spTree>
    <p:extLst>
      <p:ext uri="{BB962C8B-B14F-4D97-AF65-F5344CB8AC3E}">
        <p14:creationId xmlns:p14="http://schemas.microsoft.com/office/powerpoint/2010/main" val="330666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with text </a:t>
            </a:r>
          </a:p>
        </p:txBody>
      </p:sp>
      <p:sp>
        <p:nvSpPr>
          <p:cNvPr id="4" name="Slide Number Placeholder 3"/>
          <p:cNvSpPr>
            <a:spLocks noGrp="1"/>
          </p:cNvSpPr>
          <p:nvPr>
            <p:ph type="sldNum" sz="quarter" idx="10"/>
          </p:nvPr>
        </p:nvSpPr>
        <p:spPr/>
        <p:txBody>
          <a:bodyPr/>
          <a:lstStyle/>
          <a:p>
            <a:fld id="{D7BC9674-6E96-42BD-A93F-E353F40B4B9C}" type="slidenum">
              <a:rPr lang="en-GB" smtClean="0"/>
              <a:t>7</a:t>
            </a:fld>
            <a:endParaRPr lang="en-GB" dirty="0"/>
          </a:p>
        </p:txBody>
      </p:sp>
    </p:spTree>
    <p:extLst>
      <p:ext uri="{BB962C8B-B14F-4D97-AF65-F5344CB8AC3E}">
        <p14:creationId xmlns:p14="http://schemas.microsoft.com/office/powerpoint/2010/main" val="95894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with text </a:t>
            </a:r>
          </a:p>
        </p:txBody>
      </p:sp>
      <p:sp>
        <p:nvSpPr>
          <p:cNvPr id="4" name="Slide Number Placeholder 3"/>
          <p:cNvSpPr>
            <a:spLocks noGrp="1"/>
          </p:cNvSpPr>
          <p:nvPr>
            <p:ph type="sldNum" sz="quarter" idx="10"/>
          </p:nvPr>
        </p:nvSpPr>
        <p:spPr/>
        <p:txBody>
          <a:bodyPr/>
          <a:lstStyle/>
          <a:p>
            <a:fld id="{D7BC9674-6E96-42BD-A93F-E353F40B4B9C}" type="slidenum">
              <a:rPr lang="en-GB" smtClean="0"/>
              <a:t>8</a:t>
            </a:fld>
            <a:endParaRPr lang="en-GB" dirty="0"/>
          </a:p>
        </p:txBody>
      </p:sp>
    </p:spTree>
    <p:extLst>
      <p:ext uri="{BB962C8B-B14F-4D97-AF65-F5344CB8AC3E}">
        <p14:creationId xmlns:p14="http://schemas.microsoft.com/office/powerpoint/2010/main" val="294843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C9674-6E96-42BD-A93F-E353F40B4B9C}" type="slidenum">
              <a:rPr lang="en-GB" smtClean="0"/>
              <a:t>9</a:t>
            </a:fld>
            <a:endParaRPr lang="en-GB" dirty="0"/>
          </a:p>
        </p:txBody>
      </p:sp>
    </p:spTree>
    <p:extLst>
      <p:ext uri="{BB962C8B-B14F-4D97-AF65-F5344CB8AC3E}">
        <p14:creationId xmlns:p14="http://schemas.microsoft.com/office/powerpoint/2010/main" val="141314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8165" y="4675189"/>
            <a:ext cx="17092535" cy="76174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6330" y="8445500"/>
            <a:ext cx="14076204" cy="152349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50921" y="1922824"/>
            <a:ext cx="18007021" cy="761875"/>
          </a:xfrm>
        </p:spPr>
        <p:txBody>
          <a:bodyPr lIns="0" tIns="0" rIns="0" bIns="0"/>
          <a:lstStyle>
            <a:lvl1pPr>
              <a:defRPr sz="4951" b="0" i="0">
                <a:solidFill>
                  <a:srgbClr val="00CCCC"/>
                </a:solidFill>
                <a:latin typeface="Founders Grotesk Light"/>
                <a:cs typeface="Founders Grotesk Light"/>
              </a:defRPr>
            </a:lvl1pPr>
          </a:lstStyle>
          <a:p>
            <a:endParaRPr/>
          </a:p>
        </p:txBody>
      </p:sp>
      <p:sp>
        <p:nvSpPr>
          <p:cNvPr id="3" name="Holder 3"/>
          <p:cNvSpPr>
            <a:spLocks noGrp="1"/>
          </p:cNvSpPr>
          <p:nvPr>
            <p:ph type="body" idx="1"/>
          </p:nvPr>
        </p:nvSpPr>
        <p:spPr>
          <a:xfrm>
            <a:off x="3879038" y="4816989"/>
            <a:ext cx="12350788" cy="1523815"/>
          </a:xfrm>
        </p:spPr>
        <p:txBody>
          <a:bodyPr lIns="0" tIns="0" rIns="0" bIns="0"/>
          <a:lstStyle>
            <a:lvl1pPr>
              <a:defRPr sz="9902" b="0" i="0">
                <a:solidFill>
                  <a:schemeClr val="bg1"/>
                </a:solidFill>
                <a:latin typeface="Founders Grotesk Light"/>
                <a:cs typeface="Founders Grotesk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50921" y="1922824"/>
            <a:ext cx="18007021" cy="761875"/>
          </a:xfrm>
        </p:spPr>
        <p:txBody>
          <a:bodyPr lIns="0" tIns="0" rIns="0" bIns="0"/>
          <a:lstStyle>
            <a:lvl1pPr>
              <a:defRPr sz="4951" b="0" i="0">
                <a:solidFill>
                  <a:srgbClr val="00CCCC"/>
                </a:solidFill>
                <a:latin typeface="Founders Grotesk Light"/>
                <a:cs typeface="Founders Grotesk Light"/>
              </a:defRPr>
            </a:lvl1pPr>
          </a:lstStyle>
          <a:p>
            <a:endParaRPr/>
          </a:p>
        </p:txBody>
      </p:sp>
      <p:sp>
        <p:nvSpPr>
          <p:cNvPr id="3" name="Holder 3"/>
          <p:cNvSpPr>
            <a:spLocks noGrp="1"/>
          </p:cNvSpPr>
          <p:nvPr>
            <p:ph sz="half" idx="2"/>
          </p:nvPr>
        </p:nvSpPr>
        <p:spPr>
          <a:xfrm>
            <a:off x="1005443" y="3468688"/>
            <a:ext cx="8747356" cy="152349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6065" y="3468688"/>
            <a:ext cx="8747356" cy="152349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50921" y="1922824"/>
            <a:ext cx="18007021" cy="761875"/>
          </a:xfrm>
        </p:spPr>
        <p:txBody>
          <a:bodyPr lIns="0" tIns="0" rIns="0" bIns="0"/>
          <a:lstStyle>
            <a:lvl1pPr>
              <a:defRPr sz="4951" b="0" i="0">
                <a:solidFill>
                  <a:srgbClr val="00CCCC"/>
                </a:solidFill>
                <a:latin typeface="Founders Grotesk Light"/>
                <a:cs typeface="Founders Grotesk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50921" y="1922824"/>
            <a:ext cx="18007021" cy="761747"/>
          </a:xfrm>
          <a:prstGeom prst="rect">
            <a:avLst/>
          </a:prstGeom>
        </p:spPr>
        <p:txBody>
          <a:bodyPr wrap="square" lIns="0" tIns="0" rIns="0" bIns="0">
            <a:spAutoFit/>
          </a:bodyPr>
          <a:lstStyle>
            <a:lvl1pPr>
              <a:defRPr sz="4950" b="0" i="0">
                <a:solidFill>
                  <a:srgbClr val="00CCCC"/>
                </a:solidFill>
                <a:latin typeface="Founders Grotesk Light"/>
                <a:cs typeface="Founders Grotesk Light"/>
              </a:defRPr>
            </a:lvl1pPr>
          </a:lstStyle>
          <a:p>
            <a:endParaRPr/>
          </a:p>
        </p:txBody>
      </p:sp>
      <p:sp>
        <p:nvSpPr>
          <p:cNvPr id="3" name="Holder 3"/>
          <p:cNvSpPr>
            <a:spLocks noGrp="1"/>
          </p:cNvSpPr>
          <p:nvPr>
            <p:ph type="body" idx="1"/>
          </p:nvPr>
        </p:nvSpPr>
        <p:spPr>
          <a:xfrm>
            <a:off x="3879038" y="4816989"/>
            <a:ext cx="12350788" cy="1523494"/>
          </a:xfrm>
          <a:prstGeom prst="rect">
            <a:avLst/>
          </a:prstGeom>
        </p:spPr>
        <p:txBody>
          <a:bodyPr wrap="square" lIns="0" tIns="0" rIns="0" bIns="0">
            <a:spAutoFit/>
          </a:bodyPr>
          <a:lstStyle>
            <a:lvl1pPr>
              <a:defRPr sz="9900" b="0" i="0">
                <a:solidFill>
                  <a:schemeClr val="bg1"/>
                </a:solidFill>
                <a:latin typeface="Founders Grotesk Light"/>
                <a:cs typeface="Founders Grotesk Light"/>
              </a:defRPr>
            </a:lvl1pPr>
          </a:lstStyle>
          <a:p>
            <a:endParaRPr/>
          </a:p>
        </p:txBody>
      </p:sp>
      <p:sp>
        <p:nvSpPr>
          <p:cNvPr id="4" name="Holder 4"/>
          <p:cNvSpPr>
            <a:spLocks noGrp="1"/>
          </p:cNvSpPr>
          <p:nvPr>
            <p:ph type="ftr" sz="quarter" idx="5"/>
          </p:nvPr>
        </p:nvSpPr>
        <p:spPr>
          <a:xfrm>
            <a:off x="6837014" y="14025565"/>
            <a:ext cx="6434836"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444" y="14025565"/>
            <a:ext cx="462503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11/7/2019</a:t>
            </a:fld>
            <a:endParaRPr lang="en-US" dirty="0"/>
          </a:p>
        </p:txBody>
      </p:sp>
      <p:sp>
        <p:nvSpPr>
          <p:cNvPr id="6" name="Holder 6"/>
          <p:cNvSpPr>
            <a:spLocks noGrp="1"/>
          </p:cNvSpPr>
          <p:nvPr>
            <p:ph type="sldNum" sz="quarter" idx="7"/>
          </p:nvPr>
        </p:nvSpPr>
        <p:spPr>
          <a:xfrm>
            <a:off x="14478383" y="14025565"/>
            <a:ext cx="462503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80">
        <a:defRPr>
          <a:latin typeface="+mn-lt"/>
          <a:ea typeface="+mn-ea"/>
          <a:cs typeface="+mn-cs"/>
        </a:defRPr>
      </a:lvl2pPr>
      <a:lvl3pPr marL="914561">
        <a:defRPr>
          <a:latin typeface="+mn-lt"/>
          <a:ea typeface="+mn-ea"/>
          <a:cs typeface="+mn-cs"/>
        </a:defRPr>
      </a:lvl3pPr>
      <a:lvl4pPr marL="1371840">
        <a:defRPr>
          <a:latin typeface="+mn-lt"/>
          <a:ea typeface="+mn-ea"/>
          <a:cs typeface="+mn-cs"/>
        </a:defRPr>
      </a:lvl4pPr>
      <a:lvl5pPr marL="1829120">
        <a:defRPr>
          <a:latin typeface="+mn-lt"/>
          <a:ea typeface="+mn-ea"/>
          <a:cs typeface="+mn-cs"/>
        </a:defRPr>
      </a:lvl5pPr>
      <a:lvl6pPr marL="2286400">
        <a:defRPr>
          <a:latin typeface="+mn-lt"/>
          <a:ea typeface="+mn-ea"/>
          <a:cs typeface="+mn-cs"/>
        </a:defRPr>
      </a:lvl6pPr>
      <a:lvl7pPr marL="2743681">
        <a:defRPr>
          <a:latin typeface="+mn-lt"/>
          <a:ea typeface="+mn-ea"/>
          <a:cs typeface="+mn-cs"/>
        </a:defRPr>
      </a:lvl7pPr>
      <a:lvl8pPr marL="3200960">
        <a:defRPr>
          <a:latin typeface="+mn-lt"/>
          <a:ea typeface="+mn-ea"/>
          <a:cs typeface="+mn-cs"/>
        </a:defRPr>
      </a:lvl8pPr>
      <a:lvl9pPr marL="3658241">
        <a:defRPr>
          <a:latin typeface="+mn-lt"/>
          <a:ea typeface="+mn-ea"/>
          <a:cs typeface="+mn-cs"/>
        </a:defRPr>
      </a:lvl9pPr>
    </p:bodyStyle>
    <p:otherStyle>
      <a:lvl1pPr marL="0">
        <a:defRPr>
          <a:latin typeface="+mn-lt"/>
          <a:ea typeface="+mn-ea"/>
          <a:cs typeface="+mn-cs"/>
        </a:defRPr>
      </a:lvl1pPr>
      <a:lvl2pPr marL="457280">
        <a:defRPr>
          <a:latin typeface="+mn-lt"/>
          <a:ea typeface="+mn-ea"/>
          <a:cs typeface="+mn-cs"/>
        </a:defRPr>
      </a:lvl2pPr>
      <a:lvl3pPr marL="914561">
        <a:defRPr>
          <a:latin typeface="+mn-lt"/>
          <a:ea typeface="+mn-ea"/>
          <a:cs typeface="+mn-cs"/>
        </a:defRPr>
      </a:lvl3pPr>
      <a:lvl4pPr marL="1371840">
        <a:defRPr>
          <a:latin typeface="+mn-lt"/>
          <a:ea typeface="+mn-ea"/>
          <a:cs typeface="+mn-cs"/>
        </a:defRPr>
      </a:lvl4pPr>
      <a:lvl5pPr marL="1829120">
        <a:defRPr>
          <a:latin typeface="+mn-lt"/>
          <a:ea typeface="+mn-ea"/>
          <a:cs typeface="+mn-cs"/>
        </a:defRPr>
      </a:lvl5pPr>
      <a:lvl6pPr marL="2286400">
        <a:defRPr>
          <a:latin typeface="+mn-lt"/>
          <a:ea typeface="+mn-ea"/>
          <a:cs typeface="+mn-cs"/>
        </a:defRPr>
      </a:lvl6pPr>
      <a:lvl7pPr marL="2743681">
        <a:defRPr>
          <a:latin typeface="+mn-lt"/>
          <a:ea typeface="+mn-ea"/>
          <a:cs typeface="+mn-cs"/>
        </a:defRPr>
      </a:lvl7pPr>
      <a:lvl8pPr marL="3200960">
        <a:defRPr>
          <a:latin typeface="+mn-lt"/>
          <a:ea typeface="+mn-ea"/>
          <a:cs typeface="+mn-cs"/>
        </a:defRPr>
      </a:lvl8pPr>
      <a:lvl9pPr marL="36582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32">
            <a:extLst>
              <a:ext uri="{FF2B5EF4-FFF2-40B4-BE49-F238E27FC236}">
                <a16:creationId xmlns="" xmlns:a16="http://schemas.microsoft.com/office/drawing/2014/main" id="{89C7C538-9A5B-6C48-AA95-421C3EA87AA2}"/>
              </a:ext>
            </a:extLst>
          </p:cNvPr>
          <p:cNvSpPr/>
          <p:nvPr/>
        </p:nvSpPr>
        <p:spPr>
          <a:xfrm>
            <a:off x="1047337" y="4796775"/>
            <a:ext cx="565919" cy="10283302"/>
          </a:xfrm>
          <a:custGeom>
            <a:avLst/>
            <a:gdLst/>
            <a:ahLst/>
            <a:cxnLst/>
            <a:rect l="l" t="t" r="r" b="b"/>
            <a:pathLst>
              <a:path w="565785" h="10455910">
                <a:moveTo>
                  <a:pt x="0" y="10455692"/>
                </a:moveTo>
                <a:lnTo>
                  <a:pt x="565427" y="10455692"/>
                </a:lnTo>
                <a:lnTo>
                  <a:pt x="565427" y="0"/>
                </a:lnTo>
                <a:lnTo>
                  <a:pt x="0" y="0"/>
                </a:lnTo>
                <a:lnTo>
                  <a:pt x="0" y="10455692"/>
                </a:lnTo>
                <a:close/>
              </a:path>
            </a:pathLst>
          </a:custGeom>
          <a:solidFill>
            <a:srgbClr val="333333"/>
          </a:solidFill>
        </p:spPr>
        <p:txBody>
          <a:bodyPr wrap="square" lIns="0" tIns="0" rIns="0" bIns="0" rtlCol="0"/>
          <a:lstStyle/>
          <a:p>
            <a:endParaRPr dirty="0">
              <a:solidFill>
                <a:srgbClr val="272625"/>
              </a:solidFill>
            </a:endParaRPr>
          </a:p>
        </p:txBody>
      </p:sp>
      <p:sp>
        <p:nvSpPr>
          <p:cNvPr id="3" name="object 33">
            <a:extLst>
              <a:ext uri="{FF2B5EF4-FFF2-40B4-BE49-F238E27FC236}">
                <a16:creationId xmlns="" xmlns:a16="http://schemas.microsoft.com/office/drawing/2014/main" id="{0F171885-E775-164F-8786-3F66DB33BD15}"/>
              </a:ext>
            </a:extLst>
          </p:cNvPr>
          <p:cNvSpPr txBox="1"/>
          <p:nvPr/>
        </p:nvSpPr>
        <p:spPr>
          <a:xfrm>
            <a:off x="2548983" y="4796775"/>
            <a:ext cx="18173448" cy="7361759"/>
          </a:xfrm>
          <a:prstGeom prst="rect">
            <a:avLst/>
          </a:prstGeom>
        </p:spPr>
        <p:txBody>
          <a:bodyPr vert="horz" wrap="square" lIns="0" tIns="0" rIns="0" bIns="0" rtlCol="0">
            <a:spAutoFit/>
          </a:bodyPr>
          <a:lstStyle/>
          <a:p>
            <a:pPr marL="12703" marR="5081">
              <a:lnSpc>
                <a:spcPct val="70700"/>
              </a:lnSpc>
            </a:pPr>
            <a:r>
              <a:rPr lang="en-GB" sz="9802" b="1" spc="-105" dirty="0">
                <a:solidFill>
                  <a:srgbClr val="00CCCC"/>
                </a:solidFill>
                <a:latin typeface="Founders Grotesk Cond Bold"/>
                <a:cs typeface="Founders Grotesk Cond Bold"/>
              </a:rPr>
              <a:t>EXTERNAL EXAMINERS INDUCTION</a:t>
            </a:r>
          </a:p>
          <a:p>
            <a:pPr marL="12703" marR="5081">
              <a:lnSpc>
                <a:spcPct val="70700"/>
              </a:lnSpc>
            </a:pPr>
            <a:endParaRPr lang="en-GB" sz="9802" b="1" spc="-105" dirty="0">
              <a:solidFill>
                <a:srgbClr val="00CCCC"/>
              </a:solidFill>
              <a:latin typeface="Founders Grotesk Cond Bold"/>
              <a:cs typeface="Founders Grotesk Cond Bold"/>
            </a:endParaRPr>
          </a:p>
          <a:p>
            <a:pPr marL="12703" marR="5081">
              <a:lnSpc>
                <a:spcPct val="70700"/>
              </a:lnSpc>
            </a:pPr>
            <a:r>
              <a:rPr lang="en-GB" sz="9802" b="1" spc="-105" dirty="0">
                <a:solidFill>
                  <a:srgbClr val="00CCCC"/>
                </a:solidFill>
                <a:latin typeface="Founders Grotesk Cond Bold"/>
                <a:cs typeface="Founders Grotesk Cond Bold"/>
              </a:rPr>
              <a:t>Welcome to UEL</a:t>
            </a:r>
            <a:endParaRPr sz="9802" dirty="0">
              <a:latin typeface="Founders Grotesk Cond Bold"/>
              <a:cs typeface="Founders Grotesk Cond Bold"/>
            </a:endParaRPr>
          </a:p>
          <a:p>
            <a:pPr marL="34296" marR="5808727">
              <a:lnSpc>
                <a:spcPts val="3961"/>
              </a:lnSpc>
              <a:spcBef>
                <a:spcPts val="1950"/>
              </a:spcBef>
            </a:pPr>
            <a:endParaRPr lang="en-GB" sz="3601" spc="-5" dirty="0">
              <a:solidFill>
                <a:srgbClr val="272625"/>
              </a:solidFill>
              <a:latin typeface="Founders Grotesk Cond Bold"/>
              <a:cs typeface="Founders Grotesk Light"/>
            </a:endParaRPr>
          </a:p>
          <a:p>
            <a:pPr marL="34296" marR="5808727">
              <a:lnSpc>
                <a:spcPts val="3961"/>
              </a:lnSpc>
              <a:spcBef>
                <a:spcPts val="1950"/>
              </a:spcBef>
            </a:pPr>
            <a:endParaRPr lang="en-GB" sz="3601" spc="-5" dirty="0">
              <a:solidFill>
                <a:srgbClr val="272625"/>
              </a:solidFill>
              <a:latin typeface="Founders Grotesk Cond Bold"/>
              <a:cs typeface="Founders Grotesk Light"/>
            </a:endParaRPr>
          </a:p>
          <a:p>
            <a:pPr marL="34296" marR="5808727">
              <a:lnSpc>
                <a:spcPts val="3961"/>
              </a:lnSpc>
              <a:spcBef>
                <a:spcPts val="1950"/>
              </a:spcBef>
            </a:pPr>
            <a:r>
              <a:rPr lang="en-GB" sz="4400" spc="-5" dirty="0">
                <a:solidFill>
                  <a:srgbClr val="272625"/>
                </a:solidFill>
                <a:latin typeface="Founders Grotesk Cond Bold"/>
                <a:cs typeface="Founders Grotesk Light"/>
              </a:rPr>
              <a:t>Prof Charles Egbu</a:t>
            </a:r>
          </a:p>
          <a:p>
            <a:pPr marL="34296" marR="5808727">
              <a:lnSpc>
                <a:spcPts val="3961"/>
              </a:lnSpc>
              <a:spcBef>
                <a:spcPts val="1950"/>
              </a:spcBef>
            </a:pPr>
            <a:r>
              <a:rPr lang="en-GB" sz="4400" spc="-5" dirty="0">
                <a:solidFill>
                  <a:srgbClr val="272625"/>
                </a:solidFill>
                <a:latin typeface="Founders Grotesk Cond Bold"/>
                <a:cs typeface="Founders Grotesk Light"/>
              </a:rPr>
              <a:t>Pro Vice-Chancellor (Education &amp; Experience)</a:t>
            </a:r>
            <a:endParaRPr sz="4400" dirty="0">
              <a:solidFill>
                <a:srgbClr val="272625"/>
              </a:solidFill>
              <a:latin typeface="Founders Grotesk Cond Bold"/>
              <a:cs typeface="Founders Grotesk Light"/>
            </a:endParaRPr>
          </a:p>
        </p:txBody>
      </p:sp>
      <p:sp>
        <p:nvSpPr>
          <p:cNvPr id="4" name="object 34">
            <a:extLst>
              <a:ext uri="{FF2B5EF4-FFF2-40B4-BE49-F238E27FC236}">
                <a16:creationId xmlns="" xmlns:a16="http://schemas.microsoft.com/office/drawing/2014/main" id="{D5274FF7-6E05-4B4D-8BA5-DB02ADAA21FE}"/>
              </a:ext>
            </a:extLst>
          </p:cNvPr>
          <p:cNvSpPr txBox="1"/>
          <p:nvPr/>
        </p:nvSpPr>
        <p:spPr>
          <a:xfrm>
            <a:off x="2574831" y="13331825"/>
            <a:ext cx="5067048" cy="474489"/>
          </a:xfrm>
          <a:prstGeom prst="rect">
            <a:avLst/>
          </a:prstGeom>
        </p:spPr>
        <p:txBody>
          <a:bodyPr vert="horz" wrap="square" lIns="0" tIns="0" rIns="0" bIns="0" rtlCol="0">
            <a:spAutoFit/>
          </a:bodyPr>
          <a:lstStyle/>
          <a:p>
            <a:pPr marL="12703">
              <a:lnSpc>
                <a:spcPts val="3666"/>
              </a:lnSpc>
            </a:pPr>
            <a:r>
              <a:rPr lang="en-GB" sz="3451" spc="5" dirty="0">
                <a:solidFill>
                  <a:srgbClr val="272625"/>
                </a:solidFill>
                <a:latin typeface="Founders Grotesk Light"/>
                <a:cs typeface="Founders Grotesk Light"/>
              </a:rPr>
              <a:t>November 2019</a:t>
            </a:r>
            <a:endParaRPr sz="3451" dirty="0">
              <a:solidFill>
                <a:srgbClr val="272625"/>
              </a:solidFill>
              <a:latin typeface="Founders Grotesk Light"/>
              <a:cs typeface="Founders Grotesk Light"/>
            </a:endParaRPr>
          </a:p>
        </p:txBody>
      </p:sp>
    </p:spTree>
    <p:extLst>
      <p:ext uri="{BB962C8B-B14F-4D97-AF65-F5344CB8AC3E}">
        <p14:creationId xmlns:p14="http://schemas.microsoft.com/office/powerpoint/2010/main" val="3213002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2">
            <a:extLst>
              <a:ext uri="{FF2B5EF4-FFF2-40B4-BE49-F238E27FC236}">
                <a16:creationId xmlns="" xmlns:a16="http://schemas.microsoft.com/office/drawing/2014/main" id="{89C7C538-9A5B-6C48-AA95-421C3EA87AA2}"/>
              </a:ext>
            </a:extLst>
          </p:cNvPr>
          <p:cNvSpPr/>
          <p:nvPr/>
        </p:nvSpPr>
        <p:spPr>
          <a:xfrm>
            <a:off x="1047337" y="4796775"/>
            <a:ext cx="565919" cy="10283302"/>
          </a:xfrm>
          <a:custGeom>
            <a:avLst/>
            <a:gdLst/>
            <a:ahLst/>
            <a:cxnLst/>
            <a:rect l="l" t="t" r="r" b="b"/>
            <a:pathLst>
              <a:path w="565785" h="10455910">
                <a:moveTo>
                  <a:pt x="0" y="10455692"/>
                </a:moveTo>
                <a:lnTo>
                  <a:pt x="565427" y="10455692"/>
                </a:lnTo>
                <a:lnTo>
                  <a:pt x="565427" y="0"/>
                </a:lnTo>
                <a:lnTo>
                  <a:pt x="0" y="0"/>
                </a:lnTo>
                <a:lnTo>
                  <a:pt x="0" y="10455692"/>
                </a:lnTo>
                <a:close/>
              </a:path>
            </a:pathLst>
          </a:custGeom>
          <a:solidFill>
            <a:srgbClr val="333333"/>
          </a:solidFill>
        </p:spPr>
        <p:txBody>
          <a:bodyPr wrap="square" lIns="0" tIns="0" rIns="0" bIns="0" rtlCol="0"/>
          <a:lstStyle/>
          <a:p>
            <a:endParaRPr dirty="0">
              <a:solidFill>
                <a:srgbClr val="272625"/>
              </a:solidFill>
            </a:endParaRPr>
          </a:p>
        </p:txBody>
      </p:sp>
      <p:sp>
        <p:nvSpPr>
          <p:cNvPr id="3" name="object 33">
            <a:extLst>
              <a:ext uri="{FF2B5EF4-FFF2-40B4-BE49-F238E27FC236}">
                <a16:creationId xmlns="" xmlns:a16="http://schemas.microsoft.com/office/drawing/2014/main" id="{0F171885-E775-164F-8786-3F66DB33BD15}"/>
              </a:ext>
            </a:extLst>
          </p:cNvPr>
          <p:cNvSpPr txBox="1"/>
          <p:nvPr/>
        </p:nvSpPr>
        <p:spPr>
          <a:xfrm>
            <a:off x="2282031" y="4796775"/>
            <a:ext cx="20650200" cy="6534033"/>
          </a:xfrm>
          <a:prstGeom prst="rect">
            <a:avLst/>
          </a:prstGeom>
        </p:spPr>
        <p:txBody>
          <a:bodyPr vert="horz" wrap="square" lIns="0" tIns="0" rIns="0" bIns="0" rtlCol="0">
            <a:spAutoFit/>
          </a:bodyPr>
          <a:lstStyle/>
          <a:p>
            <a:pPr marL="12703" marR="5081">
              <a:lnSpc>
                <a:spcPct val="70700"/>
              </a:lnSpc>
            </a:pPr>
            <a:r>
              <a:rPr lang="en-GB" sz="9802" b="1" spc="-105" dirty="0">
                <a:solidFill>
                  <a:schemeClr val="bg1"/>
                </a:solidFill>
                <a:latin typeface="Founders Grotesk Cond Bold"/>
                <a:cs typeface="Founders Grotesk Cond Bold"/>
              </a:rPr>
              <a:t>Overview of the day</a:t>
            </a:r>
            <a:endParaRPr sz="9802" dirty="0">
              <a:latin typeface="Founders Grotesk Cond Bold"/>
              <a:cs typeface="Founders Grotesk Cond Bold"/>
            </a:endParaRPr>
          </a:p>
          <a:p>
            <a:pPr marL="34296" marR="5808727">
              <a:lnSpc>
                <a:spcPts val="3961"/>
              </a:lnSpc>
              <a:spcBef>
                <a:spcPts val="1950"/>
              </a:spcBef>
            </a:pPr>
            <a:endParaRPr lang="en-GB" sz="3601" spc="-5" dirty="0">
              <a:solidFill>
                <a:srgbClr val="272625"/>
              </a:solidFill>
              <a:latin typeface="Founders Grotesk Cond Bold"/>
              <a:cs typeface="Founders Grotesk Light"/>
            </a:endParaRPr>
          </a:p>
          <a:p>
            <a:pPr marL="605796" marR="5808727" indent="-571500">
              <a:lnSpc>
                <a:spcPts val="3961"/>
              </a:lnSpc>
              <a:spcBef>
                <a:spcPts val="1950"/>
              </a:spcBef>
              <a:spcAft>
                <a:spcPts val="600"/>
              </a:spcAft>
              <a:buFont typeface="Arial" panose="020B0604020202020204" pitchFamily="34" charset="0"/>
              <a:buChar char="•"/>
            </a:pPr>
            <a:r>
              <a:rPr lang="en-GB" sz="4800" spc="-5" dirty="0">
                <a:solidFill>
                  <a:srgbClr val="272625"/>
                </a:solidFill>
                <a:latin typeface="Founders Grotesk Cond Bold"/>
                <a:cs typeface="Founders Grotesk Light"/>
              </a:rPr>
              <a:t>An Introduction to the University of </a:t>
            </a:r>
            <a:r>
              <a:rPr lang="en-GB" sz="4800" spc="-5" dirty="0" smtClean="0">
                <a:solidFill>
                  <a:srgbClr val="272625"/>
                </a:solidFill>
                <a:latin typeface="Founders Grotesk Cond Bold"/>
                <a:cs typeface="Founders Grotesk Light"/>
              </a:rPr>
              <a:t>East </a:t>
            </a:r>
            <a:r>
              <a:rPr lang="en-GB" sz="4800" spc="-5" dirty="0">
                <a:solidFill>
                  <a:srgbClr val="272625"/>
                </a:solidFill>
                <a:latin typeface="Founders Grotesk Cond Bold"/>
                <a:cs typeface="Founders Grotesk Light"/>
              </a:rPr>
              <a:t>London </a:t>
            </a:r>
          </a:p>
          <a:p>
            <a:pPr marL="605796" marR="5808727" indent="-571500">
              <a:lnSpc>
                <a:spcPts val="3961"/>
              </a:lnSpc>
              <a:spcBef>
                <a:spcPts val="1950"/>
              </a:spcBef>
              <a:buFont typeface="Arial" panose="020B0604020202020204" pitchFamily="34" charset="0"/>
              <a:buChar char="•"/>
            </a:pPr>
            <a:r>
              <a:rPr lang="en-GB" sz="4800" spc="-5" dirty="0">
                <a:solidFill>
                  <a:srgbClr val="272625"/>
                </a:solidFill>
                <a:latin typeface="Founders Grotesk Cond Bold"/>
                <a:cs typeface="Founders Grotesk Light"/>
              </a:rPr>
              <a:t>Quality Assurance Procedures</a:t>
            </a:r>
          </a:p>
          <a:p>
            <a:pPr marL="605796" marR="5808727" indent="-571500">
              <a:lnSpc>
                <a:spcPts val="3961"/>
              </a:lnSpc>
              <a:spcBef>
                <a:spcPts val="1950"/>
              </a:spcBef>
              <a:buFont typeface="Arial" panose="020B0604020202020204" pitchFamily="34" charset="0"/>
              <a:buChar char="•"/>
            </a:pPr>
            <a:r>
              <a:rPr lang="en-GB" sz="4800" spc="-5" dirty="0">
                <a:solidFill>
                  <a:srgbClr val="272625"/>
                </a:solidFill>
                <a:latin typeface="Founders Grotesk Cond Bold"/>
                <a:cs typeface="Founders Grotesk Light"/>
              </a:rPr>
              <a:t>Academic Regulations</a:t>
            </a:r>
          </a:p>
          <a:p>
            <a:pPr marL="34296" marR="5808727">
              <a:lnSpc>
                <a:spcPts val="3961"/>
              </a:lnSpc>
              <a:spcBef>
                <a:spcPts val="1950"/>
              </a:spcBef>
            </a:pPr>
            <a:endParaRPr lang="en-GB" sz="3601" spc="-5" dirty="0">
              <a:solidFill>
                <a:srgbClr val="272625"/>
              </a:solidFill>
              <a:latin typeface="Founders Grotesk Cond Bold"/>
              <a:cs typeface="Founders Grotesk Light"/>
            </a:endParaRPr>
          </a:p>
          <a:p>
            <a:pPr marL="34296" marR="5808727">
              <a:lnSpc>
                <a:spcPts val="3961"/>
              </a:lnSpc>
              <a:spcBef>
                <a:spcPts val="1950"/>
              </a:spcBef>
            </a:pPr>
            <a:endParaRPr lang="en-GB" sz="3601" spc="-5" dirty="0">
              <a:solidFill>
                <a:srgbClr val="272625"/>
              </a:solidFill>
              <a:latin typeface="Founders Grotesk Cond Bold"/>
              <a:cs typeface="Founders Grotesk Light"/>
            </a:endParaRPr>
          </a:p>
          <a:p>
            <a:pPr marL="34296" marR="5808727">
              <a:lnSpc>
                <a:spcPts val="3961"/>
              </a:lnSpc>
              <a:spcBef>
                <a:spcPts val="1950"/>
              </a:spcBef>
            </a:pPr>
            <a:endParaRPr sz="3601" dirty="0">
              <a:solidFill>
                <a:srgbClr val="272625"/>
              </a:solidFill>
              <a:latin typeface="Founders Grotesk Cond Bold"/>
              <a:cs typeface="Founders Grotesk Light"/>
            </a:endParaRPr>
          </a:p>
        </p:txBody>
      </p:sp>
      <p:pic>
        <p:nvPicPr>
          <p:cNvPr id="6" name="Picture 5">
            <a:extLst>
              <a:ext uri="{FF2B5EF4-FFF2-40B4-BE49-F238E27FC236}">
                <a16:creationId xmlns="" xmlns:a16="http://schemas.microsoft.com/office/drawing/2014/main" id="{587D2D7B-D0C9-45AF-B8C7-287DB3F819D5}"/>
              </a:ext>
            </a:extLst>
          </p:cNvPr>
          <p:cNvPicPr>
            <a:picLocks noChangeAspect="1"/>
          </p:cNvPicPr>
          <p:nvPr/>
        </p:nvPicPr>
        <p:blipFill>
          <a:blip r:embed="rId4"/>
          <a:stretch>
            <a:fillRect/>
          </a:stretch>
        </p:blipFill>
        <p:spPr>
          <a:xfrm>
            <a:off x="12839160" y="8095074"/>
            <a:ext cx="6788109" cy="3671751"/>
          </a:xfrm>
          <a:prstGeom prst="rect">
            <a:avLst/>
          </a:prstGeom>
        </p:spPr>
      </p:pic>
    </p:spTree>
    <p:extLst>
      <p:ext uri="{BB962C8B-B14F-4D97-AF65-F5344CB8AC3E}">
        <p14:creationId xmlns:p14="http://schemas.microsoft.com/office/powerpoint/2010/main" val="32466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C2506112-D051-2E4B-B244-64C8F7C67111}"/>
              </a:ext>
            </a:extLst>
          </p:cNvPr>
          <p:cNvSpPr txBox="1">
            <a:spLocks noGrp="1"/>
          </p:cNvSpPr>
          <p:nvPr>
            <p:ph type="title"/>
          </p:nvPr>
        </p:nvSpPr>
        <p:spPr>
          <a:xfrm>
            <a:off x="1289355" y="1921491"/>
            <a:ext cx="17692366" cy="757900"/>
          </a:xfrm>
          <a:prstGeom prst="rect">
            <a:avLst/>
          </a:prstGeom>
        </p:spPr>
        <p:txBody>
          <a:bodyPr vert="horz" wrap="square" lIns="0" tIns="0" rIns="0" bIns="0" rtlCol="0">
            <a:spAutoFit/>
          </a:bodyPr>
          <a:lstStyle/>
          <a:p>
            <a:pPr marL="12703">
              <a:lnSpc>
                <a:spcPts val="5881"/>
              </a:lnSpc>
            </a:pPr>
            <a:r>
              <a:rPr lang="en-GB" spc="-80" dirty="0"/>
              <a:t>The University of East London </a:t>
            </a:r>
            <a:endParaRPr spc="-5" dirty="0"/>
          </a:p>
        </p:txBody>
      </p:sp>
      <p:sp>
        <p:nvSpPr>
          <p:cNvPr id="7" name="object 4">
            <a:extLst>
              <a:ext uri="{FF2B5EF4-FFF2-40B4-BE49-F238E27FC236}">
                <a16:creationId xmlns="" xmlns:a16="http://schemas.microsoft.com/office/drawing/2014/main" id="{69D21B1A-BA06-F849-AAE9-08132A4DD176}"/>
              </a:ext>
            </a:extLst>
          </p:cNvPr>
          <p:cNvSpPr txBox="1"/>
          <p:nvPr/>
        </p:nvSpPr>
        <p:spPr>
          <a:xfrm>
            <a:off x="7387431" y="3502025"/>
            <a:ext cx="9984275" cy="9140964"/>
          </a:xfrm>
          <a:prstGeom prst="rect">
            <a:avLst/>
          </a:prstGeom>
        </p:spPr>
        <p:txBody>
          <a:bodyPr vert="horz" wrap="square" lIns="0" tIns="0" rIns="0" bIns="0" rtlCol="0">
            <a:spAutoFit/>
          </a:bodyPr>
          <a:lstStyle/>
          <a:p>
            <a:pPr marL="571500" indent="-571500">
              <a:buFont typeface="Arial" panose="020B0604020202020204" pitchFamily="34" charset="0"/>
              <a:buChar char="•"/>
            </a:pPr>
            <a:r>
              <a:rPr lang="en-GB" sz="5400" dirty="0"/>
              <a:t>Founded in East London in 1898 (West Ham Technical Institute)</a:t>
            </a:r>
          </a:p>
          <a:p>
            <a:pPr marL="571500" indent="-571500">
              <a:buFont typeface="Arial" panose="020B0604020202020204" pitchFamily="34" charset="0"/>
              <a:buChar char="•"/>
            </a:pPr>
            <a:r>
              <a:rPr lang="en-GB" sz="5400" dirty="0"/>
              <a:t>Highly diverse: c12,000 students from over 160 different countries (HESA Student return, 18/19 academic year)</a:t>
            </a:r>
          </a:p>
          <a:p>
            <a:pPr marL="571500" indent="-571500">
              <a:buFont typeface="Arial" panose="020B0604020202020204" pitchFamily="34" charset="0"/>
              <a:buChar char="•"/>
            </a:pPr>
            <a:r>
              <a:rPr lang="en-GB" sz="5400" dirty="0"/>
              <a:t>18% of Students are from lower socio-economic backgrounds; 48% mature; 68% BAME (Times Good University Guide Social Inclusion Ranking 2019)</a:t>
            </a:r>
          </a:p>
        </p:txBody>
      </p:sp>
      <p:pic>
        <p:nvPicPr>
          <p:cNvPr id="9" name="Picture 8">
            <a:extLst>
              <a:ext uri="{FF2B5EF4-FFF2-40B4-BE49-F238E27FC236}">
                <a16:creationId xmlns="" xmlns:a16="http://schemas.microsoft.com/office/drawing/2014/main" id="{78A27328-1058-4BB7-8E30-6CF16BEA05C5}"/>
              </a:ext>
            </a:extLst>
          </p:cNvPr>
          <p:cNvPicPr>
            <a:picLocks noChangeAspect="1"/>
          </p:cNvPicPr>
          <p:nvPr/>
        </p:nvPicPr>
        <p:blipFill>
          <a:blip r:embed="rId3"/>
          <a:stretch>
            <a:fillRect/>
          </a:stretch>
        </p:blipFill>
        <p:spPr>
          <a:xfrm>
            <a:off x="1139031" y="5891814"/>
            <a:ext cx="4961302" cy="2683613"/>
          </a:xfrm>
          <a:prstGeom prst="rect">
            <a:avLst/>
          </a:prstGeom>
        </p:spPr>
      </p:pic>
      <p:pic>
        <p:nvPicPr>
          <p:cNvPr id="10" name="Picture 9">
            <a:extLst>
              <a:ext uri="{FF2B5EF4-FFF2-40B4-BE49-F238E27FC236}">
                <a16:creationId xmlns="" xmlns:a16="http://schemas.microsoft.com/office/drawing/2014/main" id="{A66670F0-DDBE-45DB-B1BD-2108C97932C4}"/>
              </a:ext>
            </a:extLst>
          </p:cNvPr>
          <p:cNvPicPr>
            <a:picLocks noChangeAspect="1"/>
          </p:cNvPicPr>
          <p:nvPr/>
        </p:nvPicPr>
        <p:blipFill>
          <a:blip r:embed="rId4"/>
          <a:stretch>
            <a:fillRect/>
          </a:stretch>
        </p:blipFill>
        <p:spPr>
          <a:xfrm>
            <a:off x="1139031" y="9127276"/>
            <a:ext cx="4961302" cy="2757819"/>
          </a:xfrm>
          <a:prstGeom prst="rect">
            <a:avLst/>
          </a:prstGeom>
        </p:spPr>
      </p:pic>
    </p:spTree>
    <p:extLst>
      <p:ext uri="{BB962C8B-B14F-4D97-AF65-F5344CB8AC3E}">
        <p14:creationId xmlns:p14="http://schemas.microsoft.com/office/powerpoint/2010/main" val="1782730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C2506112-D051-2E4B-B244-64C8F7C67111}"/>
              </a:ext>
            </a:extLst>
          </p:cNvPr>
          <p:cNvSpPr txBox="1">
            <a:spLocks noGrp="1"/>
          </p:cNvSpPr>
          <p:nvPr>
            <p:ph type="title"/>
          </p:nvPr>
        </p:nvSpPr>
        <p:spPr>
          <a:xfrm>
            <a:off x="1289355" y="1921491"/>
            <a:ext cx="17692366" cy="757900"/>
          </a:xfrm>
          <a:prstGeom prst="rect">
            <a:avLst/>
          </a:prstGeom>
        </p:spPr>
        <p:txBody>
          <a:bodyPr vert="horz" wrap="square" lIns="0" tIns="0" rIns="0" bIns="0" rtlCol="0">
            <a:spAutoFit/>
          </a:bodyPr>
          <a:lstStyle/>
          <a:p>
            <a:pPr marL="12703">
              <a:lnSpc>
                <a:spcPts val="5881"/>
              </a:lnSpc>
            </a:pPr>
            <a:r>
              <a:rPr lang="en-GB" spc="-80" dirty="0"/>
              <a:t>The University of East London </a:t>
            </a:r>
            <a:endParaRPr spc="-5" dirty="0"/>
          </a:p>
        </p:txBody>
      </p:sp>
      <p:sp>
        <p:nvSpPr>
          <p:cNvPr id="7" name="object 4">
            <a:extLst>
              <a:ext uri="{FF2B5EF4-FFF2-40B4-BE49-F238E27FC236}">
                <a16:creationId xmlns="" xmlns:a16="http://schemas.microsoft.com/office/drawing/2014/main" id="{69D21B1A-BA06-F849-AAE9-08132A4DD176}"/>
              </a:ext>
            </a:extLst>
          </p:cNvPr>
          <p:cNvSpPr txBox="1"/>
          <p:nvPr/>
        </p:nvSpPr>
        <p:spPr>
          <a:xfrm>
            <a:off x="1289355" y="3378662"/>
            <a:ext cx="11353800" cy="9140964"/>
          </a:xfrm>
          <a:prstGeom prst="rect">
            <a:avLst/>
          </a:prstGeom>
        </p:spPr>
        <p:txBody>
          <a:bodyPr vert="horz" wrap="square" lIns="0" tIns="0" rIns="0" bIns="0" rtlCol="0">
            <a:spAutoFit/>
          </a:bodyPr>
          <a:lstStyle/>
          <a:p>
            <a:pPr marL="685800" indent="-685800">
              <a:buFont typeface="Arial" panose="020B0604020202020204" pitchFamily="34" charset="0"/>
              <a:buChar char="•"/>
            </a:pPr>
            <a:r>
              <a:rPr lang="en-GB" sz="5400" dirty="0"/>
              <a:t>Best in the UK for “Teaching on my course” in Economics and Drama, Dance &amp; Cinematics; best in London for “Teaching on my course” for Journalism, Politics, Social Work (2019 NSS).</a:t>
            </a:r>
          </a:p>
          <a:p>
            <a:pPr marL="685800" indent="-685800">
              <a:buFont typeface="Arial" panose="020B0604020202020204" pitchFamily="34" charset="0"/>
              <a:buChar char="•"/>
            </a:pPr>
            <a:r>
              <a:rPr lang="en-GB" sz="5400" dirty="0"/>
              <a:t>100% in Overall Satisfaction in 2019 NSS in Social Work, Drama and Economics; top 5 nationally in Overall Satisfaction for Architecture, Dance, Pharmacology, Tourism. </a:t>
            </a:r>
          </a:p>
        </p:txBody>
      </p:sp>
      <p:pic>
        <p:nvPicPr>
          <p:cNvPr id="6" name="Picture 5">
            <a:extLst>
              <a:ext uri="{FF2B5EF4-FFF2-40B4-BE49-F238E27FC236}">
                <a16:creationId xmlns="" xmlns:a16="http://schemas.microsoft.com/office/drawing/2014/main" id="{9704EC15-6B59-470C-97DB-2CE0AD722DF8}"/>
              </a:ext>
            </a:extLst>
          </p:cNvPr>
          <p:cNvPicPr>
            <a:picLocks noChangeAspect="1"/>
          </p:cNvPicPr>
          <p:nvPr/>
        </p:nvPicPr>
        <p:blipFill>
          <a:blip r:embed="rId3"/>
          <a:stretch>
            <a:fillRect/>
          </a:stretch>
        </p:blipFill>
        <p:spPr>
          <a:xfrm>
            <a:off x="14520727" y="7237332"/>
            <a:ext cx="4504621" cy="2318466"/>
          </a:xfrm>
          <a:prstGeom prst="rect">
            <a:avLst/>
          </a:prstGeom>
        </p:spPr>
      </p:pic>
      <p:pic>
        <p:nvPicPr>
          <p:cNvPr id="8" name="Picture 7">
            <a:extLst>
              <a:ext uri="{FF2B5EF4-FFF2-40B4-BE49-F238E27FC236}">
                <a16:creationId xmlns="" xmlns:a16="http://schemas.microsoft.com/office/drawing/2014/main" id="{32CE94F4-35F2-4AE3-8179-A20EE6FDBCDB}"/>
              </a:ext>
            </a:extLst>
          </p:cNvPr>
          <p:cNvPicPr>
            <a:picLocks noChangeAspect="1"/>
          </p:cNvPicPr>
          <p:nvPr/>
        </p:nvPicPr>
        <p:blipFill>
          <a:blip r:embed="rId4"/>
          <a:stretch>
            <a:fillRect/>
          </a:stretch>
        </p:blipFill>
        <p:spPr>
          <a:xfrm>
            <a:off x="14520727" y="4209695"/>
            <a:ext cx="4453712" cy="2474991"/>
          </a:xfrm>
          <a:prstGeom prst="rect">
            <a:avLst/>
          </a:prstGeom>
        </p:spPr>
      </p:pic>
      <p:pic>
        <p:nvPicPr>
          <p:cNvPr id="11" name="Picture 10">
            <a:extLst>
              <a:ext uri="{FF2B5EF4-FFF2-40B4-BE49-F238E27FC236}">
                <a16:creationId xmlns="" xmlns:a16="http://schemas.microsoft.com/office/drawing/2014/main" id="{C6216D60-D662-4C26-8D81-1FD5D0B2A81E}"/>
              </a:ext>
            </a:extLst>
          </p:cNvPr>
          <p:cNvPicPr>
            <a:picLocks noChangeAspect="1"/>
          </p:cNvPicPr>
          <p:nvPr/>
        </p:nvPicPr>
        <p:blipFill rotWithShape="1">
          <a:blip r:embed="rId5"/>
          <a:srcRect t="10958"/>
          <a:stretch/>
        </p:blipFill>
        <p:spPr>
          <a:xfrm>
            <a:off x="14520727" y="10123491"/>
            <a:ext cx="4584483" cy="2514600"/>
          </a:xfrm>
          <a:prstGeom prst="rect">
            <a:avLst/>
          </a:prstGeom>
        </p:spPr>
      </p:pic>
    </p:spTree>
    <p:extLst>
      <p:ext uri="{BB962C8B-B14F-4D97-AF65-F5344CB8AC3E}">
        <p14:creationId xmlns:p14="http://schemas.microsoft.com/office/powerpoint/2010/main" val="2704884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C2506112-D051-2E4B-B244-64C8F7C67111}"/>
              </a:ext>
            </a:extLst>
          </p:cNvPr>
          <p:cNvSpPr txBox="1">
            <a:spLocks noGrp="1"/>
          </p:cNvSpPr>
          <p:nvPr>
            <p:ph type="title"/>
          </p:nvPr>
        </p:nvSpPr>
        <p:spPr>
          <a:xfrm>
            <a:off x="1289355" y="1921491"/>
            <a:ext cx="17692366" cy="757900"/>
          </a:xfrm>
          <a:prstGeom prst="rect">
            <a:avLst/>
          </a:prstGeom>
        </p:spPr>
        <p:txBody>
          <a:bodyPr vert="horz" wrap="square" lIns="0" tIns="0" rIns="0" bIns="0" rtlCol="0">
            <a:spAutoFit/>
          </a:bodyPr>
          <a:lstStyle/>
          <a:p>
            <a:pPr marL="12703">
              <a:lnSpc>
                <a:spcPts val="5881"/>
              </a:lnSpc>
            </a:pPr>
            <a:r>
              <a:rPr lang="en-GB" spc="-80" dirty="0"/>
              <a:t>The University of East London </a:t>
            </a:r>
            <a:endParaRPr spc="-5" dirty="0"/>
          </a:p>
        </p:txBody>
      </p:sp>
      <p:sp>
        <p:nvSpPr>
          <p:cNvPr id="7" name="object 4">
            <a:extLst>
              <a:ext uri="{FF2B5EF4-FFF2-40B4-BE49-F238E27FC236}">
                <a16:creationId xmlns="" xmlns:a16="http://schemas.microsoft.com/office/drawing/2014/main" id="{69D21B1A-BA06-F849-AAE9-08132A4DD176}"/>
              </a:ext>
            </a:extLst>
          </p:cNvPr>
          <p:cNvSpPr txBox="1"/>
          <p:nvPr/>
        </p:nvSpPr>
        <p:spPr>
          <a:xfrm>
            <a:off x="1348581" y="3801140"/>
            <a:ext cx="17411699" cy="7017306"/>
          </a:xfrm>
          <a:prstGeom prst="rect">
            <a:avLst/>
          </a:prstGeom>
        </p:spPr>
        <p:txBody>
          <a:bodyPr vert="horz" wrap="square" lIns="0" tIns="0" rIns="0" bIns="0" rtlCol="0">
            <a:spAutoFit/>
          </a:bodyPr>
          <a:lstStyle/>
          <a:p>
            <a:r>
              <a:rPr lang="en-GB" sz="6600" dirty="0"/>
              <a:t>Vision</a:t>
            </a:r>
            <a:endParaRPr lang="en-GB" sz="5400" dirty="0"/>
          </a:p>
          <a:p>
            <a:r>
              <a:rPr lang="en-GB" sz="5400" dirty="0"/>
              <a:t>Pioneers of Future Careers &amp; Sustainable Innovation for a changing world.</a:t>
            </a:r>
          </a:p>
          <a:p>
            <a:endParaRPr lang="en-GB" sz="5400" dirty="0"/>
          </a:p>
          <a:p>
            <a:r>
              <a:rPr lang="en-GB" sz="6600" dirty="0"/>
              <a:t>Mission</a:t>
            </a:r>
            <a:endParaRPr lang="en-GB" sz="5400" dirty="0"/>
          </a:p>
          <a:p>
            <a:r>
              <a:rPr lang="en-GB" sz="5400" dirty="0"/>
              <a:t>We accelerate inclusive talent by realising potential, wherever and whenever it is found and advance knowledge &amp; innovation to help people &amp; the planet.</a:t>
            </a:r>
          </a:p>
        </p:txBody>
      </p:sp>
    </p:spTree>
    <p:extLst>
      <p:ext uri="{BB962C8B-B14F-4D97-AF65-F5344CB8AC3E}">
        <p14:creationId xmlns:p14="http://schemas.microsoft.com/office/powerpoint/2010/main" val="2552358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C2506112-D051-2E4B-B244-64C8F7C67111}"/>
              </a:ext>
            </a:extLst>
          </p:cNvPr>
          <p:cNvSpPr txBox="1">
            <a:spLocks noGrp="1"/>
          </p:cNvSpPr>
          <p:nvPr>
            <p:ph type="title"/>
          </p:nvPr>
        </p:nvSpPr>
        <p:spPr>
          <a:xfrm>
            <a:off x="1289355" y="1921491"/>
            <a:ext cx="17692366" cy="757900"/>
          </a:xfrm>
          <a:prstGeom prst="rect">
            <a:avLst/>
          </a:prstGeom>
        </p:spPr>
        <p:txBody>
          <a:bodyPr vert="horz" wrap="square" lIns="0" tIns="0" rIns="0" bIns="0" rtlCol="0">
            <a:spAutoFit/>
          </a:bodyPr>
          <a:lstStyle/>
          <a:p>
            <a:pPr marL="12703">
              <a:lnSpc>
                <a:spcPts val="5881"/>
              </a:lnSpc>
            </a:pPr>
            <a:r>
              <a:rPr lang="en-GB" spc="-80" dirty="0"/>
              <a:t>The University of East London </a:t>
            </a:r>
            <a:endParaRPr spc="-5" dirty="0"/>
          </a:p>
        </p:txBody>
      </p:sp>
      <p:sp>
        <p:nvSpPr>
          <p:cNvPr id="7" name="object 4">
            <a:extLst>
              <a:ext uri="{FF2B5EF4-FFF2-40B4-BE49-F238E27FC236}">
                <a16:creationId xmlns="" xmlns:a16="http://schemas.microsoft.com/office/drawing/2014/main" id="{69D21B1A-BA06-F849-AAE9-08132A4DD176}"/>
              </a:ext>
            </a:extLst>
          </p:cNvPr>
          <p:cNvSpPr txBox="1"/>
          <p:nvPr/>
        </p:nvSpPr>
        <p:spPr>
          <a:xfrm>
            <a:off x="1289355" y="3121025"/>
            <a:ext cx="17411699" cy="11172289"/>
          </a:xfrm>
          <a:prstGeom prst="rect">
            <a:avLst/>
          </a:prstGeom>
        </p:spPr>
        <p:txBody>
          <a:bodyPr vert="horz" wrap="square" lIns="0" tIns="0" rIns="0" bIns="0" rtlCol="0">
            <a:spAutoFit/>
          </a:bodyPr>
          <a:lstStyle/>
          <a:p>
            <a:r>
              <a:rPr lang="en-GB" sz="6600" dirty="0"/>
              <a:t>Strategic Objectives</a:t>
            </a:r>
          </a:p>
          <a:p>
            <a:r>
              <a:rPr lang="en-GB" sz="4400" b="1" dirty="0"/>
              <a:t>Future Graduate</a:t>
            </a:r>
          </a:p>
          <a:p>
            <a:r>
              <a:rPr lang="en-GB" sz="4400" dirty="0"/>
              <a:t>Participation, progression, experience &amp; successful attainment of life-changing, life-long education &amp; training.</a:t>
            </a:r>
          </a:p>
          <a:p>
            <a:endParaRPr lang="en-GB" sz="4400" dirty="0"/>
          </a:p>
          <a:p>
            <a:r>
              <a:rPr lang="en-GB" sz="4400" b="1" dirty="0"/>
              <a:t>Future Professional</a:t>
            </a:r>
          </a:p>
          <a:p>
            <a:r>
              <a:rPr lang="en-GB" sz="4400" dirty="0"/>
              <a:t>To address industry &amp; community skills gaps. Increasing access to &amp; acceleration of graduate-level employment.</a:t>
            </a:r>
          </a:p>
          <a:p>
            <a:endParaRPr lang="en-GB" sz="4400" dirty="0"/>
          </a:p>
          <a:p>
            <a:r>
              <a:rPr lang="en-GB" sz="4400" b="1" dirty="0"/>
              <a:t>Future Life</a:t>
            </a:r>
          </a:p>
          <a:p>
            <a:r>
              <a:rPr lang="en-GB" sz="4400" dirty="0"/>
              <a:t>To increase the economic, social &amp; cultural impact of our education, research &amp; enterprise activities to the communities we serve.</a:t>
            </a:r>
          </a:p>
          <a:p>
            <a:endParaRPr lang="en-GB" sz="4400" dirty="0"/>
          </a:p>
          <a:p>
            <a:r>
              <a:rPr lang="en-GB" sz="4400" b="1" dirty="0"/>
              <a:t>Sustainability</a:t>
            </a:r>
          </a:p>
          <a:p>
            <a:r>
              <a:rPr lang="en-GB" sz="4400" dirty="0"/>
              <a:t>To increase financial, physical, digital, environmental and human resilience, maximising value, reducing waste &amp; incentivising behaviour.</a:t>
            </a:r>
          </a:p>
        </p:txBody>
      </p:sp>
    </p:spTree>
    <p:extLst>
      <p:ext uri="{BB962C8B-B14F-4D97-AF65-F5344CB8AC3E}">
        <p14:creationId xmlns:p14="http://schemas.microsoft.com/office/powerpoint/2010/main" val="2756571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9355" y="2892425"/>
            <a:ext cx="17909732" cy="17513256"/>
          </a:xfrm>
          <a:prstGeom prst="rect">
            <a:avLst/>
          </a:prstGeom>
        </p:spPr>
        <p:txBody>
          <a:bodyPr vert="horz" wrap="square" lIns="0" tIns="0" rIns="0" bIns="0" rtlCol="0">
            <a:spAutoFit/>
          </a:bodyPr>
          <a:lstStyle/>
          <a:p>
            <a:pPr marL="12703" marR="573506"/>
            <a:r>
              <a:rPr lang="en-GB" sz="4000" dirty="0"/>
              <a:t>I have been impressed by the organisation, structure and the range of the assessed work. The assignments and the exam questions given to trainees set are well-designed, thoughtful, appropriately challenging  and relevant to the profession of clinical psychology.</a:t>
            </a:r>
          </a:p>
          <a:p>
            <a:pPr marL="12703" marR="573506"/>
            <a:r>
              <a:rPr lang="en-GB" sz="4000" i="1" dirty="0"/>
              <a:t>(Professional Psychology)</a:t>
            </a:r>
          </a:p>
          <a:p>
            <a:pPr marL="12703" marR="573506"/>
            <a:endParaRPr lang="en-GB" sz="4000" i="1" dirty="0"/>
          </a:p>
          <a:p>
            <a:pPr marL="12703" marR="573506"/>
            <a:r>
              <a:rPr lang="en-GB" sz="4000" dirty="0"/>
              <a:t>Staff team ensure practical exams are clinically focused and challenge the students in relation to required practice skills and application of knowledge. </a:t>
            </a:r>
          </a:p>
          <a:p>
            <a:pPr marL="12703" marR="573506"/>
            <a:r>
              <a:rPr lang="en-GB" sz="4000" i="1" dirty="0"/>
              <a:t>(Health)</a:t>
            </a:r>
          </a:p>
          <a:p>
            <a:pPr marL="12703" marR="5081"/>
            <a:endParaRPr lang="en-GB" sz="2000" spc="-30" dirty="0">
              <a:solidFill>
                <a:srgbClr val="858585"/>
              </a:solidFill>
              <a:latin typeface="Founders Grotesk Light"/>
              <a:cs typeface="Founders Grotesk Light"/>
            </a:endParaRPr>
          </a:p>
          <a:p>
            <a:pPr marL="12703" marR="5081"/>
            <a:r>
              <a:rPr lang="en-GB" sz="4000" dirty="0"/>
              <a:t>Having had an opportunity to speak to a member of the student cohort, they felt that the course has been a great experience and they have enjoyed the small class size, and feel the lectures, tutorials, and practicals were well delivered and engaging. They have also commented very positively on the support given to their learning by the module team, and the ease of communication with the module team.</a:t>
            </a:r>
          </a:p>
          <a:p>
            <a:pPr marL="12703" marR="5081"/>
            <a:r>
              <a:rPr lang="en-GB" sz="4000" i="1" dirty="0"/>
              <a:t>(Bioscience)</a:t>
            </a:r>
          </a:p>
          <a:p>
            <a:pPr marL="12703" marR="5081"/>
            <a:endParaRPr lang="en-GB" sz="4000" i="1" dirty="0"/>
          </a:p>
          <a:p>
            <a:pPr marL="12703" marR="5081"/>
            <a:r>
              <a:rPr lang="en-GB" sz="3600" i="1" dirty="0"/>
              <a:t>(Extracts taken from reports received from the 2018/2019 academic session)</a:t>
            </a:r>
          </a:p>
          <a:p>
            <a:pPr marL="12703" marR="5081"/>
            <a:endParaRPr lang="en-GB" sz="4400" i="1" dirty="0"/>
          </a:p>
          <a:p>
            <a:pPr marL="12703" marR="5081"/>
            <a:endParaRPr lang="en-GB" sz="2400" spc="-30" dirty="0">
              <a:solidFill>
                <a:srgbClr val="858585"/>
              </a:solidFill>
              <a:latin typeface="Founders Grotesk Light"/>
              <a:cs typeface="Founders Grotesk Light"/>
            </a:endParaRPr>
          </a:p>
          <a:p>
            <a:pPr marL="12703" marR="5081"/>
            <a:endParaRPr lang="en-GB" sz="2400" spc="-30" dirty="0">
              <a:solidFill>
                <a:srgbClr val="858585"/>
              </a:solidFill>
              <a:latin typeface="Founders Grotesk Light"/>
              <a:cs typeface="Founders Grotesk Light"/>
            </a:endParaRPr>
          </a:p>
          <a:p>
            <a:pPr marL="12703" marR="5081"/>
            <a:endParaRPr lang="en-GB" sz="2400" spc="-30" dirty="0">
              <a:solidFill>
                <a:srgbClr val="858585"/>
              </a:solidFill>
              <a:latin typeface="Founders Grotesk Light"/>
              <a:cs typeface="Founders Grotesk Light"/>
            </a:endParaRPr>
          </a:p>
          <a:p>
            <a:pPr marL="12703" marR="5081"/>
            <a:endParaRPr lang="en-GB" sz="2400" spc="-30" dirty="0">
              <a:solidFill>
                <a:srgbClr val="858585"/>
              </a:solidFill>
              <a:latin typeface="Founders Grotesk Light"/>
              <a:cs typeface="Founders Grotesk Light"/>
            </a:endParaRPr>
          </a:p>
          <a:p>
            <a:pPr marL="12703" marR="5081"/>
            <a:endParaRPr lang="en-GB" sz="2400" spc="-30" dirty="0">
              <a:solidFill>
                <a:srgbClr val="858585"/>
              </a:solidFill>
              <a:latin typeface="Founders Grotesk Light"/>
              <a:cs typeface="Founders Grotesk Light"/>
            </a:endParaRPr>
          </a:p>
          <a:p>
            <a:pPr marL="12703" marR="5081"/>
            <a:endParaRPr lang="en-GB" sz="2400" spc="-30" dirty="0">
              <a:solidFill>
                <a:srgbClr val="858585"/>
              </a:solidFill>
              <a:latin typeface="Founders Grotesk Light"/>
              <a:cs typeface="Founders Grotesk Light"/>
            </a:endParaRPr>
          </a:p>
          <a:p>
            <a:pPr marL="12703" marR="5081"/>
            <a:endParaRPr lang="en-GB" sz="2400" spc="-30" dirty="0">
              <a:solidFill>
                <a:srgbClr val="858585"/>
              </a:solidFill>
              <a:latin typeface="Founders Grotesk Light"/>
              <a:cs typeface="Founders Grotesk Light"/>
            </a:endParaRPr>
          </a:p>
          <a:p>
            <a:pPr marL="12703" marR="5081"/>
            <a:r>
              <a:rPr lang="en-GB" sz="3200" i="1" dirty="0"/>
              <a:t>(Extracts taken from reports received from the 2018/2019 academic session)</a:t>
            </a:r>
          </a:p>
          <a:p>
            <a:pPr marL="12703" marR="5081"/>
            <a:endParaRPr lang="en-GB" sz="3301" spc="-30" dirty="0">
              <a:solidFill>
                <a:srgbClr val="858585"/>
              </a:solidFill>
              <a:latin typeface="Founders Grotesk Light"/>
              <a:cs typeface="Founders Grotesk Light"/>
            </a:endParaRPr>
          </a:p>
          <a:p>
            <a:pPr marL="12703" marR="5081"/>
            <a:endParaRPr lang="en-GB" sz="3301" spc="-30" dirty="0">
              <a:solidFill>
                <a:srgbClr val="858585"/>
              </a:solidFill>
              <a:latin typeface="Founders Grotesk Light"/>
              <a:cs typeface="Founders Grotesk Light"/>
            </a:endParaRPr>
          </a:p>
          <a:p>
            <a:pPr marL="12703" marR="5081"/>
            <a:endParaRPr lang="en-GB" sz="3301" spc="-30" dirty="0">
              <a:solidFill>
                <a:srgbClr val="858585"/>
              </a:solidFill>
              <a:latin typeface="Founders Grotesk Light"/>
              <a:cs typeface="Founders Grotesk Light"/>
            </a:endParaRPr>
          </a:p>
          <a:p>
            <a:pPr marL="12703" marR="5081"/>
            <a:endParaRPr lang="en-GB" sz="3301" spc="-30" dirty="0">
              <a:solidFill>
                <a:srgbClr val="858585"/>
              </a:solidFill>
              <a:latin typeface="Founders Grotesk Light"/>
              <a:cs typeface="Founders Grotesk Light"/>
            </a:endParaRPr>
          </a:p>
          <a:p>
            <a:pPr marL="12703" marR="5081"/>
            <a:endParaRPr lang="en-GB" sz="3301" spc="-30" dirty="0">
              <a:solidFill>
                <a:srgbClr val="858585"/>
              </a:solidFill>
              <a:latin typeface="Founders Grotesk Light"/>
              <a:cs typeface="Founders Grotesk Light"/>
            </a:endParaRPr>
          </a:p>
          <a:p>
            <a:pPr marL="12703" marR="5081"/>
            <a:endParaRPr sz="3301" dirty="0">
              <a:latin typeface="Founders Grotesk Light"/>
              <a:cs typeface="Founders Grotesk Light"/>
            </a:endParaRPr>
          </a:p>
        </p:txBody>
      </p:sp>
      <p:sp>
        <p:nvSpPr>
          <p:cNvPr id="14" name="object 2">
            <a:extLst>
              <a:ext uri="{FF2B5EF4-FFF2-40B4-BE49-F238E27FC236}">
                <a16:creationId xmlns="" xmlns:a16="http://schemas.microsoft.com/office/drawing/2014/main" id="{5B7FF06C-015B-7042-BB12-F917B0ED86CB}"/>
              </a:ext>
            </a:extLst>
          </p:cNvPr>
          <p:cNvSpPr txBox="1">
            <a:spLocks/>
          </p:cNvSpPr>
          <p:nvPr/>
        </p:nvSpPr>
        <p:spPr>
          <a:xfrm>
            <a:off x="1289355" y="1921492"/>
            <a:ext cx="17692366" cy="757900"/>
          </a:xfrm>
          <a:prstGeom prst="rect">
            <a:avLst/>
          </a:prstGeom>
        </p:spPr>
        <p:txBody>
          <a:bodyPr vert="horz" wrap="square" lIns="0" tIns="0" rIns="0" bIns="0" rtlCol="0">
            <a:spAutoFit/>
          </a:bodyPr>
          <a:lstStyle>
            <a:lvl1pPr>
              <a:defRPr sz="4950" b="0" i="0">
                <a:solidFill>
                  <a:srgbClr val="00CCCC"/>
                </a:solidFill>
                <a:latin typeface="Founders Grotesk Light"/>
                <a:ea typeface="+mj-ea"/>
                <a:cs typeface="Founders Grotesk Light"/>
              </a:defRPr>
            </a:lvl1pPr>
          </a:lstStyle>
          <a:p>
            <a:pPr marL="12703">
              <a:lnSpc>
                <a:spcPts val="5881"/>
              </a:lnSpc>
            </a:pPr>
            <a:r>
              <a:rPr lang="en-GB" sz="4951" kern="0" spc="-80" dirty="0"/>
              <a:t>External Examiner Comments </a:t>
            </a:r>
            <a:endParaRPr lang="en-GB" sz="4951" kern="0" spc="-5" dirty="0"/>
          </a:p>
        </p:txBody>
      </p:sp>
    </p:spTree>
    <p:extLst>
      <p:ext uri="{BB962C8B-B14F-4D97-AF65-F5344CB8AC3E}">
        <p14:creationId xmlns:p14="http://schemas.microsoft.com/office/powerpoint/2010/main" val="99159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2134" y="2892425"/>
            <a:ext cx="18070634" cy="15358820"/>
          </a:xfrm>
          <a:prstGeom prst="rect">
            <a:avLst/>
          </a:prstGeom>
        </p:spPr>
        <p:txBody>
          <a:bodyPr vert="horz" wrap="square" lIns="0" tIns="0" rIns="0" bIns="0" rtlCol="0">
            <a:spAutoFit/>
          </a:bodyPr>
          <a:lstStyle/>
          <a:p>
            <a:pPr marL="12703" marR="573506"/>
            <a:r>
              <a:rPr lang="en-GB" sz="4000" dirty="0"/>
              <a:t>The modules I’ve looked at cover an excellent range of topics, use a very good selection of readings and contemporary examples, follow a neat structure and have a clear/appropriate assessment strategy. </a:t>
            </a:r>
          </a:p>
          <a:p>
            <a:pPr marL="12703" marR="573506"/>
            <a:r>
              <a:rPr lang="en-GB" sz="3600" i="1" dirty="0"/>
              <a:t>(Social Sciences)</a:t>
            </a:r>
          </a:p>
          <a:p>
            <a:pPr marL="12703" marR="573506"/>
            <a:endParaRPr lang="en-GB" sz="4000" dirty="0"/>
          </a:p>
          <a:p>
            <a:pPr marL="12703" marR="573506"/>
            <a:r>
              <a:rPr lang="en-GB" sz="4000"/>
              <a:t>It seems </a:t>
            </a:r>
            <a:r>
              <a:rPr lang="en-GB" sz="4000" dirty="0"/>
              <a:t>thought goes in to the holistic nature of the degree as much as individual modules and there seems to be a consistent theme throughout. There is a real and meaningful emphasis on employment and 'real' world application.</a:t>
            </a:r>
          </a:p>
          <a:p>
            <a:pPr marL="12703" marR="573506"/>
            <a:r>
              <a:rPr lang="en-GB" sz="3600" i="1" dirty="0"/>
              <a:t>(Business)</a:t>
            </a:r>
          </a:p>
          <a:p>
            <a:pPr marL="12703" marR="573506"/>
            <a:endParaRPr lang="en-GB" sz="4000" dirty="0"/>
          </a:p>
          <a:p>
            <a:pPr marL="12703" marR="573506"/>
            <a:r>
              <a:rPr lang="en-GB" sz="4000" dirty="0"/>
              <a:t>Students at UEL come from a wide range of backgrounds with a wide range of experiences in their field of study. Attention and care to the circumstances of individual students by all tutors is a true highlight for the program.</a:t>
            </a:r>
          </a:p>
          <a:p>
            <a:pPr marL="12703" marR="573506"/>
            <a:r>
              <a:rPr lang="en-GB" sz="3600" i="1" dirty="0"/>
              <a:t>(Architecture)</a:t>
            </a:r>
          </a:p>
          <a:p>
            <a:pPr marL="12703" marR="5081"/>
            <a:endParaRPr lang="en-GB" sz="4000" dirty="0"/>
          </a:p>
          <a:p>
            <a:pPr marL="12703" marR="5081"/>
            <a:r>
              <a:rPr lang="en-GB" sz="4000" dirty="0"/>
              <a:t>The programme continues to impress me in many ways… designed to challenge the students and to inculcate a range of hard and soft skills that prepare students for undergraduate study, or for employment (should they choose to leave after level 3). </a:t>
            </a:r>
          </a:p>
          <a:p>
            <a:pPr marL="12703" marR="5081"/>
            <a:r>
              <a:rPr lang="en-GB" sz="3600" i="1" dirty="0"/>
              <a:t>(Music, Writing &amp; Performance)</a:t>
            </a:r>
          </a:p>
          <a:p>
            <a:pPr marL="12703" marR="5081"/>
            <a:r>
              <a:rPr lang="en-GB" sz="3200" i="1" dirty="0"/>
              <a:t>(Extracts taken from reports received from the 2018/2019 academic session)</a:t>
            </a:r>
          </a:p>
          <a:p>
            <a:pPr marL="12703" marR="5081"/>
            <a:endParaRPr lang="en-GB" sz="3301" spc="-30" dirty="0">
              <a:solidFill>
                <a:srgbClr val="858585"/>
              </a:solidFill>
              <a:latin typeface="Founders Grotesk Light"/>
              <a:cs typeface="Founders Grotesk Light"/>
            </a:endParaRPr>
          </a:p>
          <a:p>
            <a:pPr marL="12703" marR="5081"/>
            <a:endParaRPr lang="en-GB" sz="3301" spc="-30" dirty="0">
              <a:solidFill>
                <a:srgbClr val="858585"/>
              </a:solidFill>
              <a:latin typeface="Founders Grotesk Light"/>
              <a:cs typeface="Founders Grotesk Light"/>
            </a:endParaRPr>
          </a:p>
          <a:p>
            <a:pPr marL="12703" marR="5081"/>
            <a:endParaRPr lang="en-GB" sz="3301" spc="-30" dirty="0">
              <a:solidFill>
                <a:srgbClr val="858585"/>
              </a:solidFill>
              <a:latin typeface="Founders Grotesk Light"/>
              <a:cs typeface="Founders Grotesk Light"/>
            </a:endParaRPr>
          </a:p>
          <a:p>
            <a:pPr marL="12703" marR="5081"/>
            <a:endParaRPr lang="en-GB" sz="3301" spc="-30" dirty="0">
              <a:solidFill>
                <a:srgbClr val="858585"/>
              </a:solidFill>
              <a:latin typeface="Founders Grotesk Light"/>
              <a:cs typeface="Founders Grotesk Light"/>
            </a:endParaRPr>
          </a:p>
          <a:p>
            <a:pPr marL="12703" marR="5081"/>
            <a:endParaRPr lang="en-GB" sz="3301" spc="-30" dirty="0">
              <a:solidFill>
                <a:srgbClr val="858585"/>
              </a:solidFill>
              <a:latin typeface="Founders Grotesk Light"/>
              <a:cs typeface="Founders Grotesk Light"/>
            </a:endParaRPr>
          </a:p>
          <a:p>
            <a:pPr marL="12703" marR="5081"/>
            <a:endParaRPr sz="3301" dirty="0">
              <a:latin typeface="Founders Grotesk Light"/>
              <a:cs typeface="Founders Grotesk Light"/>
            </a:endParaRPr>
          </a:p>
        </p:txBody>
      </p:sp>
      <p:sp>
        <p:nvSpPr>
          <p:cNvPr id="14" name="object 2">
            <a:extLst>
              <a:ext uri="{FF2B5EF4-FFF2-40B4-BE49-F238E27FC236}">
                <a16:creationId xmlns="" xmlns:a16="http://schemas.microsoft.com/office/drawing/2014/main" id="{5B7FF06C-015B-7042-BB12-F917B0ED86CB}"/>
              </a:ext>
            </a:extLst>
          </p:cNvPr>
          <p:cNvSpPr txBox="1">
            <a:spLocks/>
          </p:cNvSpPr>
          <p:nvPr/>
        </p:nvSpPr>
        <p:spPr>
          <a:xfrm>
            <a:off x="1289355" y="1921492"/>
            <a:ext cx="17692366" cy="757900"/>
          </a:xfrm>
          <a:prstGeom prst="rect">
            <a:avLst/>
          </a:prstGeom>
        </p:spPr>
        <p:txBody>
          <a:bodyPr vert="horz" wrap="square" lIns="0" tIns="0" rIns="0" bIns="0" rtlCol="0">
            <a:spAutoFit/>
          </a:bodyPr>
          <a:lstStyle>
            <a:lvl1pPr>
              <a:defRPr sz="4950" b="0" i="0">
                <a:solidFill>
                  <a:srgbClr val="00CCCC"/>
                </a:solidFill>
                <a:latin typeface="Founders Grotesk Light"/>
                <a:ea typeface="+mj-ea"/>
                <a:cs typeface="Founders Grotesk Light"/>
              </a:defRPr>
            </a:lvl1pPr>
          </a:lstStyle>
          <a:p>
            <a:pPr marL="12703">
              <a:lnSpc>
                <a:spcPts val="5881"/>
              </a:lnSpc>
            </a:pPr>
            <a:r>
              <a:rPr lang="en-GB" sz="4951" kern="0" spc="-80" dirty="0"/>
              <a:t>External Examiner Comments </a:t>
            </a:r>
            <a:endParaRPr lang="en-GB" sz="4951" kern="0" spc="-5" dirty="0"/>
          </a:p>
        </p:txBody>
      </p:sp>
    </p:spTree>
    <p:extLst>
      <p:ext uri="{BB962C8B-B14F-4D97-AF65-F5344CB8AC3E}">
        <p14:creationId xmlns:p14="http://schemas.microsoft.com/office/powerpoint/2010/main" val="332498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C2506112-D051-2E4B-B244-64C8F7C67111}"/>
              </a:ext>
            </a:extLst>
          </p:cNvPr>
          <p:cNvSpPr txBox="1">
            <a:spLocks noGrp="1"/>
          </p:cNvSpPr>
          <p:nvPr>
            <p:ph type="title"/>
          </p:nvPr>
        </p:nvSpPr>
        <p:spPr>
          <a:xfrm>
            <a:off x="1289355" y="1921491"/>
            <a:ext cx="17692366" cy="757900"/>
          </a:xfrm>
          <a:prstGeom prst="rect">
            <a:avLst/>
          </a:prstGeom>
        </p:spPr>
        <p:txBody>
          <a:bodyPr vert="horz" wrap="square" lIns="0" tIns="0" rIns="0" bIns="0" rtlCol="0">
            <a:spAutoFit/>
          </a:bodyPr>
          <a:lstStyle/>
          <a:p>
            <a:pPr marL="12703">
              <a:lnSpc>
                <a:spcPts val="5881"/>
              </a:lnSpc>
            </a:pPr>
            <a:r>
              <a:rPr lang="en-GB" spc="-80" dirty="0"/>
              <a:t>The University of East London </a:t>
            </a:r>
            <a:endParaRPr spc="-5" dirty="0"/>
          </a:p>
        </p:txBody>
      </p:sp>
      <p:sp>
        <p:nvSpPr>
          <p:cNvPr id="7" name="object 4">
            <a:extLst>
              <a:ext uri="{FF2B5EF4-FFF2-40B4-BE49-F238E27FC236}">
                <a16:creationId xmlns="" xmlns:a16="http://schemas.microsoft.com/office/drawing/2014/main" id="{69D21B1A-BA06-F849-AAE9-08132A4DD176}"/>
              </a:ext>
            </a:extLst>
          </p:cNvPr>
          <p:cNvSpPr txBox="1"/>
          <p:nvPr/>
        </p:nvSpPr>
        <p:spPr>
          <a:xfrm>
            <a:off x="1348581" y="3801140"/>
            <a:ext cx="17411699" cy="8494633"/>
          </a:xfrm>
          <a:prstGeom prst="rect">
            <a:avLst/>
          </a:prstGeom>
        </p:spPr>
        <p:txBody>
          <a:bodyPr vert="horz" wrap="square" lIns="0" tIns="0" rIns="0" bIns="0" rtlCol="0">
            <a:spAutoFit/>
          </a:bodyPr>
          <a:lstStyle/>
          <a:p>
            <a:r>
              <a:rPr lang="en-GB" sz="6600" dirty="0"/>
              <a:t>Quality Assurance &amp; Enhancement Principles</a:t>
            </a:r>
            <a:endParaRPr lang="en-GB" sz="5400" dirty="0"/>
          </a:p>
          <a:p>
            <a:endParaRPr lang="en-GB" sz="5400" dirty="0"/>
          </a:p>
          <a:p>
            <a:pPr marL="685800" indent="-685800">
              <a:buFont typeface="Wingdings" panose="05000000000000000000" pitchFamily="2" charset="2"/>
              <a:buChar char="§"/>
            </a:pPr>
            <a:r>
              <a:rPr lang="en-GB" sz="5400" dirty="0"/>
              <a:t>We aim to ensure the quality of the total student experience.</a:t>
            </a:r>
          </a:p>
          <a:p>
            <a:pPr marL="685800" indent="-685800">
              <a:buFont typeface="Wingdings" panose="05000000000000000000" pitchFamily="2" charset="2"/>
              <a:buChar char="§"/>
            </a:pPr>
            <a:r>
              <a:rPr lang="en-GB" sz="5400" dirty="0"/>
              <a:t>All staff are responsible for quality.</a:t>
            </a:r>
          </a:p>
          <a:p>
            <a:pPr marL="685800" indent="-685800">
              <a:buFont typeface="Wingdings" panose="05000000000000000000" pitchFamily="2" charset="2"/>
              <a:buChar char="§"/>
            </a:pPr>
            <a:r>
              <a:rPr lang="en-GB" sz="5400" dirty="0"/>
              <a:t>We aim to improve quality whenever possible.</a:t>
            </a:r>
          </a:p>
          <a:p>
            <a:pPr marL="685800" indent="-685800">
              <a:buFont typeface="Wingdings" panose="05000000000000000000" pitchFamily="2" charset="2"/>
              <a:buChar char="§"/>
            </a:pPr>
            <a:r>
              <a:rPr lang="en-GB" sz="5400" dirty="0"/>
              <a:t>We are committed to the principle of external peer involvement in assuring quality.</a:t>
            </a:r>
          </a:p>
          <a:p>
            <a:pPr marL="685800" indent="-685800">
              <a:buFont typeface="Wingdings" panose="05000000000000000000" pitchFamily="2" charset="2"/>
              <a:buChar char="§"/>
            </a:pPr>
            <a:r>
              <a:rPr lang="en-GB" sz="5400" dirty="0"/>
              <a:t>We take into account the views of our students.</a:t>
            </a:r>
          </a:p>
          <a:p>
            <a:endParaRPr lang="en-GB" sz="5400" dirty="0"/>
          </a:p>
        </p:txBody>
      </p:sp>
    </p:spTree>
    <p:extLst>
      <p:ext uri="{BB962C8B-B14F-4D97-AF65-F5344CB8AC3E}">
        <p14:creationId xmlns:p14="http://schemas.microsoft.com/office/powerpoint/2010/main" val="1386024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47F1714C-9726-4F3D-924D-0F138637F49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B1D1926A356574EBEDFCDA15EEB4052" ma:contentTypeVersion="8" ma:contentTypeDescription="Upload an image." ma:contentTypeScope="" ma:versionID="20a838b626d0cf43765020a5736f7711">
  <xsd:schema xmlns:xsd="http://www.w3.org/2001/XMLSchema" xmlns:xs="http://www.w3.org/2001/XMLSchema" xmlns:p="http://schemas.microsoft.com/office/2006/metadata/properties" xmlns:ns1="http://schemas.microsoft.com/sharepoint/v3" xmlns:ns2="47F1714C-9726-4F3D-924D-0F138637F495" xmlns:ns3="http://schemas.microsoft.com/sharepoint/v3/fields" xmlns:ns4="49c4b1f1-679b-4f3e-96c4-56513ef36c36" xmlns:ns5="47f1714c-9726-4f3d-924d-0f138637f495" targetNamespace="http://schemas.microsoft.com/office/2006/metadata/properties" ma:root="true" ma:fieldsID="e8e0a3d3a8366f7b3c8f682b8d3f4305" ns1:_="" ns2:_="" ns3:_="" ns4:_="" ns5:_="">
    <xsd:import namespace="http://schemas.microsoft.com/sharepoint/v3"/>
    <xsd:import namespace="47F1714C-9726-4F3D-924D-0F138637F495"/>
    <xsd:import namespace="http://schemas.microsoft.com/sharepoint/v3/fields"/>
    <xsd:import namespace="49c4b1f1-679b-4f3e-96c4-56513ef36c36"/>
    <xsd:import namespace="47f1714c-9726-4f3d-924d-0f138637f495"/>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element ref="ns4:SharedWithDetails" minOccurs="0"/>
                <xsd:element ref="ns5:MediaServiceMetadata" minOccurs="0"/>
                <xsd:element ref="ns5:MediaServiceFastMetadata" minOccurs="0"/>
                <xsd:element ref="ns5:MediaServiceDateTaken" minOccurs="0"/>
                <xsd:element ref="ns5:MediaServiceAutoTags"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F1714C-9726-4F3D-924D-0F138637F49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c4b1f1-679b-4f3e-96c4-56513ef36c36"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1714c-9726-4f3d-924d-0f138637f495"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4" nillable="true" ma:displayName="MediaServiceAutoTags" ma:description=""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570F1-B660-4197-821C-2FF2AAC2C25B}">
  <ds:schemaRefs>
    <ds:schemaRef ds:uri="http://schemas.microsoft.com/office/2006/documentManagement/types"/>
    <ds:schemaRef ds:uri="http://schemas.openxmlformats.org/package/2006/metadata/core-properties"/>
    <ds:schemaRef ds:uri="http://schemas.microsoft.com/office/infopath/2007/PartnerControls"/>
    <ds:schemaRef ds:uri="47F1714C-9726-4F3D-924D-0F138637F495"/>
    <ds:schemaRef ds:uri="http://purl.org/dc/dcmitype/"/>
    <ds:schemaRef ds:uri="47f1714c-9726-4f3d-924d-0f138637f495"/>
    <ds:schemaRef ds:uri="49c4b1f1-679b-4f3e-96c4-56513ef36c36"/>
    <ds:schemaRef ds:uri="http://schemas.microsoft.com/office/2006/metadata/properties"/>
    <ds:schemaRef ds:uri="http://www.w3.org/XML/1998/namespace"/>
    <ds:schemaRef ds:uri="http://purl.org/dc/elements/1.1/"/>
    <ds:schemaRef ds:uri="http://schemas.microsoft.com/sharepoint/v3/fields"/>
    <ds:schemaRef ds:uri="http://schemas.microsoft.com/sharepoint/v3"/>
    <ds:schemaRef ds:uri="http://purl.org/dc/terms/"/>
  </ds:schemaRefs>
</ds:datastoreItem>
</file>

<file path=customXml/itemProps2.xml><?xml version="1.0" encoding="utf-8"?>
<ds:datastoreItem xmlns:ds="http://schemas.openxmlformats.org/officeDocument/2006/customXml" ds:itemID="{7B7D04DF-996A-4974-98B7-789E40BD6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F1714C-9726-4F3D-924D-0F138637F495"/>
    <ds:schemaRef ds:uri="http://schemas.microsoft.com/sharepoint/v3/fields"/>
    <ds:schemaRef ds:uri="49c4b1f1-679b-4f3e-96c4-56513ef36c36"/>
    <ds:schemaRef ds:uri="47f1714c-9726-4f3d-924d-0f138637f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A85F3D-2A48-47B9-BF18-311CA006A7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9433</TotalTime>
  <Words>762</Words>
  <Application>Microsoft Office PowerPoint</Application>
  <PresentationFormat>Custom</PresentationFormat>
  <Paragraphs>99</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Founders Grotesk Cond Bold</vt:lpstr>
      <vt:lpstr>Founders Grotesk Light</vt:lpstr>
      <vt:lpstr>Wingdings</vt:lpstr>
      <vt:lpstr>Office Theme</vt:lpstr>
      <vt:lpstr>PowerPoint Presentation</vt:lpstr>
      <vt:lpstr>PowerPoint Presentation</vt:lpstr>
      <vt:lpstr>The University of East London </vt:lpstr>
      <vt:lpstr>The University of East London </vt:lpstr>
      <vt:lpstr>The University of East London </vt:lpstr>
      <vt:lpstr>The University of East London </vt:lpstr>
      <vt:lpstr>PowerPoint Presentation</vt:lpstr>
      <vt:lpstr>PowerPoint Presentation</vt:lpstr>
      <vt:lpstr>The University of East London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Smith</dc:creator>
  <cp:keywords/>
  <dc:description/>
  <cp:lastModifiedBy>Caroline T Quirk</cp:lastModifiedBy>
  <cp:revision>61</cp:revision>
  <dcterms:created xsi:type="dcterms:W3CDTF">2018-09-06T16:46:50Z</dcterms:created>
  <dcterms:modified xsi:type="dcterms:W3CDTF">2019-11-07T12:46:55Z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0x0101009148F5A04DDD49CBA7127AADA5FB792B00AADE34325A8B49CDA8BB4DB53328F214002B1D1926A356574EBEDFCDA15EEB4052</vt:lpwstr>
  </property>
</Properties>
</file>