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2"/>
  </p:notesMasterIdLst>
  <p:handoutMasterIdLst>
    <p:handoutMasterId r:id="rId13"/>
  </p:handoutMasterIdLst>
  <p:sldIdLst>
    <p:sldId id="539" r:id="rId2"/>
    <p:sldId id="553" r:id="rId3"/>
    <p:sldId id="551" r:id="rId4"/>
    <p:sldId id="547" r:id="rId5"/>
    <p:sldId id="548" r:id="rId6"/>
    <p:sldId id="556" r:id="rId7"/>
    <p:sldId id="549" r:id="rId8"/>
    <p:sldId id="537" r:id="rId9"/>
    <p:sldId id="558" r:id="rId10"/>
    <p:sldId id="550" r:id="rId11"/>
  </p:sldIdLst>
  <p:sldSz cx="9144000" cy="6858000" type="screen4x3"/>
  <p:notesSz cx="9926638" cy="679767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AFF5D296-5B0A-428C-AB79-E10F658A0FA5}">
          <p14:sldIdLst>
            <p14:sldId id="539"/>
            <p14:sldId id="553"/>
            <p14:sldId id="551"/>
            <p14:sldId id="547"/>
            <p14:sldId id="548"/>
            <p14:sldId id="556"/>
            <p14:sldId id="549"/>
            <p14:sldId id="537"/>
            <p14:sldId id="558"/>
            <p14:sldId id="550"/>
          </p14:sldIdLst>
        </p14:section>
        <p14:section name="Untitled Section" id="{90D867FB-0DEE-481B-867E-069451B29C3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20A3"/>
    <a:srgbClr val="040002"/>
    <a:srgbClr val="66FFFF"/>
    <a:srgbClr val="0075D0"/>
    <a:srgbClr val="3333FF"/>
    <a:srgbClr val="FF66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4" autoAdjust="0"/>
    <p:restoredTop sz="93299" autoAdjust="0"/>
  </p:normalViewPr>
  <p:slideViewPr>
    <p:cSldViewPr snapToGrid="0">
      <p:cViewPr varScale="1">
        <p:scale>
          <a:sx n="114" d="100"/>
          <a:sy n="114" d="100"/>
        </p:scale>
        <p:origin x="1212" y="84"/>
      </p:cViewPr>
      <p:guideLst>
        <p:guide orient="horz" pos="2160"/>
        <p:guide pos="2880"/>
      </p:guideLst>
    </p:cSldViewPr>
  </p:slideViewPr>
  <p:outlineViewPr>
    <p:cViewPr>
      <p:scale>
        <a:sx n="33" d="100"/>
        <a:sy n="33" d="100"/>
      </p:scale>
      <p:origin x="0" y="95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4302221" cy="3401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dirty="0"/>
          </a:p>
        </p:txBody>
      </p:sp>
      <p:sp>
        <p:nvSpPr>
          <p:cNvPr id="18435" name="Rectangle 3"/>
          <p:cNvSpPr>
            <a:spLocks noGrp="1" noChangeArrowheads="1"/>
          </p:cNvSpPr>
          <p:nvPr>
            <p:ph type="dt" sz="quarter" idx="1"/>
          </p:nvPr>
        </p:nvSpPr>
        <p:spPr bwMode="auto">
          <a:xfrm>
            <a:off x="5622723" y="0"/>
            <a:ext cx="4302221" cy="3401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dirty="0"/>
          </a:p>
        </p:txBody>
      </p:sp>
      <p:sp>
        <p:nvSpPr>
          <p:cNvPr id="18436" name="Rectangle 4"/>
          <p:cNvSpPr>
            <a:spLocks noGrp="1" noChangeArrowheads="1"/>
          </p:cNvSpPr>
          <p:nvPr>
            <p:ph type="ftr" sz="quarter" idx="2"/>
          </p:nvPr>
        </p:nvSpPr>
        <p:spPr bwMode="auto">
          <a:xfrm>
            <a:off x="1" y="6455944"/>
            <a:ext cx="4302221" cy="34019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dirty="0"/>
          </a:p>
        </p:txBody>
      </p:sp>
      <p:sp>
        <p:nvSpPr>
          <p:cNvPr id="18437" name="Rectangle 5"/>
          <p:cNvSpPr>
            <a:spLocks noGrp="1" noChangeArrowheads="1"/>
          </p:cNvSpPr>
          <p:nvPr>
            <p:ph type="sldNum" sz="quarter" idx="3"/>
          </p:nvPr>
        </p:nvSpPr>
        <p:spPr bwMode="auto">
          <a:xfrm>
            <a:off x="5622723" y="6455944"/>
            <a:ext cx="4302221" cy="34019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9021793-E9D1-4926-8A38-189388B8F9E6}" type="slidenum">
              <a:rPr lang="en-GB"/>
              <a:pPr>
                <a:defRPr/>
              </a:pPr>
              <a:t>‹#›</a:t>
            </a:fld>
            <a:endParaRPr lang="en-GB" dirty="0"/>
          </a:p>
        </p:txBody>
      </p:sp>
    </p:spTree>
    <p:extLst>
      <p:ext uri="{BB962C8B-B14F-4D97-AF65-F5344CB8AC3E}">
        <p14:creationId xmlns:p14="http://schemas.microsoft.com/office/powerpoint/2010/main" val="2328541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21" cy="34019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22723" y="0"/>
            <a:ext cx="4302221" cy="340192"/>
          </a:xfrm>
          <a:prstGeom prst="rect">
            <a:avLst/>
          </a:prstGeom>
        </p:spPr>
        <p:txBody>
          <a:bodyPr vert="horz" lIns="91440" tIns="45720" rIns="91440" bIns="45720" rtlCol="0"/>
          <a:lstStyle>
            <a:lvl1pPr algn="r">
              <a:defRPr sz="1200"/>
            </a:lvl1pPr>
          </a:lstStyle>
          <a:p>
            <a:fld id="{C08F1C44-D2F3-443E-BA61-082E303A2EBE}" type="datetimeFigureOut">
              <a:rPr lang="en-US" smtClean="0"/>
              <a:pPr/>
              <a:t>11/10/2014</a:t>
            </a:fld>
            <a:endParaRPr lang="en-GB"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3342" y="3229512"/>
            <a:ext cx="7939954" cy="305864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5944"/>
            <a:ext cx="4302221" cy="34019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2723" y="6455944"/>
            <a:ext cx="4302221" cy="340192"/>
          </a:xfrm>
          <a:prstGeom prst="rect">
            <a:avLst/>
          </a:prstGeom>
        </p:spPr>
        <p:txBody>
          <a:bodyPr vert="horz" lIns="91440" tIns="45720" rIns="91440" bIns="45720" rtlCol="0" anchor="b"/>
          <a:lstStyle>
            <a:lvl1pPr algn="r">
              <a:defRPr sz="1200"/>
            </a:lvl1pPr>
          </a:lstStyle>
          <a:p>
            <a:fld id="{10740BA5-48F9-407D-938E-36ACF8CB3AE9}" type="slidenum">
              <a:rPr lang="en-GB" smtClean="0"/>
              <a:pPr/>
              <a:t>‹#›</a:t>
            </a:fld>
            <a:endParaRPr lang="en-GB" dirty="0"/>
          </a:p>
        </p:txBody>
      </p:sp>
    </p:spTree>
    <p:extLst>
      <p:ext uri="{BB962C8B-B14F-4D97-AF65-F5344CB8AC3E}">
        <p14:creationId xmlns:p14="http://schemas.microsoft.com/office/powerpoint/2010/main" val="3908444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740BA5-48F9-407D-938E-36ACF8CB3AE9}" type="slidenum">
              <a:rPr lang="en-GB" smtClean="0"/>
              <a:pPr/>
              <a:t>2</a:t>
            </a:fld>
            <a:endParaRPr lang="en-GB" dirty="0"/>
          </a:p>
        </p:txBody>
      </p:sp>
    </p:spTree>
    <p:extLst>
      <p:ext uri="{BB962C8B-B14F-4D97-AF65-F5344CB8AC3E}">
        <p14:creationId xmlns:p14="http://schemas.microsoft.com/office/powerpoint/2010/main" val="279032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740BA5-48F9-407D-938E-36ACF8CB3AE9}" type="slidenum">
              <a:rPr lang="en-GB" smtClean="0"/>
              <a:pPr/>
              <a:t>8</a:t>
            </a:fld>
            <a:endParaRPr lang="en-GB" dirty="0"/>
          </a:p>
        </p:txBody>
      </p:sp>
    </p:spTree>
    <p:extLst>
      <p:ext uri="{BB962C8B-B14F-4D97-AF65-F5344CB8AC3E}">
        <p14:creationId xmlns:p14="http://schemas.microsoft.com/office/powerpoint/2010/main" val="4260796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UEL BRANDING DEVICE EDUCATION rgb.png"/>
          <p:cNvPicPr>
            <a:picLocks noChangeAspect="1"/>
          </p:cNvPicPr>
          <p:nvPr userDrawn="1"/>
        </p:nvPicPr>
        <p:blipFill>
          <a:blip r:embed="rId2" cstate="print"/>
          <a:srcRect l="12724" r="10775" b="10159"/>
          <a:stretch>
            <a:fillRect/>
          </a:stretch>
        </p:blipFill>
        <p:spPr>
          <a:xfrm>
            <a:off x="2861679" y="5177245"/>
            <a:ext cx="6995268" cy="2053768"/>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lgn="ctr">
              <a:defRPr/>
            </a:lvl1pPr>
          </a:lstStyle>
          <a:p>
            <a:r>
              <a:rPr lang="en-US" dirty="0" smtClean="0"/>
              <a:t>Click toaster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6" name="Picture 5"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6" name="Picture 5"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rtlCol="0">
            <a:normAutofit/>
          </a:bodyPr>
          <a:lstStyle/>
          <a:p>
            <a:pPr lvl="0"/>
            <a:endParaRPr lang="en-GB" noProof="0" smtClean="0"/>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AF02A1E5-6819-49C4-B852-E9DDBAC84A48}" type="slidenum">
              <a:rPr lang="en-GB"/>
              <a:pPr/>
              <a:t>‹#›</a:t>
            </a:fld>
            <a:endParaRPr lang="en-GB"/>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600"/>
            </a:lvl1pPr>
            <a:lvl2pPr>
              <a:defRPr sz="22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none" baseline="0"/>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5" descr="UEL BRANDING DEVICE EDUCATION rgb.png"/>
          <p:cNvPicPr>
            <a:picLocks noChangeAspect="1"/>
          </p:cNvPicPr>
          <p:nvPr userDrawn="1"/>
        </p:nvPicPr>
        <p:blipFill>
          <a:blip r:embed="rId2" cstate="print"/>
          <a:srcRect l="12724" r="10775" b="10159"/>
          <a:stretch>
            <a:fillRect/>
          </a:stretch>
        </p:blipFill>
        <p:spPr>
          <a:xfrm>
            <a:off x="2861679" y="5177245"/>
            <a:ext cx="6995268" cy="205376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9" name="Picture 8"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pic>
        <p:nvPicPr>
          <p:cNvPr id="5" name="Picture 4" descr="UEL BRANDING DEVICE EDUCATION rgb.png"/>
          <p:cNvPicPr>
            <a:picLocks noChangeAspect="1"/>
          </p:cNvPicPr>
          <p:nvPr userDrawn="1"/>
        </p:nvPicPr>
        <p:blipFill>
          <a:blip r:embed="rId2" cstate="print"/>
          <a:srcRect l="12724" r="10775" b="10159"/>
          <a:stretch>
            <a:fillRect/>
          </a:stretch>
        </p:blipFill>
        <p:spPr>
          <a:xfrm>
            <a:off x="2861679" y="5177245"/>
            <a:ext cx="6995268" cy="2053768"/>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UEL BRANDING DEVICE EDUCATION rgb.png"/>
          <p:cNvPicPr>
            <a:picLocks noChangeAspect="1"/>
          </p:cNvPicPr>
          <p:nvPr userDrawn="1"/>
        </p:nvPicPr>
        <p:blipFill>
          <a:blip r:embed="rId2" cstate="print"/>
          <a:srcRect l="12724" r="10775" b="10159"/>
          <a:stretch>
            <a:fillRect/>
          </a:stretch>
        </p:blipFill>
        <p:spPr>
          <a:xfrm>
            <a:off x="2861679" y="5177245"/>
            <a:ext cx="6995268" cy="2053768"/>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5370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7" name="Picture 6"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2762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7" name="Picture 6" descr="UEL BRANDING DEVICE EDUCATION rgb.png"/>
          <p:cNvPicPr>
            <a:picLocks noChangeAspect="1"/>
          </p:cNvPicPr>
          <p:nvPr userDrawn="1"/>
        </p:nvPicPr>
        <p:blipFill>
          <a:blip r:embed="rId2" cstate="print"/>
          <a:srcRect l="20146" r="14251"/>
          <a:stretch>
            <a:fillRect/>
          </a:stretch>
        </p:blipFill>
        <p:spPr>
          <a:xfrm>
            <a:off x="4955177" y="5585546"/>
            <a:ext cx="4423954" cy="168587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ransition spd="med">
    <p:fade/>
  </p:transition>
  <p:timing>
    <p:tnLst>
      <p:par>
        <p:cTn id="1" dur="indefinite" restart="never" nodeType="tmRoot"/>
      </p:par>
    </p:tnLst>
  </p:timing>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a:solidFill>
            <a:schemeClr val="tx2"/>
          </a:solidFill>
          <a:latin typeface="+mn-lt"/>
          <a:ea typeface="+mn-ea"/>
          <a:cs typeface="+mn-cs"/>
        </a:defRPr>
      </a:lvl1pPr>
      <a:lvl2pPr marL="714375"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987425" indent="-228600" algn="l" defTabSz="914400" rtl="0" eaLnBrk="1" latinLnBrk="0" hangingPunct="1">
        <a:spcBef>
          <a:spcPct val="20000"/>
        </a:spcBef>
        <a:buFont typeface="Wingdings" pitchFamily="2" charset="2"/>
        <a:buChar char="§"/>
        <a:defRPr sz="2400" kern="1200">
          <a:solidFill>
            <a:schemeClr val="tx2"/>
          </a:solidFill>
          <a:latin typeface="+mn-lt"/>
          <a:ea typeface="+mn-ea"/>
          <a:cs typeface="+mn-cs"/>
        </a:defRPr>
      </a:lvl3pPr>
      <a:lvl4pPr marL="1344613"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1619250" indent="-228600" algn="l" defTabSz="914400" rtl="0" eaLnBrk="1" latinLnBrk="0" hangingPunct="1">
        <a:spcBef>
          <a:spcPct val="20000"/>
        </a:spcBef>
        <a:buFont typeface="Wingdings" pitchFamily="2" charset="2"/>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bosanquet@uel.ac.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p.bosanquet@uel.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276833"/>
          </a:xfrm>
        </p:spPr>
        <p:txBody>
          <a:bodyPr>
            <a:normAutofit/>
          </a:bodyPr>
          <a:lstStyle/>
          <a:p>
            <a:r>
              <a:rPr lang="en-GB" dirty="0" smtClean="0"/>
              <a:t>Developing an oral pedagogy framework for teaching assistants</a:t>
            </a:r>
            <a:endParaRPr lang="en-GB" dirty="0"/>
          </a:p>
        </p:txBody>
      </p:sp>
      <p:sp>
        <p:nvSpPr>
          <p:cNvPr id="3" name="Content Placeholder 2"/>
          <p:cNvSpPr>
            <a:spLocks noGrp="1"/>
          </p:cNvSpPr>
          <p:nvPr>
            <p:ph idx="1"/>
          </p:nvPr>
        </p:nvSpPr>
        <p:spPr>
          <a:xfrm>
            <a:off x="457200" y="2286000"/>
            <a:ext cx="8229600" cy="3840163"/>
          </a:xfrm>
        </p:spPr>
        <p:txBody>
          <a:bodyPr/>
          <a:lstStyle/>
          <a:p>
            <a:pPr marL="0" indent="0">
              <a:buNone/>
            </a:pPr>
            <a:endParaRPr lang="en-GB" dirty="0" smtClean="0"/>
          </a:p>
          <a:p>
            <a:pPr marL="0" indent="0">
              <a:buNone/>
            </a:pPr>
            <a:r>
              <a:rPr lang="en-GB" sz="2800" dirty="0" smtClean="0"/>
              <a:t>Dr Paula Bosanquet</a:t>
            </a:r>
          </a:p>
          <a:p>
            <a:pPr marL="0" indent="0">
              <a:buNone/>
            </a:pPr>
            <a:endParaRPr lang="en-GB" sz="2800" dirty="0"/>
          </a:p>
          <a:p>
            <a:pPr marL="0" indent="0">
              <a:buNone/>
            </a:pPr>
            <a:endParaRPr lang="en-GB" sz="2800" dirty="0" smtClean="0"/>
          </a:p>
          <a:p>
            <a:pPr marL="0" indent="0">
              <a:buNone/>
            </a:pPr>
            <a:r>
              <a:rPr lang="en-GB" sz="2800" dirty="0" smtClean="0"/>
              <a:t>Email: </a:t>
            </a:r>
            <a:r>
              <a:rPr lang="en-GB" sz="2800" dirty="0" smtClean="0">
                <a:hlinkClick r:id="rId2"/>
              </a:rPr>
              <a:t>p.bosanquet@uel.ac.uk</a:t>
            </a:r>
            <a:endParaRPr lang="en-GB" sz="2800" dirty="0" smtClean="0"/>
          </a:p>
          <a:p>
            <a:pPr marL="0" indent="0">
              <a:buNone/>
            </a:pPr>
            <a:r>
              <a:rPr lang="en-GB" sz="2800" dirty="0" smtClean="0"/>
              <a:t>Follow on twitter: @</a:t>
            </a:r>
            <a:r>
              <a:rPr lang="en-GB" sz="2800" dirty="0" err="1" smtClean="0"/>
              <a:t>talkteam</a:t>
            </a:r>
            <a:r>
              <a:rPr lang="en-GB" sz="2800" dirty="0"/>
              <a:t> </a:t>
            </a:r>
          </a:p>
        </p:txBody>
      </p:sp>
    </p:spTree>
    <p:extLst>
      <p:ext uri="{BB962C8B-B14F-4D97-AF65-F5344CB8AC3E}">
        <p14:creationId xmlns:p14="http://schemas.microsoft.com/office/powerpoint/2010/main" val="211930759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040859"/>
          </a:xfrm>
        </p:spPr>
        <p:txBody>
          <a:bodyPr>
            <a:normAutofit/>
          </a:bodyPr>
          <a:lstStyle/>
          <a:p>
            <a:pPr algn="ctr"/>
            <a:r>
              <a:rPr lang="en-GB" sz="7200" dirty="0" smtClean="0"/>
              <a:t>Thank you!</a:t>
            </a:r>
            <a:endParaRPr lang="en-GB" sz="7200" dirty="0"/>
          </a:p>
        </p:txBody>
      </p:sp>
      <p:sp>
        <p:nvSpPr>
          <p:cNvPr id="3" name="Content Placeholder 2"/>
          <p:cNvSpPr>
            <a:spLocks noGrp="1"/>
          </p:cNvSpPr>
          <p:nvPr>
            <p:ph idx="1"/>
          </p:nvPr>
        </p:nvSpPr>
        <p:spPr>
          <a:xfrm>
            <a:off x="457200" y="2654710"/>
            <a:ext cx="8229600" cy="3471453"/>
          </a:xfrm>
        </p:spPr>
        <p:txBody>
          <a:bodyPr/>
          <a:lstStyle/>
          <a:p>
            <a:pPr marL="0" indent="0">
              <a:buNone/>
            </a:pPr>
            <a:r>
              <a:rPr lang="en-GB" sz="4000" dirty="0"/>
              <a:t>Email: </a:t>
            </a:r>
            <a:r>
              <a:rPr lang="en-GB" sz="4000" dirty="0">
                <a:hlinkClick r:id="rId2"/>
              </a:rPr>
              <a:t>p.bosanquet@uel.ac.uk</a:t>
            </a:r>
            <a:endParaRPr lang="en-GB" sz="4000" dirty="0"/>
          </a:p>
          <a:p>
            <a:pPr marL="0" indent="0">
              <a:buNone/>
            </a:pPr>
            <a:r>
              <a:rPr lang="en-GB" sz="4000" dirty="0"/>
              <a:t>Follow on twitter: @</a:t>
            </a:r>
            <a:r>
              <a:rPr lang="en-GB" sz="4000" dirty="0" err="1"/>
              <a:t>talkteam</a:t>
            </a:r>
            <a:r>
              <a:rPr lang="en-GB" sz="4000" dirty="0"/>
              <a:t> </a:t>
            </a:r>
          </a:p>
          <a:p>
            <a:pPr marL="0" indent="0">
              <a:buNone/>
            </a:pPr>
            <a:endParaRPr lang="en-GB" dirty="0"/>
          </a:p>
        </p:txBody>
      </p:sp>
    </p:spTree>
    <p:extLst>
      <p:ext uri="{BB962C8B-B14F-4D97-AF65-F5344CB8AC3E}">
        <p14:creationId xmlns:p14="http://schemas.microsoft.com/office/powerpoint/2010/main" val="74934864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457200" y="1209369"/>
            <a:ext cx="8229600" cy="5456902"/>
          </a:xfrm>
        </p:spPr>
        <p:txBody>
          <a:bodyPr>
            <a:normAutofit lnSpcReduction="10000"/>
          </a:bodyPr>
          <a:lstStyle/>
          <a:p>
            <a:r>
              <a:rPr lang="en-GB" dirty="0"/>
              <a:t>Numbers of TAs have </a:t>
            </a:r>
            <a:r>
              <a:rPr lang="en-US" dirty="0"/>
              <a:t> risen dramatically in the past 15 </a:t>
            </a:r>
            <a:r>
              <a:rPr lang="en-US" dirty="0" smtClean="0"/>
              <a:t>years in England, </a:t>
            </a:r>
            <a:r>
              <a:rPr lang="en-US" dirty="0"/>
              <a:t>now standing at around </a:t>
            </a:r>
            <a:r>
              <a:rPr lang="en-US" dirty="0" smtClean="0"/>
              <a:t>190,000;</a:t>
            </a:r>
            <a:endParaRPr lang="en-GB" dirty="0" smtClean="0"/>
          </a:p>
          <a:p>
            <a:r>
              <a:rPr lang="en-GB" dirty="0" smtClean="0"/>
              <a:t>TAs </a:t>
            </a:r>
            <a:r>
              <a:rPr lang="en-GB" dirty="0"/>
              <a:t>now have significant responsibility for learning and teaching;</a:t>
            </a:r>
          </a:p>
          <a:p>
            <a:pPr>
              <a:lnSpc>
                <a:spcPct val="80000"/>
              </a:lnSpc>
            </a:pPr>
            <a:r>
              <a:rPr lang="en-GB" dirty="0"/>
              <a:t>No consistent articulation in national policy of the pedagogical role of TAs;</a:t>
            </a:r>
          </a:p>
          <a:p>
            <a:pPr>
              <a:lnSpc>
                <a:spcPct val="80000"/>
              </a:lnSpc>
            </a:pPr>
            <a:r>
              <a:rPr lang="en-GB" dirty="0"/>
              <a:t>Support children at risk in the education system, often replacing teachers in relation to these pupils</a:t>
            </a:r>
            <a:r>
              <a:rPr lang="en-GB" dirty="0" smtClean="0"/>
              <a:t>;</a:t>
            </a:r>
          </a:p>
          <a:p>
            <a:pPr>
              <a:lnSpc>
                <a:spcPct val="80000"/>
              </a:lnSpc>
            </a:pPr>
            <a:r>
              <a:rPr lang="en-US" dirty="0"/>
              <a:t>Those who </a:t>
            </a:r>
            <a:r>
              <a:rPr lang="en-US" dirty="0" smtClean="0"/>
              <a:t>receive </a:t>
            </a:r>
            <a:r>
              <a:rPr lang="en-US" dirty="0"/>
              <a:t>the most support from TAs consistently make less progress than similar pupils who receive less TA support, even after controlling for </a:t>
            </a:r>
            <a:r>
              <a:rPr lang="en-US" dirty="0" smtClean="0"/>
              <a:t>other possible factors;</a:t>
            </a:r>
            <a:endParaRPr lang="en-GB" dirty="0"/>
          </a:p>
          <a:p>
            <a:pPr>
              <a:lnSpc>
                <a:spcPct val="80000"/>
              </a:lnSpc>
            </a:pPr>
            <a:r>
              <a:rPr lang="en-GB" dirty="0"/>
              <a:t>Lack of qualitative research into the moment-by-moment interactions between TAs and children.</a:t>
            </a:r>
            <a:endParaRPr lang="en-US" dirty="0"/>
          </a:p>
          <a:p>
            <a:pPr>
              <a:lnSpc>
                <a:spcPct val="80000"/>
              </a:lnSpc>
            </a:pPr>
            <a:endParaRPr lang="en-GB" dirty="0"/>
          </a:p>
          <a:p>
            <a:endParaRPr lang="en-GB" dirty="0"/>
          </a:p>
        </p:txBody>
      </p:sp>
    </p:spTree>
    <p:extLst>
      <p:ext uri="{BB962C8B-B14F-4D97-AF65-F5344CB8AC3E}">
        <p14:creationId xmlns:p14="http://schemas.microsoft.com/office/powerpoint/2010/main" val="60898274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What </a:t>
            </a:r>
            <a:r>
              <a:rPr lang="en-GB" dirty="0"/>
              <a:t>practices are used during moment by moment interactions between TAs and pupils?  </a:t>
            </a:r>
            <a:endParaRPr lang="en-GB" dirty="0" smtClean="0"/>
          </a:p>
          <a:p>
            <a:pPr marL="514350" indent="-514350">
              <a:buFont typeface="+mj-lt"/>
              <a:buAutoNum type="arabicPeriod"/>
            </a:pPr>
            <a:endParaRPr lang="en-GB" dirty="0" smtClean="0"/>
          </a:p>
          <a:p>
            <a:pPr marL="514350" indent="-514350">
              <a:buFont typeface="+mj-lt"/>
              <a:buAutoNum type="arabicPeriod"/>
            </a:pPr>
            <a:r>
              <a:rPr lang="en-GB" dirty="0" smtClean="0"/>
              <a:t>What </a:t>
            </a:r>
            <a:r>
              <a:rPr lang="en-GB" dirty="0"/>
              <a:t>are the implications of these practices for the </a:t>
            </a:r>
            <a:r>
              <a:rPr lang="en-GB" dirty="0" smtClean="0"/>
              <a:t>moment </a:t>
            </a:r>
            <a:r>
              <a:rPr lang="en-GB" dirty="0"/>
              <a:t>by moment learning experiences of pupils?</a:t>
            </a:r>
          </a:p>
        </p:txBody>
      </p:sp>
    </p:spTree>
    <p:extLst>
      <p:ext uri="{BB962C8B-B14F-4D97-AF65-F5344CB8AC3E}">
        <p14:creationId xmlns:p14="http://schemas.microsoft.com/office/powerpoint/2010/main" val="90662881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ITAP (</a:t>
            </a:r>
            <a:r>
              <a:rPr lang="en-GB" dirty="0"/>
              <a:t>I</a:t>
            </a:r>
            <a:r>
              <a:rPr lang="en-US" dirty="0" err="1"/>
              <a:t>nteractions</a:t>
            </a:r>
            <a:r>
              <a:rPr lang="en-US" dirty="0"/>
              <a:t> of Teaching Assistants in Primary </a:t>
            </a:r>
            <a:r>
              <a:rPr lang="en-US" dirty="0" smtClean="0"/>
              <a:t>schools</a:t>
            </a:r>
            <a:r>
              <a:rPr lang="en-GB" dirty="0" smtClean="0"/>
              <a:t>) design</a:t>
            </a:r>
            <a:endParaRPr lang="en-GB"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GB" dirty="0"/>
              <a:t>Non-participant observation (video) of naturally occurring episodes </a:t>
            </a:r>
          </a:p>
          <a:p>
            <a:pPr>
              <a:buFont typeface="Arial" pitchFamily="34" charset="0"/>
              <a:buChar char="•"/>
            </a:pPr>
            <a:r>
              <a:rPr lang="en-GB" dirty="0"/>
              <a:t>Episodes were TA led literacy intervention </a:t>
            </a:r>
            <a:r>
              <a:rPr lang="en-GB" dirty="0" smtClean="0"/>
              <a:t>sessions</a:t>
            </a:r>
            <a:endParaRPr lang="en-GB" dirty="0"/>
          </a:p>
          <a:p>
            <a:pPr>
              <a:buFont typeface="Arial" pitchFamily="34" charset="0"/>
              <a:buChar char="•"/>
            </a:pPr>
            <a:r>
              <a:rPr lang="en-GB" dirty="0"/>
              <a:t>Each separate TA/pupil </a:t>
            </a:r>
            <a:r>
              <a:rPr lang="en-GB" dirty="0" smtClean="0"/>
              <a:t>group </a:t>
            </a:r>
            <a:r>
              <a:rPr lang="en-GB" dirty="0"/>
              <a:t>constituted a case</a:t>
            </a:r>
          </a:p>
          <a:p>
            <a:pPr>
              <a:buFont typeface="Arial" pitchFamily="34" charset="0"/>
              <a:buChar char="•"/>
            </a:pPr>
            <a:r>
              <a:rPr lang="en-GB" dirty="0"/>
              <a:t>A total of eight cases were studied, involving 4 TAs working with groups of between 3 and 6 pupils </a:t>
            </a:r>
            <a:r>
              <a:rPr lang="en-GB" dirty="0" smtClean="0"/>
              <a:t>(5-6 and 7-8 </a:t>
            </a:r>
            <a:r>
              <a:rPr lang="en-GB" dirty="0"/>
              <a:t>years of age)</a:t>
            </a:r>
          </a:p>
          <a:p>
            <a:pPr>
              <a:buFont typeface="Arial" pitchFamily="34" charset="0"/>
              <a:buChar char="•"/>
            </a:pPr>
            <a:r>
              <a:rPr lang="en-GB" dirty="0"/>
              <a:t>O</a:t>
            </a:r>
            <a:r>
              <a:rPr lang="en-GB" dirty="0" smtClean="0"/>
              <a:t>ver </a:t>
            </a:r>
            <a:r>
              <a:rPr lang="en-GB" dirty="0"/>
              <a:t>13 </a:t>
            </a:r>
            <a:r>
              <a:rPr lang="en-GB" dirty="0" smtClean="0"/>
              <a:t>hours </a:t>
            </a:r>
            <a:r>
              <a:rPr lang="en-GB" dirty="0"/>
              <a:t>of video data </a:t>
            </a:r>
            <a:r>
              <a:rPr lang="en-GB" dirty="0" smtClean="0"/>
              <a:t>collected (22 recordings)</a:t>
            </a:r>
            <a:endParaRPr lang="en-GB" dirty="0"/>
          </a:p>
          <a:p>
            <a:pPr>
              <a:buFont typeface="Arial" pitchFamily="34" charset="0"/>
              <a:buChar char="•"/>
            </a:pPr>
            <a:r>
              <a:rPr lang="en-GB" dirty="0"/>
              <a:t>Conversation analysis was used as an analytic framework </a:t>
            </a:r>
          </a:p>
          <a:p>
            <a:pPr>
              <a:buFont typeface="Arial" pitchFamily="34" charset="0"/>
              <a:buChar char="•"/>
            </a:pPr>
            <a:r>
              <a:rPr lang="en-GB" dirty="0"/>
              <a:t>Areas of focus in analysis were turn bidding and selection; repair practices; and management of topic.</a:t>
            </a:r>
          </a:p>
        </p:txBody>
      </p:sp>
    </p:spTree>
    <p:extLst>
      <p:ext uri="{BB962C8B-B14F-4D97-AF65-F5344CB8AC3E}">
        <p14:creationId xmlns:p14="http://schemas.microsoft.com/office/powerpoint/2010/main" val="90124936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a:t>
            </a:r>
            <a:endParaRPr lang="en-GB" dirty="0"/>
          </a:p>
        </p:txBody>
      </p:sp>
      <p:sp>
        <p:nvSpPr>
          <p:cNvPr id="3" name="Content Placeholder 2"/>
          <p:cNvSpPr>
            <a:spLocks noGrp="1"/>
          </p:cNvSpPr>
          <p:nvPr>
            <p:ph idx="1"/>
          </p:nvPr>
        </p:nvSpPr>
        <p:spPr>
          <a:xfrm>
            <a:off x="457200" y="1306286"/>
            <a:ext cx="8229600" cy="4819877"/>
          </a:xfrm>
        </p:spPr>
        <p:txBody>
          <a:bodyPr>
            <a:normAutofit/>
          </a:bodyPr>
          <a:lstStyle/>
          <a:p>
            <a:pPr>
              <a:buFont typeface="Arial" pitchFamily="34" charset="0"/>
              <a:buChar char="•"/>
            </a:pPr>
            <a:r>
              <a:rPr lang="en-GB" sz="2800" dirty="0" smtClean="0"/>
              <a:t>Low </a:t>
            </a:r>
            <a:r>
              <a:rPr lang="en-GB" sz="2800" dirty="0"/>
              <a:t>level repair strategies </a:t>
            </a:r>
            <a:r>
              <a:rPr lang="en-GB" sz="2800" dirty="0" smtClean="0"/>
              <a:t>(such as </a:t>
            </a:r>
            <a:r>
              <a:rPr lang="en-GB" sz="2800" dirty="0"/>
              <a:t>correction) are commonly </a:t>
            </a:r>
            <a:r>
              <a:rPr lang="en-GB" sz="2800" dirty="0" smtClean="0"/>
              <a:t>used</a:t>
            </a:r>
          </a:p>
          <a:p>
            <a:pPr>
              <a:buFont typeface="Arial" pitchFamily="34" charset="0"/>
              <a:buChar char="•"/>
            </a:pPr>
            <a:r>
              <a:rPr lang="en-GB" sz="2800" dirty="0"/>
              <a:t>Pupils are over supported and over reliant </a:t>
            </a:r>
            <a:r>
              <a:rPr lang="en-GB" sz="2800" dirty="0" smtClean="0"/>
              <a:t>on verbal </a:t>
            </a:r>
            <a:r>
              <a:rPr lang="en-GB" sz="2800" dirty="0"/>
              <a:t>and non-verbal </a:t>
            </a:r>
            <a:r>
              <a:rPr lang="en-GB" sz="2800" dirty="0" smtClean="0"/>
              <a:t>clueing </a:t>
            </a:r>
            <a:r>
              <a:rPr lang="en-GB" sz="2800" dirty="0"/>
              <a:t>by </a:t>
            </a:r>
            <a:r>
              <a:rPr lang="en-GB" sz="2800" dirty="0" smtClean="0"/>
              <a:t>TAs</a:t>
            </a:r>
            <a:endParaRPr lang="en-GB" sz="2800" dirty="0"/>
          </a:p>
          <a:p>
            <a:pPr>
              <a:buFont typeface="Arial" pitchFamily="34" charset="0"/>
              <a:buChar char="•"/>
            </a:pPr>
            <a:r>
              <a:rPr lang="en-GB" sz="2800" dirty="0" smtClean="0"/>
              <a:t>Opportunities </a:t>
            </a:r>
            <a:r>
              <a:rPr lang="en-GB" sz="2800" dirty="0"/>
              <a:t>for dialogic talk are routinely closed down</a:t>
            </a:r>
          </a:p>
          <a:p>
            <a:pPr>
              <a:buFont typeface="Arial" pitchFamily="34" charset="0"/>
              <a:buChar char="•"/>
            </a:pPr>
            <a:r>
              <a:rPr lang="en-GB" sz="2800" dirty="0" smtClean="0"/>
              <a:t>Interactions </a:t>
            </a:r>
            <a:r>
              <a:rPr lang="en-GB" sz="2800" dirty="0"/>
              <a:t>focus on end products rather than the learning </a:t>
            </a:r>
            <a:r>
              <a:rPr lang="en-GB" sz="2800" dirty="0" smtClean="0"/>
              <a:t>experience</a:t>
            </a:r>
            <a:endParaRPr lang="en-GB" sz="2800" dirty="0"/>
          </a:p>
          <a:p>
            <a:pPr>
              <a:buFont typeface="Arial" pitchFamily="34" charset="0"/>
              <a:buChar char="•"/>
            </a:pPr>
            <a:endParaRPr lang="en-GB" sz="2800" dirty="0" smtClean="0"/>
          </a:p>
          <a:p>
            <a:pPr lvl="0"/>
            <a:endParaRPr lang="en-GB" sz="2400" dirty="0"/>
          </a:p>
          <a:p>
            <a:pPr>
              <a:buFont typeface="Arial" pitchFamily="34" charset="0"/>
              <a:buChar char="•"/>
            </a:pPr>
            <a:endParaRPr lang="en-GB" sz="2800" dirty="0"/>
          </a:p>
        </p:txBody>
      </p:sp>
    </p:spTree>
    <p:extLst>
      <p:ext uri="{BB962C8B-B14F-4D97-AF65-F5344CB8AC3E}">
        <p14:creationId xmlns:p14="http://schemas.microsoft.com/office/powerpoint/2010/main" val="225282917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 a result</a:t>
            </a:r>
            <a:endParaRPr lang="en-GB" dirty="0"/>
          </a:p>
        </p:txBody>
      </p:sp>
      <p:sp>
        <p:nvSpPr>
          <p:cNvPr id="3" name="Content Placeholder 2"/>
          <p:cNvSpPr>
            <a:spLocks noGrp="1"/>
          </p:cNvSpPr>
          <p:nvPr>
            <p:ph idx="1"/>
          </p:nvPr>
        </p:nvSpPr>
        <p:spPr/>
        <p:txBody>
          <a:bodyPr/>
          <a:lstStyle/>
          <a:p>
            <a:pPr>
              <a:spcBef>
                <a:spcPct val="15000"/>
              </a:spcBef>
            </a:pPr>
            <a:r>
              <a:rPr lang="en-GB" dirty="0"/>
              <a:t>There is serious potential for children to become overly reliant on one to one adult support because the interactional turn taking, repair and topic development practices do not support the development of self and peer assistance strategies and dialogic interaction;</a:t>
            </a:r>
          </a:p>
          <a:p>
            <a:pPr>
              <a:spcBef>
                <a:spcPct val="15000"/>
              </a:spcBef>
            </a:pPr>
            <a:r>
              <a:rPr lang="en-GB" dirty="0"/>
              <a:t>This is likely to contribute to reduced attainment over time relative to peers</a:t>
            </a:r>
            <a:r>
              <a:rPr lang="en-GB" dirty="0" smtClean="0"/>
              <a:t>.</a:t>
            </a:r>
            <a:endParaRPr lang="en-US" dirty="0"/>
          </a:p>
        </p:txBody>
      </p:sp>
    </p:spTree>
    <p:extLst>
      <p:ext uri="{BB962C8B-B14F-4D97-AF65-F5344CB8AC3E}">
        <p14:creationId xmlns:p14="http://schemas.microsoft.com/office/powerpoint/2010/main" val="1297167408"/>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 name="Picture 88"/>
          <p:cNvPicPr>
            <a:picLocks noChangeAspect="1"/>
          </p:cNvPicPr>
          <p:nvPr/>
        </p:nvPicPr>
        <p:blipFill>
          <a:blip r:embed="rId2" cstate="print"/>
          <a:stretch>
            <a:fillRect/>
          </a:stretch>
        </p:blipFill>
        <p:spPr>
          <a:xfrm>
            <a:off x="122278" y="-4267525"/>
            <a:ext cx="9434192" cy="9473706"/>
          </a:xfrm>
          <a:prstGeom prst="rect">
            <a:avLst/>
          </a:prstGeom>
        </p:spPr>
      </p:pic>
      <p:sp>
        <p:nvSpPr>
          <p:cNvPr id="90" name="TextBox 89"/>
          <p:cNvSpPr txBox="1"/>
          <p:nvPr/>
        </p:nvSpPr>
        <p:spPr>
          <a:xfrm>
            <a:off x="276217" y="599462"/>
            <a:ext cx="7757651" cy="707886"/>
          </a:xfrm>
          <a:prstGeom prst="rect">
            <a:avLst/>
          </a:prstGeom>
          <a:noFill/>
        </p:spPr>
        <p:txBody>
          <a:bodyPr wrap="square" rtlCol="0">
            <a:spAutoFit/>
          </a:bodyPr>
          <a:lstStyle/>
          <a:p>
            <a:r>
              <a:rPr lang="en-GB" sz="4000" dirty="0" smtClean="0"/>
              <a:t>Pedagogical tensions</a:t>
            </a:r>
            <a:endParaRPr lang="en-GB" sz="4000" dirty="0"/>
          </a:p>
        </p:txBody>
      </p:sp>
    </p:spTree>
    <p:extLst>
      <p:ext uri="{BB962C8B-B14F-4D97-AF65-F5344CB8AC3E}">
        <p14:creationId xmlns:p14="http://schemas.microsoft.com/office/powerpoint/2010/main" val="122357674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sosceles Triangle 16"/>
          <p:cNvSpPr/>
          <p:nvPr/>
        </p:nvSpPr>
        <p:spPr>
          <a:xfrm rot="10800000">
            <a:off x="236482" y="537196"/>
            <a:ext cx="8655270" cy="5536616"/>
          </a:xfrm>
          <a:prstGeom prst="triangle">
            <a:avLst/>
          </a:prstGeom>
          <a:gradFill flip="none" rotWithShape="1">
            <a:gsLst>
              <a:gs pos="0">
                <a:srgbClr val="0020A3"/>
              </a:gs>
              <a:gs pos="39999">
                <a:srgbClr val="85C2FF"/>
              </a:gs>
              <a:gs pos="70000">
                <a:srgbClr val="C4D6EB"/>
              </a:gs>
              <a:gs pos="100000">
                <a:srgbClr val="FFEBFA"/>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rapezoid 4"/>
          <p:cNvSpPr/>
          <p:nvPr/>
        </p:nvSpPr>
        <p:spPr>
          <a:xfrm>
            <a:off x="1865848" y="582877"/>
            <a:ext cx="5349240" cy="112024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kern="1200" dirty="0" smtClean="0">
                <a:solidFill>
                  <a:sysClr val="windowText" lastClr="000000"/>
                </a:solidFill>
              </a:rPr>
              <a:t>Self scaffolding</a:t>
            </a:r>
            <a:endParaRPr lang="en-GB" sz="2600" kern="1200" dirty="0">
              <a:solidFill>
                <a:sysClr val="windowText" lastClr="000000"/>
              </a:solidFill>
            </a:endParaRPr>
          </a:p>
        </p:txBody>
      </p:sp>
      <p:sp>
        <p:nvSpPr>
          <p:cNvPr id="10" name="Trapezoid 4"/>
          <p:cNvSpPr/>
          <p:nvPr/>
        </p:nvSpPr>
        <p:spPr>
          <a:xfrm>
            <a:off x="3073031" y="2790634"/>
            <a:ext cx="3209544" cy="11202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dirty="0" smtClean="0">
                <a:solidFill>
                  <a:sysClr val="windowText" lastClr="000000"/>
                </a:solidFill>
              </a:rPr>
              <a:t>Clueing</a:t>
            </a:r>
            <a:endParaRPr lang="en-GB" sz="2600" kern="1200" dirty="0">
              <a:solidFill>
                <a:sysClr val="windowText" lastClr="000000"/>
              </a:solidFill>
            </a:endParaRPr>
          </a:p>
        </p:txBody>
      </p:sp>
      <p:sp>
        <p:nvSpPr>
          <p:cNvPr id="7" name="Trapezoid 4"/>
          <p:cNvSpPr/>
          <p:nvPr/>
        </p:nvSpPr>
        <p:spPr>
          <a:xfrm>
            <a:off x="2560177" y="1794487"/>
            <a:ext cx="4279392" cy="11202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kern="1200" dirty="0" smtClean="0">
                <a:solidFill>
                  <a:sysClr val="windowText" lastClr="000000"/>
                </a:solidFill>
              </a:rPr>
              <a:t>Prompting</a:t>
            </a:r>
            <a:endParaRPr lang="en-GB" sz="2600" kern="1200" dirty="0">
              <a:solidFill>
                <a:sysClr val="windowText" lastClr="000000"/>
              </a:solidFill>
            </a:endParaRPr>
          </a:p>
        </p:txBody>
      </p:sp>
      <p:sp>
        <p:nvSpPr>
          <p:cNvPr id="13" name="Trapezoid 4"/>
          <p:cNvSpPr/>
          <p:nvPr/>
        </p:nvSpPr>
        <p:spPr>
          <a:xfrm>
            <a:off x="3574556" y="3782694"/>
            <a:ext cx="2139696" cy="11202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kern="1200" dirty="0" smtClean="0">
                <a:solidFill>
                  <a:sysClr val="windowText" lastClr="000000"/>
                </a:solidFill>
              </a:rPr>
              <a:t>Modelling</a:t>
            </a:r>
            <a:endParaRPr lang="en-GB" sz="2600" kern="1200" dirty="0">
              <a:solidFill>
                <a:sysClr val="windowText" lastClr="000000"/>
              </a:solidFill>
            </a:endParaRPr>
          </a:p>
        </p:txBody>
      </p:sp>
      <p:cxnSp>
        <p:nvCxnSpPr>
          <p:cNvPr id="19" name="Straight Connector 18"/>
          <p:cNvCxnSpPr/>
          <p:nvPr/>
        </p:nvCxnSpPr>
        <p:spPr>
          <a:xfrm>
            <a:off x="1182414" y="1749972"/>
            <a:ext cx="67476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017986" y="2743200"/>
            <a:ext cx="51553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37793" y="3736428"/>
            <a:ext cx="3547241" cy="15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593370" y="4871546"/>
            <a:ext cx="1994630" cy="2218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 Box 2"/>
          <p:cNvSpPr txBox="1">
            <a:spLocks noChangeArrowheads="1"/>
          </p:cNvSpPr>
          <p:nvPr/>
        </p:nvSpPr>
        <p:spPr bwMode="auto">
          <a:xfrm>
            <a:off x="7032097" y="1237905"/>
            <a:ext cx="2026526" cy="105968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rPr>
              <a:t>High level of pupil independence.  Low level of adult support.</a:t>
            </a:r>
            <a:endParaRPr kumimoji="0" lang="en-US" sz="1600" b="1" i="0" u="none" strike="noStrike" cap="none" normalizeH="0" baseline="0" dirty="0" smtClean="0">
              <a:ln>
                <a:noFill/>
              </a:ln>
              <a:solidFill>
                <a:schemeClr val="tx1"/>
              </a:solidFill>
              <a:effectLst/>
              <a:latin typeface="Arial" pitchFamily="34" charset="0"/>
            </a:endParaRPr>
          </a:p>
        </p:txBody>
      </p:sp>
      <p:sp>
        <p:nvSpPr>
          <p:cNvPr id="28" name="Text Box 3"/>
          <p:cNvSpPr txBox="1">
            <a:spLocks noChangeArrowheads="1"/>
          </p:cNvSpPr>
          <p:nvPr/>
        </p:nvSpPr>
        <p:spPr bwMode="auto">
          <a:xfrm>
            <a:off x="5496217" y="4598386"/>
            <a:ext cx="1809750" cy="104567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rPr>
              <a:t>Low level of pupil independence.  High level of adult support.</a:t>
            </a:r>
            <a:endParaRPr kumimoji="0" lang="en-US" sz="1600" b="1" i="0" u="none" strike="noStrike" cap="none" normalizeH="0" baseline="0" dirty="0" smtClean="0">
              <a:ln>
                <a:noFill/>
              </a:ln>
              <a:solidFill>
                <a:schemeClr val="tx1"/>
              </a:solidFill>
              <a:effectLst/>
              <a:latin typeface="Arial" pitchFamily="34" charset="0"/>
            </a:endParaRPr>
          </a:p>
        </p:txBody>
      </p:sp>
      <p:sp>
        <p:nvSpPr>
          <p:cNvPr id="16" name="Trapezoid 4"/>
          <p:cNvSpPr/>
          <p:nvPr/>
        </p:nvSpPr>
        <p:spPr>
          <a:xfrm>
            <a:off x="3812103" y="4894453"/>
            <a:ext cx="1645920" cy="11202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kern="1200" dirty="0" smtClean="0">
                <a:solidFill>
                  <a:sysClr val="windowText" lastClr="000000"/>
                </a:solidFill>
              </a:rPr>
              <a:t>Correcting</a:t>
            </a:r>
            <a:endParaRPr lang="en-GB" sz="2600" kern="1200" dirty="0">
              <a:solidFill>
                <a:sysClr val="windowText" lastClr="000000"/>
              </a:solidFill>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Box 89"/>
          <p:cNvSpPr txBox="1"/>
          <p:nvPr/>
        </p:nvSpPr>
        <p:spPr>
          <a:xfrm>
            <a:off x="276217" y="599462"/>
            <a:ext cx="7757651" cy="4555093"/>
          </a:xfrm>
          <a:prstGeom prst="rect">
            <a:avLst/>
          </a:prstGeom>
          <a:noFill/>
        </p:spPr>
        <p:txBody>
          <a:bodyPr wrap="square" rtlCol="0">
            <a:spAutoFit/>
          </a:bodyPr>
          <a:lstStyle/>
          <a:p>
            <a:r>
              <a:rPr lang="en-GB" sz="4000" dirty="0" smtClean="0">
                <a:solidFill>
                  <a:srgbClr val="860038"/>
                </a:solidFill>
              </a:rPr>
              <a:t>References</a:t>
            </a:r>
          </a:p>
          <a:p>
            <a:endParaRPr lang="en-GB" sz="4000" dirty="0">
              <a:solidFill>
                <a:srgbClr val="860038"/>
              </a:solidFill>
            </a:endParaRPr>
          </a:p>
          <a:p>
            <a:r>
              <a:rPr lang="en-GB" sz="1600" dirty="0" smtClean="0">
                <a:solidFill>
                  <a:srgbClr val="860038"/>
                </a:solidFill>
                <a:latin typeface="Arial" panose="020B0604020202020204" pitchFamily="34" charset="0"/>
                <a:ea typeface="Calibri" panose="020F0502020204030204" pitchFamily="34" charset="0"/>
                <a:cs typeface="Times New Roman" panose="02020603050405020304" pitchFamily="18" charset="0"/>
              </a:rPr>
              <a:t>Bosanquet, P., Radford, J. and Webster, R. (forthcoming September 2015). </a:t>
            </a:r>
            <a:r>
              <a:rPr lang="en-GB" sz="1600" dirty="0"/>
              <a:t>The Teaching Assistant’s Guide to Effective Interaction: How to Maximise Your Impact.  Abridge: Routledge.</a:t>
            </a:r>
            <a:endParaRPr lang="en-GB" sz="1600" dirty="0" smtClean="0">
              <a:solidFill>
                <a:srgbClr val="860038"/>
              </a:solidFill>
              <a:latin typeface="Arial" panose="020B0604020202020204" pitchFamily="34" charset="0"/>
              <a:ea typeface="Calibri" panose="020F0502020204030204" pitchFamily="34" charset="0"/>
              <a:cs typeface="Times New Roman" panose="02020603050405020304" pitchFamily="18" charset="0"/>
            </a:endParaRPr>
          </a:p>
          <a:p>
            <a:r>
              <a:rPr lang="en-GB" sz="1600" dirty="0" smtClean="0">
                <a:solidFill>
                  <a:srgbClr val="860038"/>
                </a:solidFill>
                <a:latin typeface="Arial" panose="020B0604020202020204" pitchFamily="34" charset="0"/>
                <a:ea typeface="Calibri" panose="020F0502020204030204" pitchFamily="34" charset="0"/>
                <a:cs typeface="Times New Roman" panose="02020603050405020304" pitchFamily="18" charset="0"/>
              </a:rPr>
              <a:t>Radford</a:t>
            </a:r>
            <a:r>
              <a:rPr lang="en-GB" sz="1600" dirty="0">
                <a:solidFill>
                  <a:srgbClr val="860038"/>
                </a:solidFill>
                <a:latin typeface="Arial" panose="020B0604020202020204" pitchFamily="34" charset="0"/>
                <a:ea typeface="Calibri" panose="020F0502020204030204" pitchFamily="34" charset="0"/>
                <a:cs typeface="Times New Roman" panose="02020603050405020304" pitchFamily="18" charset="0"/>
              </a:rPr>
              <a:t>, J., Bosanquet, P., Blatchford, P </a:t>
            </a:r>
            <a:r>
              <a:rPr lang="en-GB" sz="1600" dirty="0" smtClean="0">
                <a:solidFill>
                  <a:srgbClr val="860038"/>
                </a:solidFill>
                <a:latin typeface="Arial" panose="020B0604020202020204" pitchFamily="34" charset="0"/>
                <a:ea typeface="Calibri" panose="020F0502020204030204" pitchFamily="34" charset="0"/>
                <a:cs typeface="Times New Roman" panose="02020603050405020304" pitchFamily="18" charset="0"/>
              </a:rPr>
              <a:t>and Webster</a:t>
            </a:r>
            <a:r>
              <a:rPr lang="en-GB" sz="1600" dirty="0">
                <a:solidFill>
                  <a:srgbClr val="860038"/>
                </a:solidFill>
                <a:latin typeface="Arial" panose="020B0604020202020204" pitchFamily="34" charset="0"/>
                <a:ea typeface="Calibri" panose="020F0502020204030204" pitchFamily="34" charset="0"/>
                <a:cs typeface="Times New Roman" panose="02020603050405020304" pitchFamily="18" charset="0"/>
              </a:rPr>
              <a:t>, R</a:t>
            </a:r>
            <a:r>
              <a:rPr lang="en-GB" sz="1600" dirty="0" smtClean="0">
                <a:solidFill>
                  <a:srgbClr val="860038"/>
                </a:solidFill>
                <a:latin typeface="Arial" panose="020B0604020202020204" pitchFamily="34" charset="0"/>
                <a:ea typeface="Calibri" panose="020F0502020204030204" pitchFamily="34" charset="0"/>
                <a:cs typeface="Times New Roman" panose="02020603050405020304" pitchFamily="18" charset="0"/>
              </a:rPr>
              <a:t>., (in press) </a:t>
            </a:r>
            <a:r>
              <a:rPr lang="en-GB" sz="1600" dirty="0" smtClean="0">
                <a:solidFill>
                  <a:srgbClr val="860038"/>
                </a:solidFill>
              </a:rPr>
              <a:t>Scaffolding </a:t>
            </a:r>
            <a:r>
              <a:rPr lang="en-GB" sz="1600" dirty="0">
                <a:solidFill>
                  <a:srgbClr val="860038"/>
                </a:solidFill>
              </a:rPr>
              <a:t>learning for independence: clarifying teacher and TA roles for children with </a:t>
            </a:r>
            <a:r>
              <a:rPr lang="en-GB" sz="1600" dirty="0" smtClean="0">
                <a:solidFill>
                  <a:srgbClr val="860038"/>
                </a:solidFill>
              </a:rPr>
              <a:t>SEN.  </a:t>
            </a:r>
            <a:r>
              <a:rPr lang="en-GB" sz="1600" i="1" dirty="0" smtClean="0">
                <a:solidFill>
                  <a:srgbClr val="860038"/>
                </a:solidFill>
              </a:rPr>
              <a:t>Learning and Instruction</a:t>
            </a:r>
            <a:r>
              <a:rPr lang="en-GB" sz="1600" dirty="0" smtClean="0">
                <a:solidFill>
                  <a:srgbClr val="860038"/>
                </a:solidFill>
              </a:rPr>
              <a:t>. </a:t>
            </a:r>
          </a:p>
          <a:p>
            <a:pPr>
              <a:lnSpc>
                <a:spcPct val="115000"/>
              </a:lnSpc>
              <a:spcAft>
                <a:spcPts val="0"/>
              </a:spcAft>
            </a:pPr>
            <a:r>
              <a:rPr lang="en-GB" sz="1600" dirty="0">
                <a:latin typeface="Arial" panose="020B0604020202020204" pitchFamily="34" charset="0"/>
                <a:ea typeface="Calibri" panose="020F0502020204030204" pitchFamily="34" charset="0"/>
                <a:cs typeface="Times New Roman" panose="02020603050405020304" pitchFamily="18" charset="0"/>
              </a:rPr>
              <a:t>Radford, J., Bosanquet, P., Webster, R., Blatchford, P. &amp; </a:t>
            </a:r>
            <a:r>
              <a:rPr lang="en-GB" sz="1600" dirty="0" err="1">
                <a:latin typeface="Arial" panose="020B0604020202020204" pitchFamily="34" charset="0"/>
                <a:ea typeface="Calibri" panose="020F0502020204030204" pitchFamily="34" charset="0"/>
                <a:cs typeface="Times New Roman" panose="02020603050405020304" pitchFamily="18" charset="0"/>
              </a:rPr>
              <a:t>Rubie</a:t>
            </a:r>
            <a:r>
              <a:rPr lang="en-GB" sz="1600" dirty="0">
                <a:latin typeface="Arial" panose="020B0604020202020204" pitchFamily="34" charset="0"/>
                <a:ea typeface="Calibri" panose="020F0502020204030204" pitchFamily="34" charset="0"/>
                <a:cs typeface="Times New Roman" panose="02020603050405020304" pitchFamily="18" charset="0"/>
              </a:rPr>
              <a:t>-Davies, C. (2014). Fostering learner independence through heuristic scaffolding: a valuable role for teaching assistants. </a:t>
            </a:r>
            <a:r>
              <a:rPr lang="en-GB" sz="1600" i="1" dirty="0">
                <a:latin typeface="Arial" panose="020B0604020202020204" pitchFamily="34" charset="0"/>
                <a:ea typeface="Calibri" panose="020F0502020204030204" pitchFamily="34" charset="0"/>
                <a:cs typeface="Times New Roman" panose="02020603050405020304" pitchFamily="18" charset="0"/>
              </a:rPr>
              <a:t>International Journal of Educational </a:t>
            </a:r>
            <a:r>
              <a:rPr lang="en-GB" sz="1600" i="1" dirty="0" smtClean="0">
                <a:latin typeface="Arial" panose="020B0604020202020204" pitchFamily="34" charset="0"/>
                <a:ea typeface="Calibri" panose="020F0502020204030204" pitchFamily="34" charset="0"/>
                <a:cs typeface="Times New Roman" panose="02020603050405020304" pitchFamily="18" charset="0"/>
              </a:rPr>
              <a:t>Research</a:t>
            </a:r>
            <a:r>
              <a:rPr lang="en-GB" sz="1600" dirty="0" smtClean="0">
                <a:latin typeface="Arial" panose="020B0604020202020204" pitchFamily="34" charset="0"/>
                <a:ea typeface="Times New Roman" panose="02020603050405020304" pitchFamily="18" charset="0"/>
              </a:rPr>
              <a:t>, </a:t>
            </a:r>
            <a:r>
              <a:rPr lang="en-GB" sz="1600" dirty="0">
                <a:latin typeface="Arial" panose="020B0604020202020204" pitchFamily="34" charset="0"/>
                <a:ea typeface="Times New Roman" panose="02020603050405020304" pitchFamily="18" charset="0"/>
              </a:rPr>
              <a:t>63, 116-126.</a:t>
            </a:r>
            <a:endParaRPr lang="en-GB" sz="1600" dirty="0">
              <a:solidFill>
                <a:srgbClr val="860038"/>
              </a:solidFill>
            </a:endParaRPr>
          </a:p>
          <a:p>
            <a:pPr>
              <a:lnSpc>
                <a:spcPct val="115000"/>
              </a:lnSpc>
              <a:spcAft>
                <a:spcPts val="0"/>
              </a:spcAft>
            </a:pPr>
            <a:r>
              <a:rPr lang="en-GB" sz="1600" dirty="0" smtClean="0">
                <a:latin typeface="Arial" panose="020B0604020202020204" pitchFamily="34" charset="0"/>
                <a:ea typeface="Calibri" panose="020F0502020204030204" pitchFamily="34" charset="0"/>
                <a:cs typeface="Times New Roman" panose="02020603050405020304" pitchFamily="18" charset="0"/>
              </a:rPr>
              <a:t>Bosanquet</a:t>
            </a:r>
            <a:r>
              <a:rPr lang="en-GB" sz="1600" dirty="0">
                <a:latin typeface="Arial" panose="020B0604020202020204" pitchFamily="34" charset="0"/>
                <a:ea typeface="Calibri" panose="020F0502020204030204" pitchFamily="34" charset="0"/>
                <a:cs typeface="Times New Roman" panose="02020603050405020304" pitchFamily="18" charset="0"/>
              </a:rPr>
              <a:t>, P. (2012).</a:t>
            </a:r>
            <a:r>
              <a:rPr lang="en-GB" sz="1600" i="1" dirty="0">
                <a:latin typeface="Arial" panose="020B0604020202020204" pitchFamily="34" charset="0"/>
                <a:ea typeface="Calibri" panose="020F0502020204030204" pitchFamily="34" charset="0"/>
                <a:cs typeface="Times New Roman" panose="02020603050405020304" pitchFamily="18" charset="0"/>
              </a:rPr>
              <a:t> Turn taking, repair and topic practices in teaching assistant led literacy intervention session.  </a:t>
            </a:r>
            <a:r>
              <a:rPr lang="en-US" sz="1600" dirty="0">
                <a:latin typeface="Arial" panose="020B0604020202020204" pitchFamily="34" charset="0"/>
                <a:ea typeface="Calibri" panose="020F0502020204030204" pitchFamily="34" charset="0"/>
                <a:cs typeface="Times New Roman" panose="02020603050405020304" pitchFamily="18" charset="0"/>
              </a:rPr>
              <a:t>Unpublished PhD thesis: University of London.</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1600" dirty="0">
              <a:solidFill>
                <a:srgbClr val="860038"/>
              </a:solidFill>
            </a:endParaRPr>
          </a:p>
        </p:txBody>
      </p:sp>
    </p:spTree>
    <p:extLst>
      <p:ext uri="{BB962C8B-B14F-4D97-AF65-F5344CB8AC3E}">
        <p14:creationId xmlns:p14="http://schemas.microsoft.com/office/powerpoint/2010/main" val="380329293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2_UEL Master">
  <a:themeElements>
    <a:clrScheme name="UEL EDU Colours">
      <a:dk1>
        <a:srgbClr val="860038"/>
      </a:dk1>
      <a:lt1>
        <a:srgbClr val="FFFFFF"/>
      </a:lt1>
      <a:dk2>
        <a:srgbClr val="E3004A"/>
      </a:dk2>
      <a:lt2>
        <a:srgbClr val="FFFFFF"/>
      </a:lt2>
      <a:accent1>
        <a:srgbClr val="0091D4"/>
      </a:accent1>
      <a:accent2>
        <a:srgbClr val="C0504D"/>
      </a:accent2>
      <a:accent3>
        <a:srgbClr val="9BBB59"/>
      </a:accent3>
      <a:accent4>
        <a:srgbClr val="8064A2"/>
      </a:accent4>
      <a:accent5>
        <a:srgbClr val="4BACC6"/>
      </a:accent5>
      <a:accent6>
        <a:srgbClr val="F79646"/>
      </a:accent6>
      <a:hlink>
        <a:srgbClr val="860038"/>
      </a:hlink>
      <a:folHlink>
        <a:srgbClr val="860038"/>
      </a:folHlink>
    </a:clrScheme>
    <a:fontScheme name="UEL">
      <a:majorFont>
        <a:latin typeface="Arial"/>
        <a:ea typeface=""/>
        <a:cs typeface=""/>
      </a:majorFont>
      <a:minorFont>
        <a:latin typeface="Arial"/>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 Recruitment 2010 - overview for UMT</Template>
  <TotalTime>6480</TotalTime>
  <Words>562</Words>
  <Application>Microsoft Office PowerPoint</Application>
  <PresentationFormat>On-screen Show (4:3)</PresentationFormat>
  <Paragraphs>54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2_UEL Master</vt:lpstr>
      <vt:lpstr>Developing an oral pedagogy framework for teaching assistants</vt:lpstr>
      <vt:lpstr>Background</vt:lpstr>
      <vt:lpstr>Key questions</vt:lpstr>
      <vt:lpstr>ITAP (Interactions of Teaching Assistants in Primary schools) design</vt:lpstr>
      <vt:lpstr>Findings</vt:lpstr>
      <vt:lpstr>As a result</vt:lpstr>
      <vt:lpstr>PowerPoint Presentation</vt:lpstr>
      <vt:lpstr>PowerPoint Presentation</vt:lpstr>
      <vt:lpstr>PowerPoint Presentation</vt:lpstr>
      <vt:lpstr>Thank you!</vt:lpstr>
    </vt:vector>
  </TitlesOfParts>
  <Company>University of East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Uel User</dc:creator>
  <cp:lastModifiedBy>Eva Lloyd</cp:lastModifiedBy>
  <cp:revision>414</cp:revision>
  <dcterms:created xsi:type="dcterms:W3CDTF">2011-09-07T20:50:24Z</dcterms:created>
  <dcterms:modified xsi:type="dcterms:W3CDTF">2014-11-10T10:31:46Z</dcterms:modified>
</cp:coreProperties>
</file>