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7"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B7CC652-A623-41D2-B0ED-8F1D217186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4AE8FE54-5B6B-1141-AF9C-3F59AB69D6A5}" type="datetimeFigureOut">
              <a:rPr lang="en-US" smtClean="0"/>
              <a:pPr/>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8FE54-5B6B-1141-AF9C-3F59AB69D6A5}" type="datetimeFigureOut">
              <a:rPr lang="en-US" smtClean="0"/>
              <a:pPr/>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GB"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GB"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GB"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GB"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GB"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GB"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GB"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GB"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2364CD2B-3903-2147-8122-E93AB40C92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GB" smtClean="0"/>
              <a:t>Click to edit Master text styles</a:t>
            </a:r>
          </a:p>
        </p:txBody>
      </p:sp>
      <p:sp>
        <p:nvSpPr>
          <p:cNvPr id="4" name="Date Placeholder 3"/>
          <p:cNvSpPr>
            <a:spLocks noGrp="1"/>
          </p:cNvSpPr>
          <p:nvPr>
            <p:ph type="dt" sz="half" idx="10"/>
          </p:nvPr>
        </p:nvSpPr>
        <p:spPr/>
        <p:txBody>
          <a:body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GB"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AE8FE54-5B6B-1141-AF9C-3F59AB69D6A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D2B-3903-2147-8122-E93AB40C92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GB"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GB"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4AE8FE54-5B6B-1141-AF9C-3F59AB69D6A5}" type="datetimeFigureOut">
              <a:rPr lang="en-US" smtClean="0"/>
              <a:pPr/>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4CD2B-3903-2147-8122-E93AB40C927D}"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AE8FE54-5B6B-1141-AF9C-3F59AB69D6A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D2B-3903-2147-8122-E93AB40C927D}"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AE8FE54-5B6B-1141-AF9C-3F59AB69D6A5}" type="datetimeFigureOut">
              <a:rPr lang="en-US" smtClean="0"/>
              <a:pPr/>
              <a:t>6/6/2016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2364CD2B-3903-2147-8122-E93AB40C92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 id="2147484004" r:id="rId17"/>
    <p:sldLayoutId id="2147484005" r:id="rId18"/>
    <p:sldLayoutId id="2147484006" r:id="rId19"/>
    <p:sldLayoutId id="2147484007"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t>Translation </a:t>
            </a:r>
            <a:r>
              <a:rPr lang="en-GB" b="1" dirty="0"/>
              <a:t>Dilemmas in Narrative Research</a:t>
            </a:r>
            <a:r>
              <a:rPr lang="en-GB" dirty="0" smtClean="0"/>
              <a:t> </a:t>
            </a:r>
            <a:endParaRPr lang="en-US" dirty="0"/>
          </a:p>
        </p:txBody>
      </p:sp>
      <p:sp>
        <p:nvSpPr>
          <p:cNvPr id="3" name="Subtitle 2"/>
          <p:cNvSpPr>
            <a:spLocks noGrp="1"/>
          </p:cNvSpPr>
          <p:nvPr>
            <p:ph type="subTitle" idx="1"/>
          </p:nvPr>
        </p:nvSpPr>
        <p:spPr/>
        <p:txBody>
          <a:bodyPr>
            <a:normAutofit/>
          </a:bodyPr>
          <a:lstStyle/>
          <a:p>
            <a:r>
              <a:rPr lang="en-GB" dirty="0" smtClean="0"/>
              <a:t>Mastoureh Fathi</a:t>
            </a:r>
            <a:br>
              <a:rPr lang="en-GB" dirty="0" smtClean="0"/>
            </a:br>
            <a:r>
              <a:rPr lang="en-GB" dirty="0" smtClean="0"/>
              <a:t>To Think is to Experiment</a:t>
            </a:r>
            <a:br>
              <a:rPr lang="en-GB" dirty="0" smtClean="0"/>
            </a:br>
            <a:r>
              <a:rPr lang="en-GB" dirty="0" smtClean="0"/>
              <a:t>18</a:t>
            </a:r>
            <a:r>
              <a:rPr lang="en-GB" baseline="30000" dirty="0" smtClean="0"/>
              <a:t>th</a:t>
            </a:r>
            <a:r>
              <a:rPr lang="en-GB" dirty="0" smtClean="0"/>
              <a:t> May 2011, University of East London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914400" y="503238"/>
            <a:ext cx="7313613" cy="5897562"/>
          </a:xfrm>
        </p:spPr>
        <p:txBody>
          <a:bodyPr>
            <a:normAutofit lnSpcReduction="10000"/>
          </a:bodyPr>
          <a:lstStyle/>
          <a:p>
            <a:r>
              <a:rPr lang="en-GB" dirty="0"/>
              <a:t>Mastoureh: (laugh), how do you evaluate your social class? In your family</a:t>
            </a:r>
            <a:r>
              <a:rPr lang="en-GB" dirty="0" smtClean="0"/>
              <a:t>?</a:t>
            </a:r>
          </a:p>
          <a:p>
            <a:r>
              <a:rPr lang="en-GB" dirty="0" smtClean="0"/>
              <a:t>Maryam</a:t>
            </a:r>
            <a:r>
              <a:rPr lang="en-GB" dirty="0"/>
              <a:t>: middle </a:t>
            </a:r>
            <a:r>
              <a:rPr lang="en-GB" dirty="0" smtClean="0"/>
              <a:t>class</a:t>
            </a:r>
          </a:p>
          <a:p>
            <a:r>
              <a:rPr lang="en-GB" dirty="0" smtClean="0"/>
              <a:t>Mastoureh</a:t>
            </a:r>
            <a:r>
              <a:rPr lang="en-GB" dirty="0"/>
              <a:t>: Your family</a:t>
            </a:r>
            <a:r>
              <a:rPr lang="en-GB" dirty="0" smtClean="0"/>
              <a:t>?</a:t>
            </a:r>
          </a:p>
          <a:p>
            <a:r>
              <a:rPr lang="en-GB" dirty="0" smtClean="0"/>
              <a:t>(</a:t>
            </a:r>
            <a:r>
              <a:rPr lang="en-GB" dirty="0"/>
              <a:t>Maryam nods</a:t>
            </a:r>
            <a:r>
              <a:rPr lang="en-GB" dirty="0" smtClean="0"/>
              <a:t>)</a:t>
            </a:r>
          </a:p>
          <a:p>
            <a:r>
              <a:rPr lang="en-GB" dirty="0" smtClean="0"/>
              <a:t>Mastoureh</a:t>
            </a:r>
            <a:r>
              <a:rPr lang="en-GB" dirty="0"/>
              <a:t>: and when you got married</a:t>
            </a:r>
            <a:r>
              <a:rPr lang="en-GB" dirty="0" smtClean="0"/>
              <a:t>?</a:t>
            </a:r>
          </a:p>
          <a:p>
            <a:r>
              <a:rPr lang="en-GB" dirty="0" smtClean="0"/>
              <a:t>Maryam</a:t>
            </a:r>
            <a:r>
              <a:rPr lang="en-GB" dirty="0"/>
              <a:t>: it was terrible. A doctor is a beggar.</a:t>
            </a:r>
            <a:r>
              <a:rPr lang="en-GB" dirty="0" smtClean="0"/>
              <a:t> </a:t>
            </a:r>
          </a:p>
          <a:p>
            <a:r>
              <a:rPr lang="en-GB" dirty="0" smtClean="0"/>
              <a:t>Mastoureh</a:t>
            </a:r>
            <a:r>
              <a:rPr lang="en-GB" dirty="0"/>
              <a:t>: what do you mean</a:t>
            </a:r>
            <a:r>
              <a:rPr lang="en-GB" dirty="0" smtClean="0"/>
              <a:t>?</a:t>
            </a:r>
          </a:p>
          <a:p>
            <a:r>
              <a:rPr lang="en-GB" dirty="0" smtClean="0"/>
              <a:t>Maryam</a:t>
            </a:r>
            <a:r>
              <a:rPr lang="en-GB" dirty="0"/>
              <a:t>: You know, let me put it in this way. At the beginning, before the revolution, we were from the… well, I don’t want to say some things. Because some things are very </a:t>
            </a:r>
            <a:r>
              <a:rPr lang="en-GB" b="1" dirty="0"/>
              <a:t>top-secret</a:t>
            </a:r>
            <a:r>
              <a:rPr lang="en-GB" dirty="0"/>
              <a:t>. </a:t>
            </a: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03238"/>
            <a:ext cx="7313613" cy="5287962"/>
          </a:xfrm>
        </p:spPr>
        <p:txBody>
          <a:bodyPr>
            <a:noAutofit/>
          </a:bodyPr>
          <a:lstStyle/>
          <a:p>
            <a:r>
              <a:rPr lang="en-GB" sz="1600" dirty="0" smtClean="0"/>
              <a:t>Mastoureh: Say whatever you are comfortable with.</a:t>
            </a:r>
          </a:p>
          <a:p>
            <a:r>
              <a:rPr lang="en-GB" sz="1600" dirty="0" smtClean="0"/>
              <a:t>Maryam: We were aristocrats.</a:t>
            </a:r>
          </a:p>
          <a:p>
            <a:r>
              <a:rPr lang="en-GB" sz="1600" dirty="0" smtClean="0"/>
              <a:t>Mastoureh: Do you mean army families were well-off?</a:t>
            </a:r>
          </a:p>
          <a:p>
            <a:r>
              <a:rPr lang="en-GB" sz="1600" dirty="0" smtClean="0"/>
              <a:t>Maryam: Yes, very well-off. </a:t>
            </a:r>
          </a:p>
          <a:p>
            <a:r>
              <a:rPr lang="en-GB" sz="1600" dirty="0" smtClean="0"/>
              <a:t>(Long silence)</a:t>
            </a:r>
          </a:p>
          <a:p>
            <a:r>
              <a:rPr lang="en-GB" sz="1600" dirty="0" smtClean="0"/>
              <a:t>Mastoureh: Say whatever you feel happy with.</a:t>
            </a:r>
          </a:p>
          <a:p>
            <a:r>
              <a:rPr lang="en-GB" sz="1600" dirty="0" smtClean="0"/>
              <a:t>Maryam: Yes, some of it is very secret. </a:t>
            </a:r>
          </a:p>
          <a:p>
            <a:r>
              <a:rPr lang="en-GB" sz="1600" dirty="0" smtClean="0"/>
              <a:t>Mastoureh: Tell me for example about the activities you did before you got married and you did not do after marriage. </a:t>
            </a:r>
          </a:p>
          <a:p>
            <a:r>
              <a:rPr lang="en-GB" sz="1600" dirty="0" smtClean="0"/>
              <a:t>Maryam: Not before and after the </a:t>
            </a:r>
            <a:r>
              <a:rPr lang="en-GB" sz="1600" i="1" dirty="0" smtClean="0"/>
              <a:t>marriage</a:t>
            </a:r>
            <a:r>
              <a:rPr lang="en-GB" sz="1600" dirty="0" smtClean="0"/>
              <a:t> but [say instead] before and after the </a:t>
            </a:r>
            <a:r>
              <a:rPr lang="en-GB" sz="1600" i="1" dirty="0" smtClean="0"/>
              <a:t>revolution</a:t>
            </a:r>
            <a:r>
              <a:rPr lang="en-GB" sz="1600" dirty="0" smtClean="0"/>
              <a:t>. Because revolution and marriage happened at the same time, so they overlap. [there was] no tennis, no swimming. When you wanted to go swimming, there were women-only swimming pools and [women were] dressing like beggars. It was very painful for us at that time to go swimming like that, everything [was painful]. We did not do anything. Even cinema was all [films from] Islamic republic. That was it. We did not have any entertainments. As simple as that. </a:t>
            </a:r>
          </a:p>
          <a:p>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Solmaz: with all these issues about Iran and the </a:t>
            </a:r>
            <a:r>
              <a:rPr lang="en-GB" b="1" dirty="0"/>
              <a:t>publicity</a:t>
            </a:r>
            <a:r>
              <a:rPr lang="en-GB" dirty="0"/>
              <a:t> that Iran has, you do not feel proud to say that you are Iranian. But I do [say] when it is required. I say that I am Iranian but people’s reaction is, </a:t>
            </a:r>
            <a:r>
              <a:rPr lang="en-GB" dirty="0" err="1"/>
              <a:t>erm</a:t>
            </a:r>
            <a:r>
              <a:rPr lang="en-GB" dirty="0"/>
              <a:t>, … everyone says : ‘</a:t>
            </a:r>
            <a:r>
              <a:rPr lang="en-GB" b="1" dirty="0"/>
              <a:t>Oh’</a:t>
            </a:r>
            <a:r>
              <a:rPr lang="en-GB" dirty="0"/>
              <a:t>. I mean there was nobody who…. Their first reaction was ‘</a:t>
            </a:r>
            <a:r>
              <a:rPr lang="en-GB" b="1" dirty="0"/>
              <a:t>Oh, really?’</a:t>
            </a:r>
            <a:r>
              <a:rPr lang="en-GB" dirty="0"/>
              <a:t> (laughs). Has it ever happened to you?</a:t>
            </a:r>
          </a:p>
          <a:p>
            <a:r>
              <a:rPr lang="en-GB" dirty="0"/>
              <a:t>Mastoureh: (nodding) Yes, many times.</a:t>
            </a:r>
          </a:p>
          <a:p>
            <a:r>
              <a:rPr lang="en-GB" dirty="0"/>
              <a:t>Solmaz: ‘</a:t>
            </a:r>
            <a:r>
              <a:rPr lang="en-GB" b="1" dirty="0"/>
              <a:t>Oh really?’</a:t>
            </a:r>
            <a:r>
              <a:rPr lang="en-GB" dirty="0"/>
              <a:t> (laughs)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Mastoureh: and then, their next question is definitely about Ahmadinejad. No?</a:t>
            </a:r>
            <a:endParaRPr lang="en-GB" dirty="0" smtClean="0"/>
          </a:p>
          <a:p>
            <a:endParaRPr lang="en-GB" dirty="0" smtClean="0"/>
          </a:p>
          <a:p>
            <a:r>
              <a:rPr lang="en-GB" dirty="0"/>
              <a:t>Solmaz: I mean it is not a good feeling to say that you are Iranian. </a:t>
            </a:r>
            <a:endParaRPr lang="en-GB" dirty="0" smtClean="0"/>
          </a:p>
          <a:p>
            <a:pPr>
              <a:buNone/>
            </a:pPr>
            <a:endParaRPr lang="en-GB"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where </a:t>
            </a:r>
            <a:r>
              <a:rPr lang="en-GB" dirty="0"/>
              <a:t>experiential </a:t>
            </a:r>
            <a:r>
              <a:rPr lang="en-GB" dirty="0" smtClean="0"/>
              <a:t>learning </a:t>
            </a:r>
            <a:r>
              <a:rPr lang="en-GB" dirty="0"/>
              <a:t>about self and others gets done, where meanings are tried out, where experience slowly becomes understanding and where encounters and field notes,  in the best cases, constellated with minor epiphanies of the type, ‘so, this is what it/he/she/they </a:t>
            </a:r>
            <a:r>
              <a:rPr lang="en-GB" dirty="0" err="1"/>
              <a:t>mean(s</a:t>
            </a:r>
            <a:r>
              <a:rPr lang="en-GB" dirty="0"/>
              <a:t>)</a:t>
            </a:r>
            <a:r>
              <a:rPr lang="en-GB" dirty="0" smtClean="0"/>
              <a:t>! (Jordan 2002: 96)</a:t>
            </a:r>
          </a:p>
          <a:p>
            <a:r>
              <a:rPr lang="en-GB" dirty="0" smtClean="0"/>
              <a:t>The </a:t>
            </a:r>
            <a:r>
              <a:rPr lang="en-GB" dirty="0"/>
              <a:t>word in language is half someone else’s. It becomes ‘one’s own’ only when the speaker populates it with his own intention, his own accent and when he appropriates the word, adapting it to his own semantic and expressive </a:t>
            </a:r>
            <a:r>
              <a:rPr lang="en-GB" dirty="0" smtClean="0"/>
              <a:t>intention. (</a:t>
            </a:r>
            <a:r>
              <a:rPr lang="en-GB" dirty="0" err="1" smtClean="0"/>
              <a:t>Bakhtin</a:t>
            </a:r>
            <a:r>
              <a:rPr lang="en-GB" dirty="0" smtClean="0"/>
              <a:t> 1981: 293-94)</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03238"/>
            <a:ext cx="7313613" cy="5287962"/>
          </a:xfrm>
        </p:spPr>
        <p:txBody>
          <a:bodyPr>
            <a:noAutofit/>
          </a:bodyPr>
          <a:lstStyle/>
          <a:p>
            <a:pPr>
              <a:buNone/>
            </a:pPr>
            <a:r>
              <a:rPr lang="en-GB" sz="1600" dirty="0" smtClean="0"/>
              <a:t>        Solmaz</a:t>
            </a:r>
            <a:r>
              <a:rPr lang="en-GB" sz="1600" dirty="0"/>
              <a:t>: In England, there is a complete system of socialism. If you work or not, if you be a doctor or an engineer, if you are a teacher, or a plumber,[…], if you are on benefit, your life is more or less the same. It does not make any difference. So the level of life for everyone is the same unless you are a millionaire or a </a:t>
            </a:r>
            <a:r>
              <a:rPr lang="en-GB" sz="1600" b="1" dirty="0"/>
              <a:t>royalty</a:t>
            </a:r>
            <a:r>
              <a:rPr lang="en-GB" sz="1600" dirty="0"/>
              <a:t> that your level of life is different. Otherwise, it is a socialist system that everyone is like each other.</a:t>
            </a:r>
            <a:r>
              <a:rPr lang="en-GB" sz="1600" dirty="0" smtClean="0"/>
              <a:t> </a:t>
            </a:r>
          </a:p>
          <a:p>
            <a:pPr>
              <a:buNone/>
            </a:pPr>
            <a:r>
              <a:rPr lang="en-GB" sz="1600" dirty="0" smtClean="0"/>
              <a:t>        Mastoureh</a:t>
            </a:r>
            <a:r>
              <a:rPr lang="en-GB" sz="1600" dirty="0"/>
              <a:t>: You mean your life style is the same as someone who lives on </a:t>
            </a:r>
            <a:r>
              <a:rPr lang="en-GB" sz="1600" dirty="0" smtClean="0"/>
              <a:t>benefits?</a:t>
            </a:r>
          </a:p>
          <a:p>
            <a:pPr>
              <a:buNone/>
            </a:pPr>
            <a:r>
              <a:rPr lang="en-GB" sz="1600" dirty="0" smtClean="0"/>
              <a:t>       Solmaz</a:t>
            </a:r>
            <a:r>
              <a:rPr lang="en-GB" sz="1600" dirty="0"/>
              <a:t>: I think it is the same.</a:t>
            </a:r>
            <a:r>
              <a:rPr lang="en-GB" sz="1600" dirty="0" smtClean="0"/>
              <a:t>  </a:t>
            </a:r>
          </a:p>
          <a:p>
            <a:pPr>
              <a:buNone/>
            </a:pPr>
            <a:r>
              <a:rPr lang="en-GB" sz="1600" dirty="0" smtClean="0"/>
              <a:t>       Mastoureh</a:t>
            </a:r>
            <a:r>
              <a:rPr lang="en-GB" sz="1600" dirty="0"/>
              <a:t>: Why do you think it is the same?</a:t>
            </a:r>
            <a:r>
              <a:rPr lang="en-GB" sz="1600" dirty="0" smtClean="0"/>
              <a:t> </a:t>
            </a:r>
          </a:p>
          <a:p>
            <a:pPr>
              <a:buNone/>
            </a:pPr>
            <a:r>
              <a:rPr lang="en-GB" sz="1600" dirty="0" smtClean="0"/>
              <a:t>         Solmaz</a:t>
            </a:r>
            <a:r>
              <a:rPr lang="en-GB" sz="1600" dirty="0"/>
              <a:t>: What do you think of life level? The level of life, </a:t>
            </a:r>
            <a:r>
              <a:rPr lang="en-GB" sz="1600" dirty="0" err="1"/>
              <a:t>erm</a:t>
            </a:r>
            <a:r>
              <a:rPr lang="en-GB" sz="1600" dirty="0"/>
              <a:t>, do you think of it as a house that you live in? or a car? or the television that you have? or the </a:t>
            </a:r>
            <a:r>
              <a:rPr lang="en-GB" sz="1600" b="1" dirty="0"/>
              <a:t>furniture</a:t>
            </a:r>
            <a:r>
              <a:rPr lang="en-GB" sz="1600" dirty="0"/>
              <a:t> that you have? The amount of toys your child has? for example… what do you think of life level? the amount of free time that you have? and you can spend it in a bar or a restaurant? Or you can go shopping? What is a life level? Is it what I said now, then, or is it the abroad holiday? Then everyone can afford it</a:t>
            </a:r>
            <a:r>
              <a:rPr lang="en-GB" sz="1600" dirty="0" smtClean="0"/>
              <a:t>.</a:t>
            </a:r>
            <a:endParaRPr lang="en-GB"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24</TotalTime>
  <Words>810</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Goudy Old Style</vt:lpstr>
      <vt:lpstr>Impact</vt:lpstr>
      <vt:lpstr>Rockwell</vt:lpstr>
      <vt:lpstr>Inkwell</vt:lpstr>
      <vt:lpstr>Translation Dilemmas in Narrative Research </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East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Dilemmas in Narrative Research</dc:title>
  <dc:creator>Mastoureh Fathi</dc:creator>
  <cp:lastModifiedBy>Maree Hancock</cp:lastModifiedBy>
  <cp:revision>4</cp:revision>
  <dcterms:created xsi:type="dcterms:W3CDTF">2011-05-17T21:11:54Z</dcterms:created>
  <dcterms:modified xsi:type="dcterms:W3CDTF">2016-06-06T10:02:24Z</dcterms:modified>
</cp:coreProperties>
</file>