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57" r:id="rId3"/>
    <p:sldId id="258" r:id="rId4"/>
    <p:sldId id="260" r:id="rId5"/>
    <p:sldId id="259" r:id="rId6"/>
    <p:sldId id="261" r:id="rId7"/>
    <p:sldId id="272" r:id="rId8"/>
    <p:sldId id="262" r:id="rId9"/>
    <p:sldId id="263" r:id="rId10"/>
    <p:sldId id="264" r:id="rId11"/>
    <p:sldId id="265" r:id="rId12"/>
    <p:sldId id="266" r:id="rId13"/>
    <p:sldId id="267" r:id="rId14"/>
    <p:sldId id="268" r:id="rId15"/>
    <p:sldId id="269" r:id="rId16"/>
    <p:sldId id="284" r:id="rId17"/>
    <p:sldId id="276" r:id="rId18"/>
    <p:sldId id="277" r:id="rId19"/>
    <p:sldId id="274" r:id="rId20"/>
    <p:sldId id="273" r:id="rId21"/>
    <p:sldId id="275" r:id="rId22"/>
    <p:sldId id="278" r:id="rId23"/>
    <p:sldId id="279" r:id="rId24"/>
    <p:sldId id="285" r:id="rId25"/>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Sheet1!$A$50:$A$59</c:f>
              <c:strCache>
                <c:ptCount val="10"/>
                <c:pt idx="0">
                  <c:v>Less than £10,000</c:v>
                </c:pt>
                <c:pt idx="1">
                  <c:v>£10,000-29,999</c:v>
                </c:pt>
                <c:pt idx="2">
                  <c:v>£30,000-49,999</c:v>
                </c:pt>
                <c:pt idx="3">
                  <c:v>£50,000-74,999</c:v>
                </c:pt>
                <c:pt idx="4">
                  <c:v>£75,000-99,999</c:v>
                </c:pt>
                <c:pt idx="5">
                  <c:v>£100,000-149,000</c:v>
                </c:pt>
                <c:pt idx="6">
                  <c:v>£150,000-199,000</c:v>
                </c:pt>
                <c:pt idx="7">
                  <c:v>£200,000-299,999</c:v>
                </c:pt>
                <c:pt idx="8">
                  <c:v>£300,000-399,999</c:v>
                </c:pt>
                <c:pt idx="9">
                  <c:v>£400,000+</c:v>
                </c:pt>
              </c:strCache>
            </c:strRef>
          </c:cat>
          <c:val>
            <c:numRef>
              <c:f>Sheet1!$B$50:$B$59</c:f>
              <c:numCache>
                <c:formatCode>0%</c:formatCode>
                <c:ptCount val="10"/>
                <c:pt idx="0">
                  <c:v>2.0000000000000014E-2</c:v>
                </c:pt>
                <c:pt idx="1">
                  <c:v>0.1</c:v>
                </c:pt>
                <c:pt idx="2">
                  <c:v>0.15000000000000008</c:v>
                </c:pt>
                <c:pt idx="3">
                  <c:v>0.17</c:v>
                </c:pt>
                <c:pt idx="4">
                  <c:v>0.1</c:v>
                </c:pt>
                <c:pt idx="5">
                  <c:v>0.11000000000000004</c:v>
                </c:pt>
                <c:pt idx="6">
                  <c:v>6.0000000000000032E-2</c:v>
                </c:pt>
                <c:pt idx="7">
                  <c:v>7.0000000000000034E-2</c:v>
                </c:pt>
                <c:pt idx="8">
                  <c:v>6.0000000000000032E-2</c:v>
                </c:pt>
                <c:pt idx="9">
                  <c:v>9.0000000000000052E-2</c:v>
                </c:pt>
              </c:numCache>
            </c:numRef>
          </c:val>
        </c:ser>
        <c:dLbls>
          <c:showLegendKey val="0"/>
          <c:showVal val="1"/>
          <c:showCatName val="0"/>
          <c:showSerName val="0"/>
          <c:showPercent val="0"/>
          <c:showBubbleSize val="0"/>
        </c:dLbls>
        <c:gapWidth val="182"/>
        <c:axId val="223294176"/>
        <c:axId val="223294960"/>
      </c:barChart>
      <c:catAx>
        <c:axId val="223294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23294960"/>
        <c:crosses val="autoZero"/>
        <c:auto val="1"/>
        <c:lblAlgn val="ctr"/>
        <c:lblOffset val="100"/>
        <c:noMultiLvlLbl val="0"/>
      </c:catAx>
      <c:valAx>
        <c:axId val="22329496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crossAx val="223294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19957116110014"/>
          <c:y val="2.7322981502517552E-2"/>
          <c:w val="0.81480042883890003"/>
          <c:h val="0.9453540369949649"/>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Sheet1!$A$67:$A$72</c:f>
              <c:strCache>
                <c:ptCount val="6"/>
                <c:pt idx="0">
                  <c:v>Less than £5,000</c:v>
                </c:pt>
                <c:pt idx="1">
                  <c:v>£5,000-9,999</c:v>
                </c:pt>
                <c:pt idx="2">
                  <c:v>£10,000-19,999</c:v>
                </c:pt>
                <c:pt idx="3">
                  <c:v>£20,000-29,999</c:v>
                </c:pt>
                <c:pt idx="4">
                  <c:v>£30,000-39,999</c:v>
                </c:pt>
                <c:pt idx="5">
                  <c:v>£40,000-49,000</c:v>
                </c:pt>
              </c:strCache>
            </c:strRef>
          </c:cat>
          <c:val>
            <c:numRef>
              <c:f>Sheet1!$B$67:$B$72</c:f>
              <c:numCache>
                <c:formatCode>0%</c:formatCode>
                <c:ptCount val="6"/>
                <c:pt idx="0">
                  <c:v>0.16</c:v>
                </c:pt>
                <c:pt idx="1">
                  <c:v>0.23</c:v>
                </c:pt>
                <c:pt idx="2">
                  <c:v>0.38000000000000017</c:v>
                </c:pt>
                <c:pt idx="3">
                  <c:v>9.0000000000000024E-2</c:v>
                </c:pt>
                <c:pt idx="4">
                  <c:v>3.0000000000000002E-2</c:v>
                </c:pt>
                <c:pt idx="5">
                  <c:v>1.0000000000000005E-2</c:v>
                </c:pt>
              </c:numCache>
            </c:numRef>
          </c:val>
        </c:ser>
        <c:dLbls>
          <c:showLegendKey val="0"/>
          <c:showVal val="1"/>
          <c:showCatName val="0"/>
          <c:showSerName val="0"/>
          <c:showPercent val="0"/>
          <c:showBubbleSize val="0"/>
        </c:dLbls>
        <c:gapWidth val="182"/>
        <c:axId val="160226232"/>
        <c:axId val="160227408"/>
      </c:barChart>
      <c:catAx>
        <c:axId val="160226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0227408"/>
        <c:crosses val="autoZero"/>
        <c:auto val="1"/>
        <c:lblAlgn val="ctr"/>
        <c:lblOffset val="100"/>
        <c:noMultiLvlLbl val="0"/>
      </c:catAx>
      <c:valAx>
        <c:axId val="16022740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crossAx val="160226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03705847448688"/>
          <c:y val="8.0911867364747037E-2"/>
          <c:w val="0.79109331600540256"/>
          <c:h val="0.8161850187574724"/>
        </c:manualLayout>
      </c:layout>
      <c:barChart>
        <c:barDir val="bar"/>
        <c:grouping val="stacked"/>
        <c:varyColors val="0"/>
        <c:ser>
          <c:idx val="0"/>
          <c:order val="0"/>
          <c:tx>
            <c:strRef>
              <c:f>Sheet1!$B$17</c:f>
              <c:strCache>
                <c:ptCount val="1"/>
                <c:pt idx="0">
                  <c:v>Covered costs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Sheet1!$A$18:$A$22</c:f>
              <c:strCache>
                <c:ptCount val="5"/>
                <c:pt idx="0">
                  <c:v>Children's centres</c:v>
                </c:pt>
                <c:pt idx="1">
                  <c:v>Sessional care</c:v>
                </c:pt>
                <c:pt idx="2">
                  <c:v>Day nurseries</c:v>
                </c:pt>
                <c:pt idx="3">
                  <c:v>After school clubs</c:v>
                </c:pt>
                <c:pt idx="4">
                  <c:v>Holiday clubs</c:v>
                </c:pt>
              </c:strCache>
            </c:strRef>
          </c:cat>
          <c:val>
            <c:numRef>
              <c:f>Sheet1!$B$18:$B$22</c:f>
              <c:numCache>
                <c:formatCode>0%</c:formatCode>
                <c:ptCount val="5"/>
                <c:pt idx="0">
                  <c:v>0.36000000000000015</c:v>
                </c:pt>
                <c:pt idx="1">
                  <c:v>0.46</c:v>
                </c:pt>
                <c:pt idx="2">
                  <c:v>0.36000000000000015</c:v>
                </c:pt>
                <c:pt idx="3">
                  <c:v>0.35000000000000014</c:v>
                </c:pt>
                <c:pt idx="4">
                  <c:v>0.39000000000000018</c:v>
                </c:pt>
              </c:numCache>
            </c:numRef>
          </c:val>
        </c:ser>
        <c:ser>
          <c:idx val="1"/>
          <c:order val="1"/>
          <c:tx>
            <c:strRef>
              <c:f>Sheet1!$C$17</c:f>
              <c:strCache>
                <c:ptCount val="1"/>
                <c:pt idx="0">
                  <c:v>Profit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Sheet1!$A$18:$A$22</c:f>
              <c:strCache>
                <c:ptCount val="5"/>
                <c:pt idx="0">
                  <c:v>Children's centres</c:v>
                </c:pt>
                <c:pt idx="1">
                  <c:v>Sessional care</c:v>
                </c:pt>
                <c:pt idx="2">
                  <c:v>Day nurseries</c:v>
                </c:pt>
                <c:pt idx="3">
                  <c:v>After school clubs</c:v>
                </c:pt>
                <c:pt idx="4">
                  <c:v>Holiday clubs</c:v>
                </c:pt>
              </c:strCache>
            </c:strRef>
          </c:cat>
          <c:val>
            <c:numRef>
              <c:f>Sheet1!$C$18:$C$22</c:f>
              <c:numCache>
                <c:formatCode>0%</c:formatCode>
                <c:ptCount val="5"/>
                <c:pt idx="0">
                  <c:v>0.15000000000000008</c:v>
                </c:pt>
                <c:pt idx="1">
                  <c:v>0.30000000000000016</c:v>
                </c:pt>
                <c:pt idx="2">
                  <c:v>0.35000000000000014</c:v>
                </c:pt>
                <c:pt idx="3">
                  <c:v>0.28000000000000008</c:v>
                </c:pt>
                <c:pt idx="4">
                  <c:v>0.27</c:v>
                </c:pt>
              </c:numCache>
            </c:numRef>
          </c:val>
        </c:ser>
        <c:ser>
          <c:idx val="2"/>
          <c:order val="2"/>
          <c:tx>
            <c:strRef>
              <c:f>Sheet1!$D$17</c:f>
              <c:strCache>
                <c:ptCount val="1"/>
                <c:pt idx="0">
                  <c:v>Loss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Sheet1!$A$18:$A$22</c:f>
              <c:strCache>
                <c:ptCount val="5"/>
                <c:pt idx="0">
                  <c:v>Children's centres</c:v>
                </c:pt>
                <c:pt idx="1">
                  <c:v>Sessional care</c:v>
                </c:pt>
                <c:pt idx="2">
                  <c:v>Day nurseries</c:v>
                </c:pt>
                <c:pt idx="3">
                  <c:v>After school clubs</c:v>
                </c:pt>
                <c:pt idx="4">
                  <c:v>Holiday clubs</c:v>
                </c:pt>
              </c:strCache>
            </c:strRef>
          </c:cat>
          <c:val>
            <c:numRef>
              <c:f>Sheet1!$D$18:$D$22</c:f>
              <c:numCache>
                <c:formatCode>0%</c:formatCode>
                <c:ptCount val="5"/>
                <c:pt idx="0">
                  <c:v>0.31000000000000016</c:v>
                </c:pt>
                <c:pt idx="1">
                  <c:v>0.14000000000000001</c:v>
                </c:pt>
                <c:pt idx="2">
                  <c:v>0.12000000000000002</c:v>
                </c:pt>
                <c:pt idx="3">
                  <c:v>0.22</c:v>
                </c:pt>
                <c:pt idx="4">
                  <c:v>0.18000000000000008</c:v>
                </c:pt>
              </c:numCache>
            </c:numRef>
          </c:val>
        </c:ser>
        <c:dLbls>
          <c:showLegendKey val="0"/>
          <c:showVal val="1"/>
          <c:showCatName val="0"/>
          <c:showSerName val="0"/>
          <c:showPercent val="0"/>
          <c:showBubbleSize val="0"/>
        </c:dLbls>
        <c:gapWidth val="150"/>
        <c:overlap val="100"/>
        <c:axId val="160224272"/>
        <c:axId val="159814440"/>
      </c:barChart>
      <c:catAx>
        <c:axId val="160224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9814440"/>
        <c:crosses val="autoZero"/>
        <c:auto val="1"/>
        <c:lblAlgn val="ctr"/>
        <c:lblOffset val="100"/>
        <c:noMultiLvlLbl val="0"/>
      </c:catAx>
      <c:valAx>
        <c:axId val="15981444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crossAx val="160224272"/>
        <c:crosses val="autoZero"/>
        <c:crossBetween val="between"/>
      </c:valAx>
      <c:spPr>
        <a:noFill/>
        <a:ln>
          <a:noFill/>
        </a:ln>
        <a:effectLst/>
      </c:spPr>
    </c:plotArea>
    <c:legend>
      <c:legendPos val="b"/>
      <c:layout>
        <c:manualLayout>
          <c:xMode val="edge"/>
          <c:yMode val="edge"/>
          <c:x val="0.23920066967222772"/>
          <c:y val="0.91327572109769006"/>
          <c:w val="0.55348080665378618"/>
          <c:h val="8.672427890231004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41189525077676E-2"/>
          <c:y val="0"/>
          <c:w val="0.97558810474922297"/>
          <c:h val="0.79533447742109165"/>
        </c:manualLayout>
      </c:layout>
      <c:barChart>
        <c:barDir val="col"/>
        <c:grouping val="clustered"/>
        <c:varyColors val="0"/>
        <c:ser>
          <c:idx val="0"/>
          <c:order val="0"/>
          <c:tx>
            <c:strRef>
              <c:f>Sheet1!$B$1</c:f>
              <c:strCache>
                <c:ptCount val="1"/>
                <c:pt idx="0">
                  <c:v>2007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Children's centres</c:v>
                </c:pt>
                <c:pt idx="1">
                  <c:v>Sessional care</c:v>
                </c:pt>
                <c:pt idx="2">
                  <c:v>Day nurseries</c:v>
                </c:pt>
                <c:pt idx="3">
                  <c:v>After school clubs</c:v>
                </c:pt>
                <c:pt idx="4">
                  <c:v>Holiday clubs</c:v>
                </c:pt>
              </c:strCache>
            </c:strRef>
          </c:cat>
          <c:val>
            <c:numRef>
              <c:f>Sheet1!$B$2:$B$6</c:f>
              <c:numCache>
                <c:formatCode>0%</c:formatCode>
                <c:ptCount val="5"/>
                <c:pt idx="0">
                  <c:v>0.31000000000000016</c:v>
                </c:pt>
                <c:pt idx="1">
                  <c:v>0.14000000000000001</c:v>
                </c:pt>
                <c:pt idx="2">
                  <c:v>0.12000000000000002</c:v>
                </c:pt>
                <c:pt idx="3">
                  <c:v>0.22</c:v>
                </c:pt>
                <c:pt idx="4">
                  <c:v>0.18000000000000008</c:v>
                </c:pt>
              </c:numCache>
            </c:numRef>
          </c:val>
        </c:ser>
        <c:ser>
          <c:idx val="1"/>
          <c:order val="1"/>
          <c:tx>
            <c:strRef>
              <c:f>Sheet1!$C$1</c:f>
              <c:strCache>
                <c:ptCount val="1"/>
                <c:pt idx="0">
                  <c:v>2011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Children's centres</c:v>
                </c:pt>
                <c:pt idx="1">
                  <c:v>Sessional care</c:v>
                </c:pt>
                <c:pt idx="2">
                  <c:v>Day nurseries</c:v>
                </c:pt>
                <c:pt idx="3">
                  <c:v>After school clubs</c:v>
                </c:pt>
                <c:pt idx="4">
                  <c:v>Holiday clubs</c:v>
                </c:pt>
              </c:strCache>
            </c:strRef>
          </c:cat>
          <c:val>
            <c:numRef>
              <c:f>Sheet1!$C$2:$C$6</c:f>
              <c:numCache>
                <c:formatCode>0%</c:formatCode>
                <c:ptCount val="5"/>
                <c:pt idx="0">
                  <c:v>0.34</c:v>
                </c:pt>
                <c:pt idx="1">
                  <c:v>0.14000000000000001</c:v>
                </c:pt>
                <c:pt idx="2">
                  <c:v>0.18000000000000008</c:v>
                </c:pt>
                <c:pt idx="3">
                  <c:v>0.24000000000000007</c:v>
                </c:pt>
                <c:pt idx="4">
                  <c:v>0.24000000000000007</c:v>
                </c:pt>
              </c:numCache>
            </c:numRef>
          </c:val>
        </c:ser>
        <c:dLbls>
          <c:showLegendKey val="0"/>
          <c:showVal val="1"/>
          <c:showCatName val="0"/>
          <c:showSerName val="0"/>
          <c:showPercent val="0"/>
          <c:showBubbleSize val="0"/>
        </c:dLbls>
        <c:gapWidth val="219"/>
        <c:overlap val="-27"/>
        <c:axId val="159815616"/>
        <c:axId val="159814832"/>
      </c:barChart>
      <c:catAx>
        <c:axId val="15981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59814832"/>
        <c:crosses val="autoZero"/>
        <c:auto val="1"/>
        <c:lblAlgn val="ctr"/>
        <c:lblOffset val="100"/>
        <c:noMultiLvlLbl val="0"/>
      </c:catAx>
      <c:valAx>
        <c:axId val="15981483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crossAx val="159815616"/>
        <c:crosses val="autoZero"/>
        <c:crossBetween val="between"/>
      </c:valAx>
      <c:spPr>
        <a:noFill/>
        <a:ln>
          <a:noFill/>
        </a:ln>
        <a:effectLst/>
      </c:spPr>
    </c:plotArea>
    <c:legend>
      <c:legendPos val="b"/>
      <c:layout>
        <c:manualLayout>
          <c:xMode val="edge"/>
          <c:yMode val="edge"/>
          <c:x val="0.37055655560586498"/>
          <c:y val="0.92296627218004934"/>
          <c:w val="0.21213607064895287"/>
          <c:h val="6.705368789979103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Sheet1!$A$35:$A$42</c:f>
              <c:strCache>
                <c:ptCount val="8"/>
                <c:pt idx="0">
                  <c:v>Nursery classes</c:v>
                </c:pt>
                <c:pt idx="1">
                  <c:v>Nursery schools</c:v>
                </c:pt>
                <c:pt idx="2">
                  <c:v>Children's centres</c:v>
                </c:pt>
                <c:pt idx="3">
                  <c:v>Sessional care</c:v>
                </c:pt>
                <c:pt idx="4">
                  <c:v>Day nurseries</c:v>
                </c:pt>
                <c:pt idx="5">
                  <c:v>After school clubs</c:v>
                </c:pt>
                <c:pt idx="6">
                  <c:v>Holiday clubs</c:v>
                </c:pt>
                <c:pt idx="7">
                  <c:v>Childminders</c:v>
                </c:pt>
              </c:strCache>
            </c:strRef>
          </c:cat>
          <c:val>
            <c:numRef>
              <c:f>Sheet1!$B$35:$B$42</c:f>
              <c:numCache>
                <c:formatCode>0%</c:formatCode>
                <c:ptCount val="8"/>
                <c:pt idx="0">
                  <c:v>0.9</c:v>
                </c:pt>
                <c:pt idx="1">
                  <c:v>0.82000000000000028</c:v>
                </c:pt>
                <c:pt idx="2">
                  <c:v>0.87000000000000033</c:v>
                </c:pt>
                <c:pt idx="3">
                  <c:v>0.79</c:v>
                </c:pt>
                <c:pt idx="4">
                  <c:v>0.79</c:v>
                </c:pt>
                <c:pt idx="5">
                  <c:v>0.76000000000000034</c:v>
                </c:pt>
                <c:pt idx="6">
                  <c:v>0.74000000000000032</c:v>
                </c:pt>
                <c:pt idx="7">
                  <c:v>0.75000000000000033</c:v>
                </c:pt>
              </c:numCache>
            </c:numRef>
          </c:val>
        </c:ser>
        <c:dLbls>
          <c:showLegendKey val="0"/>
          <c:showVal val="1"/>
          <c:showCatName val="0"/>
          <c:showSerName val="0"/>
          <c:showPercent val="0"/>
          <c:showBubbleSize val="0"/>
        </c:dLbls>
        <c:gapWidth val="182"/>
        <c:axId val="117564728"/>
        <c:axId val="117562768"/>
      </c:barChart>
      <c:catAx>
        <c:axId val="117564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7562768"/>
        <c:crosses val="autoZero"/>
        <c:auto val="1"/>
        <c:lblAlgn val="ctr"/>
        <c:lblOffset val="100"/>
        <c:noMultiLvlLbl val="0"/>
      </c:catAx>
      <c:valAx>
        <c:axId val="11756276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crossAx val="117564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Sheet1!$B$84</c:f>
              <c:strCache>
                <c:ptCount val="1"/>
                <c:pt idx="0">
                  <c:v>Decrease</c:v>
                </c:pt>
              </c:strCache>
            </c:strRef>
          </c:tx>
          <c:spPr>
            <a:solidFill>
              <a:schemeClr val="accent1"/>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Sheet1!$A$85:$A$90</c:f>
              <c:strCache>
                <c:ptCount val="6"/>
                <c:pt idx="0">
                  <c:v>Children's centres</c:v>
                </c:pt>
                <c:pt idx="1">
                  <c:v>Sessional care</c:v>
                </c:pt>
                <c:pt idx="2">
                  <c:v>Day nurseries</c:v>
                </c:pt>
                <c:pt idx="3">
                  <c:v>After school clubs</c:v>
                </c:pt>
                <c:pt idx="4">
                  <c:v>Holiday clubs</c:v>
                </c:pt>
                <c:pt idx="5">
                  <c:v>Childminders</c:v>
                </c:pt>
              </c:strCache>
            </c:strRef>
          </c:cat>
          <c:val>
            <c:numRef>
              <c:f>Sheet1!$B$85:$B$90</c:f>
              <c:numCache>
                <c:formatCode>0%</c:formatCode>
                <c:ptCount val="6"/>
                <c:pt idx="0">
                  <c:v>0</c:v>
                </c:pt>
                <c:pt idx="1">
                  <c:v>0</c:v>
                </c:pt>
                <c:pt idx="2">
                  <c:v>1.0000000000000005E-2</c:v>
                </c:pt>
                <c:pt idx="3">
                  <c:v>2.0000000000000011E-2</c:v>
                </c:pt>
                <c:pt idx="4">
                  <c:v>1.0000000000000005E-2</c:v>
                </c:pt>
                <c:pt idx="5">
                  <c:v>2.0000000000000011E-2</c:v>
                </c:pt>
              </c:numCache>
            </c:numRef>
          </c:val>
        </c:ser>
        <c:ser>
          <c:idx val="1"/>
          <c:order val="1"/>
          <c:tx>
            <c:strRef>
              <c:f>Sheet1!$C$84</c:f>
              <c:strCache>
                <c:ptCount val="1"/>
                <c:pt idx="0">
                  <c:v>Same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Sheet1!$A$85:$A$90</c:f>
              <c:strCache>
                <c:ptCount val="6"/>
                <c:pt idx="0">
                  <c:v>Children's centres</c:v>
                </c:pt>
                <c:pt idx="1">
                  <c:v>Sessional care</c:v>
                </c:pt>
                <c:pt idx="2">
                  <c:v>Day nurseries</c:v>
                </c:pt>
                <c:pt idx="3">
                  <c:v>After school clubs</c:v>
                </c:pt>
                <c:pt idx="4">
                  <c:v>Holiday clubs</c:v>
                </c:pt>
                <c:pt idx="5">
                  <c:v>Childminders</c:v>
                </c:pt>
              </c:strCache>
            </c:strRef>
          </c:cat>
          <c:val>
            <c:numRef>
              <c:f>Sheet1!$C$85:$C$90</c:f>
              <c:numCache>
                <c:formatCode>0%</c:formatCode>
                <c:ptCount val="6"/>
                <c:pt idx="0">
                  <c:v>0.34</c:v>
                </c:pt>
                <c:pt idx="1">
                  <c:v>0.42000000000000015</c:v>
                </c:pt>
                <c:pt idx="2">
                  <c:v>0.34</c:v>
                </c:pt>
                <c:pt idx="3">
                  <c:v>0.47000000000000008</c:v>
                </c:pt>
                <c:pt idx="4">
                  <c:v>0.51</c:v>
                </c:pt>
                <c:pt idx="5">
                  <c:v>0.60000000000000031</c:v>
                </c:pt>
              </c:numCache>
            </c:numRef>
          </c:val>
        </c:ser>
        <c:ser>
          <c:idx val="2"/>
          <c:order val="2"/>
          <c:tx>
            <c:strRef>
              <c:f>Sheet1!$D$84</c:f>
              <c:strCache>
                <c:ptCount val="1"/>
                <c:pt idx="0">
                  <c:v>Increase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Sheet1!$A$85:$A$90</c:f>
              <c:strCache>
                <c:ptCount val="6"/>
                <c:pt idx="0">
                  <c:v>Children's centres</c:v>
                </c:pt>
                <c:pt idx="1">
                  <c:v>Sessional care</c:v>
                </c:pt>
                <c:pt idx="2">
                  <c:v>Day nurseries</c:v>
                </c:pt>
                <c:pt idx="3">
                  <c:v>After school clubs</c:v>
                </c:pt>
                <c:pt idx="4">
                  <c:v>Holiday clubs</c:v>
                </c:pt>
                <c:pt idx="5">
                  <c:v>Childminders</c:v>
                </c:pt>
              </c:strCache>
            </c:strRef>
          </c:cat>
          <c:val>
            <c:numRef>
              <c:f>Sheet1!$D$85:$D$90</c:f>
              <c:numCache>
                <c:formatCode>0%</c:formatCode>
                <c:ptCount val="6"/>
                <c:pt idx="0">
                  <c:v>0.66000000000000036</c:v>
                </c:pt>
                <c:pt idx="1">
                  <c:v>0.55000000000000004</c:v>
                </c:pt>
                <c:pt idx="2">
                  <c:v>0.64000000000000035</c:v>
                </c:pt>
                <c:pt idx="3">
                  <c:v>0.49000000000000016</c:v>
                </c:pt>
                <c:pt idx="4">
                  <c:v>0.44</c:v>
                </c:pt>
                <c:pt idx="5">
                  <c:v>0.37000000000000016</c:v>
                </c:pt>
              </c:numCache>
            </c:numRef>
          </c:val>
        </c:ser>
        <c:ser>
          <c:idx val="3"/>
          <c:order val="3"/>
          <c:tx>
            <c:strRef>
              <c:f>Sheet1!$E$84</c:f>
              <c:strCache>
                <c:ptCount val="1"/>
                <c:pt idx="0">
                  <c:v>DK</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Sheet1!$A$85:$A$90</c:f>
              <c:strCache>
                <c:ptCount val="6"/>
                <c:pt idx="0">
                  <c:v>Children's centres</c:v>
                </c:pt>
                <c:pt idx="1">
                  <c:v>Sessional care</c:v>
                </c:pt>
                <c:pt idx="2">
                  <c:v>Day nurseries</c:v>
                </c:pt>
                <c:pt idx="3">
                  <c:v>After school clubs</c:v>
                </c:pt>
                <c:pt idx="4">
                  <c:v>Holiday clubs</c:v>
                </c:pt>
                <c:pt idx="5">
                  <c:v>Childminders</c:v>
                </c:pt>
              </c:strCache>
            </c:strRef>
          </c:cat>
          <c:val>
            <c:numRef>
              <c:f>Sheet1!$E$85:$E$90</c:f>
              <c:numCache>
                <c:formatCode>0%</c:formatCode>
                <c:ptCount val="6"/>
                <c:pt idx="0">
                  <c:v>1.0000000000000005E-2</c:v>
                </c:pt>
                <c:pt idx="1">
                  <c:v>3.0000000000000002E-2</c:v>
                </c:pt>
                <c:pt idx="2">
                  <c:v>2.0000000000000011E-2</c:v>
                </c:pt>
                <c:pt idx="3">
                  <c:v>2.0000000000000011E-2</c:v>
                </c:pt>
                <c:pt idx="4">
                  <c:v>4.0000000000000022E-2</c:v>
                </c:pt>
                <c:pt idx="5">
                  <c:v>1.0000000000000005E-2</c:v>
                </c:pt>
              </c:numCache>
            </c:numRef>
          </c:val>
        </c:ser>
        <c:dLbls>
          <c:showLegendKey val="0"/>
          <c:showVal val="1"/>
          <c:showCatName val="0"/>
          <c:showSerName val="0"/>
          <c:showPercent val="0"/>
          <c:showBubbleSize val="0"/>
        </c:dLbls>
        <c:gapWidth val="150"/>
        <c:overlap val="100"/>
        <c:axId val="117563552"/>
        <c:axId val="117563944"/>
      </c:barChart>
      <c:catAx>
        <c:axId val="117563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7563944"/>
        <c:crosses val="autoZero"/>
        <c:auto val="1"/>
        <c:lblAlgn val="ctr"/>
        <c:lblOffset val="100"/>
        <c:noMultiLvlLbl val="0"/>
      </c:catAx>
      <c:valAx>
        <c:axId val="1175639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crossAx val="117563552"/>
        <c:crosses val="autoZero"/>
        <c:crossBetween val="between"/>
      </c:valAx>
      <c:spPr>
        <a:noFill/>
        <a:ln>
          <a:noFill/>
        </a:ln>
        <a:effectLst/>
      </c:spPr>
    </c:plotArea>
    <c:legend>
      <c:legendPos val="b"/>
      <c:layout>
        <c:manualLayout>
          <c:xMode val="edge"/>
          <c:yMode val="edge"/>
          <c:x val="0.1965936544794733"/>
          <c:y val="0.9177105427084028"/>
          <c:w val="0.46942182806854826"/>
          <c:h val="7.289797923299527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CBDAB6-FCEE-4C90-A9DC-97DB3B91B7A5}"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GB"/>
        </a:p>
      </dgm:t>
    </dgm:pt>
    <dgm:pt modelId="{EF0AF22D-AC68-431B-BFEC-78B8E9082065}">
      <dgm:prSet phldrT="[Text]"/>
      <dgm:spPr>
        <a:solidFill>
          <a:srgbClr val="00B0F0"/>
        </a:solidFill>
      </dgm:spPr>
      <dgm:t>
        <a:bodyPr/>
        <a:lstStyle/>
        <a:p>
          <a:r>
            <a:rPr lang="en-GB" smtClean="0"/>
            <a:t>0-2 yr olds: </a:t>
          </a:r>
        </a:p>
        <a:p>
          <a:r>
            <a:rPr lang="en-GB" smtClean="0"/>
            <a:t>25% to 37%</a:t>
          </a:r>
          <a:endParaRPr lang="en-GB"/>
        </a:p>
      </dgm:t>
    </dgm:pt>
    <dgm:pt modelId="{BD878CDE-4192-47F3-8134-F9AF220CAAD1}" type="parTrans" cxnId="{9307C510-A6C5-48FF-9FA1-C50AB8AF7B42}">
      <dgm:prSet/>
      <dgm:spPr/>
      <dgm:t>
        <a:bodyPr/>
        <a:lstStyle/>
        <a:p>
          <a:endParaRPr lang="en-GB"/>
        </a:p>
      </dgm:t>
    </dgm:pt>
    <dgm:pt modelId="{C6E86F9A-1A9C-4B69-A68A-7425227E837A}" type="sibTrans" cxnId="{9307C510-A6C5-48FF-9FA1-C50AB8AF7B42}">
      <dgm:prSet/>
      <dgm:spPr/>
      <dgm:t>
        <a:bodyPr/>
        <a:lstStyle/>
        <a:p>
          <a:endParaRPr lang="en-GB"/>
        </a:p>
      </dgm:t>
    </dgm:pt>
    <dgm:pt modelId="{CF7D4234-C0AC-41AF-978E-26EFD1B3D232}">
      <dgm:prSet phldrT="[Text]"/>
      <dgm:spPr>
        <a:solidFill>
          <a:srgbClr val="7030A0"/>
        </a:solidFill>
      </dgm:spPr>
      <dgm:t>
        <a:bodyPr/>
        <a:lstStyle/>
        <a:p>
          <a:r>
            <a:rPr lang="en-GB" smtClean="0"/>
            <a:t>3-4 yr olds:</a:t>
          </a:r>
        </a:p>
        <a:p>
          <a:r>
            <a:rPr lang="en-GB" smtClean="0"/>
            <a:t>65% to 88%</a:t>
          </a:r>
          <a:endParaRPr lang="en-GB"/>
        </a:p>
      </dgm:t>
    </dgm:pt>
    <dgm:pt modelId="{1C013426-E618-4712-AB83-E9F26F65B6F4}" type="parTrans" cxnId="{9442516A-D2C0-4EFC-B11B-0278D26D5DC5}">
      <dgm:prSet/>
      <dgm:spPr/>
      <dgm:t>
        <a:bodyPr/>
        <a:lstStyle/>
        <a:p>
          <a:endParaRPr lang="en-GB"/>
        </a:p>
      </dgm:t>
    </dgm:pt>
    <dgm:pt modelId="{506D8AE1-AF40-4078-A3D2-59F541BD6D79}" type="sibTrans" cxnId="{9442516A-D2C0-4EFC-B11B-0278D26D5DC5}">
      <dgm:prSet/>
      <dgm:spPr/>
      <dgm:t>
        <a:bodyPr/>
        <a:lstStyle/>
        <a:p>
          <a:endParaRPr lang="en-GB"/>
        </a:p>
      </dgm:t>
    </dgm:pt>
    <dgm:pt modelId="{3E61253F-5183-4696-AE45-875F6C461DAD}">
      <dgm:prSet phldrT="[Text]"/>
      <dgm:spPr>
        <a:solidFill>
          <a:srgbClr val="0070C0"/>
        </a:solidFill>
      </dgm:spPr>
      <dgm:t>
        <a:bodyPr/>
        <a:lstStyle/>
        <a:p>
          <a:r>
            <a:rPr lang="en-GB" b="1" smtClean="0"/>
            <a:t>Overall: 21% to 53%</a:t>
          </a:r>
          <a:endParaRPr lang="en-GB" b="1"/>
        </a:p>
      </dgm:t>
    </dgm:pt>
    <dgm:pt modelId="{ED5C6D81-AA40-4844-9804-9C7C60115EAF}" type="parTrans" cxnId="{028993AB-E18C-41A0-B0D3-CB81ED0FC780}">
      <dgm:prSet/>
      <dgm:spPr/>
      <dgm:t>
        <a:bodyPr/>
        <a:lstStyle/>
        <a:p>
          <a:endParaRPr lang="en-GB"/>
        </a:p>
      </dgm:t>
    </dgm:pt>
    <dgm:pt modelId="{AC728ACE-C5BF-4EAC-96BD-840E158D2648}" type="sibTrans" cxnId="{028993AB-E18C-41A0-B0D3-CB81ED0FC780}">
      <dgm:prSet/>
      <dgm:spPr/>
      <dgm:t>
        <a:bodyPr/>
        <a:lstStyle/>
        <a:p>
          <a:endParaRPr lang="en-GB"/>
        </a:p>
      </dgm:t>
    </dgm:pt>
    <dgm:pt modelId="{7FD8B855-82AA-47F2-8D3C-2B15354F0761}">
      <dgm:prSet phldrT="[Text]"/>
      <dgm:spPr>
        <a:solidFill>
          <a:schemeClr val="accent2">
            <a:lumMod val="75000"/>
          </a:schemeClr>
        </a:solidFill>
      </dgm:spPr>
      <dgm:t>
        <a:bodyPr/>
        <a:lstStyle/>
        <a:p>
          <a:r>
            <a:rPr lang="en-GB" smtClean="0"/>
            <a:t>5-7 yr olds:</a:t>
          </a:r>
        </a:p>
        <a:p>
          <a:r>
            <a:rPr lang="en-GB" smtClean="0"/>
            <a:t>16% to 56%</a:t>
          </a:r>
          <a:endParaRPr lang="en-GB"/>
        </a:p>
      </dgm:t>
    </dgm:pt>
    <dgm:pt modelId="{6C6D5415-F09E-4FF3-A8BE-101C592DFDCF}" type="parTrans" cxnId="{933D9187-167A-457E-A709-A77D662465EA}">
      <dgm:prSet/>
      <dgm:spPr/>
      <dgm:t>
        <a:bodyPr/>
        <a:lstStyle/>
        <a:p>
          <a:endParaRPr lang="en-GB"/>
        </a:p>
      </dgm:t>
    </dgm:pt>
    <dgm:pt modelId="{27406B39-380C-4FD4-B60E-E1AFFDC2851C}" type="sibTrans" cxnId="{933D9187-167A-457E-A709-A77D662465EA}">
      <dgm:prSet/>
      <dgm:spPr/>
      <dgm:t>
        <a:bodyPr/>
        <a:lstStyle/>
        <a:p>
          <a:endParaRPr lang="en-GB"/>
        </a:p>
      </dgm:t>
    </dgm:pt>
    <dgm:pt modelId="{0EC8B18A-D073-4752-96A7-432379C9ED0A}">
      <dgm:prSet phldrT="[Text]"/>
      <dgm:spPr>
        <a:solidFill>
          <a:schemeClr val="tx2">
            <a:lumMod val="60000"/>
            <a:lumOff val="40000"/>
          </a:schemeClr>
        </a:solidFill>
      </dgm:spPr>
      <dgm:t>
        <a:bodyPr/>
        <a:lstStyle/>
        <a:p>
          <a:r>
            <a:rPr lang="en-GB" smtClean="0"/>
            <a:t>8-11 yr olds:</a:t>
          </a:r>
        </a:p>
        <a:p>
          <a:r>
            <a:rPr lang="en-GB" smtClean="0"/>
            <a:t>12% to 53%</a:t>
          </a:r>
          <a:endParaRPr lang="en-GB"/>
        </a:p>
      </dgm:t>
    </dgm:pt>
    <dgm:pt modelId="{BE89FC25-E5F8-4669-9FA2-4CFE4FA4968A}" type="parTrans" cxnId="{89657485-3C9E-4E60-A63F-6CF0E2A2AE30}">
      <dgm:prSet/>
      <dgm:spPr/>
      <dgm:t>
        <a:bodyPr/>
        <a:lstStyle/>
        <a:p>
          <a:endParaRPr lang="en-GB"/>
        </a:p>
      </dgm:t>
    </dgm:pt>
    <dgm:pt modelId="{69A93FC7-78C7-42F9-8049-D7CC2784A2D2}" type="sibTrans" cxnId="{89657485-3C9E-4E60-A63F-6CF0E2A2AE30}">
      <dgm:prSet/>
      <dgm:spPr/>
      <dgm:t>
        <a:bodyPr/>
        <a:lstStyle/>
        <a:p>
          <a:endParaRPr lang="en-GB"/>
        </a:p>
      </dgm:t>
    </dgm:pt>
    <dgm:pt modelId="{EFF46144-832F-489C-8889-78B819376F2D}" type="pres">
      <dgm:prSet presAssocID="{B2CBDAB6-FCEE-4C90-A9DC-97DB3B91B7A5}" presName="diagram" presStyleCnt="0">
        <dgm:presLayoutVars>
          <dgm:dir/>
          <dgm:resizeHandles val="exact"/>
        </dgm:presLayoutVars>
      </dgm:prSet>
      <dgm:spPr/>
      <dgm:t>
        <a:bodyPr/>
        <a:lstStyle/>
        <a:p>
          <a:endParaRPr lang="en-GB"/>
        </a:p>
      </dgm:t>
    </dgm:pt>
    <dgm:pt modelId="{B64D05EF-C5EF-45FD-A6B9-89801BC99284}" type="pres">
      <dgm:prSet presAssocID="{EF0AF22D-AC68-431B-BFEC-78B8E9082065}" presName="node" presStyleLbl="node1" presStyleIdx="0" presStyleCnt="5" custLinFactNeighborX="72296" custLinFactNeighborY="46177">
        <dgm:presLayoutVars>
          <dgm:bulletEnabled val="1"/>
        </dgm:presLayoutVars>
      </dgm:prSet>
      <dgm:spPr/>
      <dgm:t>
        <a:bodyPr/>
        <a:lstStyle/>
        <a:p>
          <a:endParaRPr lang="en-GB"/>
        </a:p>
      </dgm:t>
    </dgm:pt>
    <dgm:pt modelId="{5BF487FC-66A6-4925-BC0B-643BD6E48A09}" type="pres">
      <dgm:prSet presAssocID="{C6E86F9A-1A9C-4B69-A68A-7425227E837A}" presName="sibTrans" presStyleCnt="0"/>
      <dgm:spPr/>
    </dgm:pt>
    <dgm:pt modelId="{53340952-F0E3-409B-8666-B4157AA0E5C7}" type="pres">
      <dgm:prSet presAssocID="{CF7D4234-C0AC-41AF-978E-26EFD1B3D232}" presName="node" presStyleLbl="node1" presStyleIdx="1" presStyleCnt="5" custLinFactNeighborX="68763" custLinFactNeighborY="46897">
        <dgm:presLayoutVars>
          <dgm:bulletEnabled val="1"/>
        </dgm:presLayoutVars>
      </dgm:prSet>
      <dgm:spPr/>
      <dgm:t>
        <a:bodyPr/>
        <a:lstStyle/>
        <a:p>
          <a:endParaRPr lang="en-GB"/>
        </a:p>
      </dgm:t>
    </dgm:pt>
    <dgm:pt modelId="{1080477C-4A16-477E-BB8D-F79B9F2C761E}" type="pres">
      <dgm:prSet presAssocID="{506D8AE1-AF40-4078-A3D2-59F541BD6D79}" presName="sibTrans" presStyleCnt="0"/>
      <dgm:spPr/>
    </dgm:pt>
    <dgm:pt modelId="{C0F1F745-7F73-4070-887E-040F2F1FFFDF}" type="pres">
      <dgm:prSet presAssocID="{3E61253F-5183-4696-AE45-875F6C461DAD}" presName="node" presStyleLbl="node1" presStyleIdx="2" presStyleCnt="5" custScaleX="132363" custScaleY="63299" custLinFactX="-16007" custLinFactNeighborX="-100000" custLinFactNeighborY="-36579">
        <dgm:presLayoutVars>
          <dgm:bulletEnabled val="1"/>
        </dgm:presLayoutVars>
      </dgm:prSet>
      <dgm:spPr/>
      <dgm:t>
        <a:bodyPr/>
        <a:lstStyle/>
        <a:p>
          <a:endParaRPr lang="en-GB"/>
        </a:p>
      </dgm:t>
    </dgm:pt>
    <dgm:pt modelId="{BBC91D14-9F25-4DED-AB38-BBEBC2B173A2}" type="pres">
      <dgm:prSet presAssocID="{AC728ACE-C5BF-4EAC-96BD-840E158D2648}" presName="sibTrans" presStyleCnt="0"/>
      <dgm:spPr/>
    </dgm:pt>
    <dgm:pt modelId="{08A59901-5835-4FB1-89DF-BA4CDC5C8D74}" type="pres">
      <dgm:prSet presAssocID="{7FD8B855-82AA-47F2-8D3C-2B15354F0761}" presName="node" presStyleLbl="node1" presStyleIdx="3" presStyleCnt="5" custLinFactNeighborX="-784" custLinFactNeighborY="37885">
        <dgm:presLayoutVars>
          <dgm:bulletEnabled val="1"/>
        </dgm:presLayoutVars>
      </dgm:prSet>
      <dgm:spPr/>
      <dgm:t>
        <a:bodyPr/>
        <a:lstStyle/>
        <a:p>
          <a:endParaRPr lang="en-GB"/>
        </a:p>
      </dgm:t>
    </dgm:pt>
    <dgm:pt modelId="{2A3159A1-41EA-4356-9C97-891DB4D26244}" type="pres">
      <dgm:prSet presAssocID="{27406B39-380C-4FD4-B60E-E1AFFDC2851C}" presName="sibTrans" presStyleCnt="0"/>
      <dgm:spPr/>
    </dgm:pt>
    <dgm:pt modelId="{2060601C-E3D7-4199-A32A-F0481D45561F}" type="pres">
      <dgm:prSet presAssocID="{0EC8B18A-D073-4752-96A7-432379C9ED0A}" presName="node" presStyleLbl="node1" presStyleIdx="4" presStyleCnt="5" custLinFactNeighborX="-392" custLinFactNeighborY="37885">
        <dgm:presLayoutVars>
          <dgm:bulletEnabled val="1"/>
        </dgm:presLayoutVars>
      </dgm:prSet>
      <dgm:spPr/>
      <dgm:t>
        <a:bodyPr/>
        <a:lstStyle/>
        <a:p>
          <a:endParaRPr lang="en-GB"/>
        </a:p>
      </dgm:t>
    </dgm:pt>
  </dgm:ptLst>
  <dgm:cxnLst>
    <dgm:cxn modelId="{8F313F55-79CE-4F31-8BA1-D3A3BA09740C}" type="presOf" srcId="{0EC8B18A-D073-4752-96A7-432379C9ED0A}" destId="{2060601C-E3D7-4199-A32A-F0481D45561F}" srcOrd="0" destOrd="0" presId="urn:microsoft.com/office/officeart/2005/8/layout/default#1"/>
    <dgm:cxn modelId="{EA64F9AD-2C1F-4B09-ABFC-F703170DAB9D}" type="presOf" srcId="{CF7D4234-C0AC-41AF-978E-26EFD1B3D232}" destId="{53340952-F0E3-409B-8666-B4157AA0E5C7}" srcOrd="0" destOrd="0" presId="urn:microsoft.com/office/officeart/2005/8/layout/default#1"/>
    <dgm:cxn modelId="{9442516A-D2C0-4EFC-B11B-0278D26D5DC5}" srcId="{B2CBDAB6-FCEE-4C90-A9DC-97DB3B91B7A5}" destId="{CF7D4234-C0AC-41AF-978E-26EFD1B3D232}" srcOrd="1" destOrd="0" parTransId="{1C013426-E618-4712-AB83-E9F26F65B6F4}" sibTransId="{506D8AE1-AF40-4078-A3D2-59F541BD6D79}"/>
    <dgm:cxn modelId="{A477FA6E-B438-45D4-9758-51F229754005}" type="presOf" srcId="{B2CBDAB6-FCEE-4C90-A9DC-97DB3B91B7A5}" destId="{EFF46144-832F-489C-8889-78B819376F2D}" srcOrd="0" destOrd="0" presId="urn:microsoft.com/office/officeart/2005/8/layout/default#1"/>
    <dgm:cxn modelId="{9307C510-A6C5-48FF-9FA1-C50AB8AF7B42}" srcId="{B2CBDAB6-FCEE-4C90-A9DC-97DB3B91B7A5}" destId="{EF0AF22D-AC68-431B-BFEC-78B8E9082065}" srcOrd="0" destOrd="0" parTransId="{BD878CDE-4192-47F3-8134-F9AF220CAAD1}" sibTransId="{C6E86F9A-1A9C-4B69-A68A-7425227E837A}"/>
    <dgm:cxn modelId="{028993AB-E18C-41A0-B0D3-CB81ED0FC780}" srcId="{B2CBDAB6-FCEE-4C90-A9DC-97DB3B91B7A5}" destId="{3E61253F-5183-4696-AE45-875F6C461DAD}" srcOrd="2" destOrd="0" parTransId="{ED5C6D81-AA40-4844-9804-9C7C60115EAF}" sibTransId="{AC728ACE-C5BF-4EAC-96BD-840E158D2648}"/>
    <dgm:cxn modelId="{89657485-3C9E-4E60-A63F-6CF0E2A2AE30}" srcId="{B2CBDAB6-FCEE-4C90-A9DC-97DB3B91B7A5}" destId="{0EC8B18A-D073-4752-96A7-432379C9ED0A}" srcOrd="4" destOrd="0" parTransId="{BE89FC25-E5F8-4669-9FA2-4CFE4FA4968A}" sibTransId="{69A93FC7-78C7-42F9-8049-D7CC2784A2D2}"/>
    <dgm:cxn modelId="{933D9187-167A-457E-A709-A77D662465EA}" srcId="{B2CBDAB6-FCEE-4C90-A9DC-97DB3B91B7A5}" destId="{7FD8B855-82AA-47F2-8D3C-2B15354F0761}" srcOrd="3" destOrd="0" parTransId="{6C6D5415-F09E-4FF3-A8BE-101C592DFDCF}" sibTransId="{27406B39-380C-4FD4-B60E-E1AFFDC2851C}"/>
    <dgm:cxn modelId="{4DADC6BC-EC7D-49CC-9892-CF876856E1D7}" type="presOf" srcId="{7FD8B855-82AA-47F2-8D3C-2B15354F0761}" destId="{08A59901-5835-4FB1-89DF-BA4CDC5C8D74}" srcOrd="0" destOrd="0" presId="urn:microsoft.com/office/officeart/2005/8/layout/default#1"/>
    <dgm:cxn modelId="{A3171FC5-6BAE-4CDC-8754-7254561A9913}" type="presOf" srcId="{3E61253F-5183-4696-AE45-875F6C461DAD}" destId="{C0F1F745-7F73-4070-887E-040F2F1FFFDF}" srcOrd="0" destOrd="0" presId="urn:microsoft.com/office/officeart/2005/8/layout/default#1"/>
    <dgm:cxn modelId="{E4C82847-5689-45BE-9AB8-361B9118B319}" type="presOf" srcId="{EF0AF22D-AC68-431B-BFEC-78B8E9082065}" destId="{B64D05EF-C5EF-45FD-A6B9-89801BC99284}" srcOrd="0" destOrd="0" presId="urn:microsoft.com/office/officeart/2005/8/layout/default#1"/>
    <dgm:cxn modelId="{57B9B8F4-D1BA-4407-91A3-E7F6A82EDD61}" type="presParOf" srcId="{EFF46144-832F-489C-8889-78B819376F2D}" destId="{B64D05EF-C5EF-45FD-A6B9-89801BC99284}" srcOrd="0" destOrd="0" presId="urn:microsoft.com/office/officeart/2005/8/layout/default#1"/>
    <dgm:cxn modelId="{6655A574-D574-4953-B853-A3D45987B55D}" type="presParOf" srcId="{EFF46144-832F-489C-8889-78B819376F2D}" destId="{5BF487FC-66A6-4925-BC0B-643BD6E48A09}" srcOrd="1" destOrd="0" presId="urn:microsoft.com/office/officeart/2005/8/layout/default#1"/>
    <dgm:cxn modelId="{403FED2E-1181-42B9-8ADB-ADCFB4871398}" type="presParOf" srcId="{EFF46144-832F-489C-8889-78B819376F2D}" destId="{53340952-F0E3-409B-8666-B4157AA0E5C7}" srcOrd="2" destOrd="0" presId="urn:microsoft.com/office/officeart/2005/8/layout/default#1"/>
    <dgm:cxn modelId="{1B16607C-F127-4AE2-95F4-8D8A52D86547}" type="presParOf" srcId="{EFF46144-832F-489C-8889-78B819376F2D}" destId="{1080477C-4A16-477E-BB8D-F79B9F2C761E}" srcOrd="3" destOrd="0" presId="urn:microsoft.com/office/officeart/2005/8/layout/default#1"/>
    <dgm:cxn modelId="{CAAE7EF7-5743-4509-B669-E47073F78EFB}" type="presParOf" srcId="{EFF46144-832F-489C-8889-78B819376F2D}" destId="{C0F1F745-7F73-4070-887E-040F2F1FFFDF}" srcOrd="4" destOrd="0" presId="urn:microsoft.com/office/officeart/2005/8/layout/default#1"/>
    <dgm:cxn modelId="{14DF4056-7EF2-4284-8F48-EEB09DA846DF}" type="presParOf" srcId="{EFF46144-832F-489C-8889-78B819376F2D}" destId="{BBC91D14-9F25-4DED-AB38-BBEBC2B173A2}" srcOrd="5" destOrd="0" presId="urn:microsoft.com/office/officeart/2005/8/layout/default#1"/>
    <dgm:cxn modelId="{DE518BB3-724E-40F9-85A5-3EFE818C5827}" type="presParOf" srcId="{EFF46144-832F-489C-8889-78B819376F2D}" destId="{08A59901-5835-4FB1-89DF-BA4CDC5C8D74}" srcOrd="6" destOrd="0" presId="urn:microsoft.com/office/officeart/2005/8/layout/default#1"/>
    <dgm:cxn modelId="{2A32592A-3A60-4923-821A-28768B3B8F2F}" type="presParOf" srcId="{EFF46144-832F-489C-8889-78B819376F2D}" destId="{2A3159A1-41EA-4356-9C97-891DB4D26244}" srcOrd="7" destOrd="0" presId="urn:microsoft.com/office/officeart/2005/8/layout/default#1"/>
    <dgm:cxn modelId="{398348D6-4966-4925-97DD-599164C50F76}" type="presParOf" srcId="{EFF46144-832F-489C-8889-78B819376F2D}" destId="{2060601C-E3D7-4199-A32A-F0481D45561F}"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BEC3DC34-F7F3-4E6B-A27E-BA83DF761FAE}" type="datetimeFigureOut">
              <a:rPr lang="en-GB" smtClean="0"/>
              <a:pPr/>
              <a:t>05/12/2014</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B30F9F5D-51A2-4794-9EF7-29EE622E57F4}" type="slidenum">
              <a:rPr lang="en-GB" smtClean="0"/>
              <a:pPr/>
              <a:t>‹#›</a:t>
            </a:fld>
            <a:endParaRPr lang="en-GB"/>
          </a:p>
        </p:txBody>
      </p:sp>
    </p:spTree>
    <p:extLst>
      <p:ext uri="{BB962C8B-B14F-4D97-AF65-F5344CB8AC3E}">
        <p14:creationId xmlns:p14="http://schemas.microsoft.com/office/powerpoint/2010/main" val="23886727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0EF7D9A-46DE-41A8-99F7-A2ABDC75E900}" type="datetimeFigureOut">
              <a:rPr lang="en-GB" smtClean="0"/>
              <a:pPr/>
              <a:t>05/12/2014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D7FB5-7A6A-4131-B38E-2BFA2B8F1146}" type="slidenum">
              <a:rPr lang="en-GB" smtClean="0"/>
              <a:pPr/>
              <a:t>‹#›</a:t>
            </a:fld>
            <a:endParaRPr lang="en-GB"/>
          </a:p>
        </p:txBody>
      </p:sp>
    </p:spTree>
    <p:extLst>
      <p:ext uri="{BB962C8B-B14F-4D97-AF65-F5344CB8AC3E}">
        <p14:creationId xmlns:p14="http://schemas.microsoft.com/office/powerpoint/2010/main" val="5452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EF7D9A-46DE-41A8-99F7-A2ABDC75E900}" type="datetimeFigureOut">
              <a:rPr lang="en-GB" smtClean="0"/>
              <a:pPr/>
              <a:t>05/12/2014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D7FB5-7A6A-4131-B38E-2BFA2B8F1146}" type="slidenum">
              <a:rPr lang="en-GB" smtClean="0"/>
              <a:pPr/>
              <a:t>‹#›</a:t>
            </a:fld>
            <a:endParaRPr lang="en-GB"/>
          </a:p>
        </p:txBody>
      </p:sp>
    </p:spTree>
    <p:extLst>
      <p:ext uri="{BB962C8B-B14F-4D97-AF65-F5344CB8AC3E}">
        <p14:creationId xmlns:p14="http://schemas.microsoft.com/office/powerpoint/2010/main" val="296551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EF7D9A-46DE-41A8-99F7-A2ABDC75E900}" type="datetimeFigureOut">
              <a:rPr lang="en-GB" smtClean="0"/>
              <a:pPr/>
              <a:t>05/12/2014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D7FB5-7A6A-4131-B38E-2BFA2B8F1146}" type="slidenum">
              <a:rPr lang="en-GB" smtClean="0"/>
              <a:pPr/>
              <a:t>‹#›</a:t>
            </a:fld>
            <a:endParaRPr lang="en-GB"/>
          </a:p>
        </p:txBody>
      </p:sp>
    </p:spTree>
    <p:extLst>
      <p:ext uri="{BB962C8B-B14F-4D97-AF65-F5344CB8AC3E}">
        <p14:creationId xmlns:p14="http://schemas.microsoft.com/office/powerpoint/2010/main" val="2019103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EF7D9A-46DE-41A8-99F7-A2ABDC75E900}" type="datetimeFigureOut">
              <a:rPr lang="en-GB" smtClean="0"/>
              <a:pPr/>
              <a:t>05/12/2014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D7FB5-7A6A-4131-B38E-2BFA2B8F1146}" type="slidenum">
              <a:rPr lang="en-GB" smtClean="0"/>
              <a:pPr/>
              <a:t>‹#›</a:t>
            </a:fld>
            <a:endParaRPr lang="en-GB"/>
          </a:p>
        </p:txBody>
      </p:sp>
    </p:spTree>
    <p:extLst>
      <p:ext uri="{BB962C8B-B14F-4D97-AF65-F5344CB8AC3E}">
        <p14:creationId xmlns:p14="http://schemas.microsoft.com/office/powerpoint/2010/main" val="3835449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EF7D9A-46DE-41A8-99F7-A2ABDC75E900}" type="datetimeFigureOut">
              <a:rPr lang="en-GB" smtClean="0"/>
              <a:pPr/>
              <a:t>05/12/2014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D7FB5-7A6A-4131-B38E-2BFA2B8F1146}" type="slidenum">
              <a:rPr lang="en-GB" smtClean="0"/>
              <a:pPr/>
              <a:t>‹#›</a:t>
            </a:fld>
            <a:endParaRPr lang="en-GB"/>
          </a:p>
        </p:txBody>
      </p:sp>
    </p:spTree>
    <p:extLst>
      <p:ext uri="{BB962C8B-B14F-4D97-AF65-F5344CB8AC3E}">
        <p14:creationId xmlns:p14="http://schemas.microsoft.com/office/powerpoint/2010/main" val="3224555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0EF7D9A-46DE-41A8-99F7-A2ABDC75E900}" type="datetimeFigureOut">
              <a:rPr lang="en-GB" smtClean="0"/>
              <a:pPr/>
              <a:t>05/12/2014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0D7FB5-7A6A-4131-B38E-2BFA2B8F1146}" type="slidenum">
              <a:rPr lang="en-GB" smtClean="0"/>
              <a:pPr/>
              <a:t>‹#›</a:t>
            </a:fld>
            <a:endParaRPr lang="en-GB"/>
          </a:p>
        </p:txBody>
      </p:sp>
    </p:spTree>
    <p:extLst>
      <p:ext uri="{BB962C8B-B14F-4D97-AF65-F5344CB8AC3E}">
        <p14:creationId xmlns:p14="http://schemas.microsoft.com/office/powerpoint/2010/main" val="348843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EF7D9A-46DE-41A8-99F7-A2ABDC75E900}" type="datetimeFigureOut">
              <a:rPr lang="en-GB" smtClean="0"/>
              <a:pPr/>
              <a:t>05/12/2014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0D7FB5-7A6A-4131-B38E-2BFA2B8F1146}" type="slidenum">
              <a:rPr lang="en-GB" smtClean="0"/>
              <a:pPr/>
              <a:t>‹#›</a:t>
            </a:fld>
            <a:endParaRPr lang="en-GB"/>
          </a:p>
        </p:txBody>
      </p:sp>
    </p:spTree>
    <p:extLst>
      <p:ext uri="{BB962C8B-B14F-4D97-AF65-F5344CB8AC3E}">
        <p14:creationId xmlns:p14="http://schemas.microsoft.com/office/powerpoint/2010/main" val="222051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0EF7D9A-46DE-41A8-99F7-A2ABDC75E900}" type="datetimeFigureOut">
              <a:rPr lang="en-GB" smtClean="0"/>
              <a:pPr/>
              <a:t>05/12/2014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0D7FB5-7A6A-4131-B38E-2BFA2B8F1146}" type="slidenum">
              <a:rPr lang="en-GB" smtClean="0"/>
              <a:pPr/>
              <a:t>‹#›</a:t>
            </a:fld>
            <a:endParaRPr lang="en-GB"/>
          </a:p>
        </p:txBody>
      </p:sp>
    </p:spTree>
    <p:extLst>
      <p:ext uri="{BB962C8B-B14F-4D97-AF65-F5344CB8AC3E}">
        <p14:creationId xmlns:p14="http://schemas.microsoft.com/office/powerpoint/2010/main" val="3325194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F7D9A-46DE-41A8-99F7-A2ABDC75E900}" type="datetimeFigureOut">
              <a:rPr lang="en-GB" smtClean="0"/>
              <a:pPr/>
              <a:t>05/12/2014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0D7FB5-7A6A-4131-B38E-2BFA2B8F1146}" type="slidenum">
              <a:rPr lang="en-GB" smtClean="0"/>
              <a:pPr/>
              <a:t>‹#›</a:t>
            </a:fld>
            <a:endParaRPr lang="en-GB"/>
          </a:p>
        </p:txBody>
      </p:sp>
    </p:spTree>
    <p:extLst>
      <p:ext uri="{BB962C8B-B14F-4D97-AF65-F5344CB8AC3E}">
        <p14:creationId xmlns:p14="http://schemas.microsoft.com/office/powerpoint/2010/main" val="245036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F7D9A-46DE-41A8-99F7-A2ABDC75E900}" type="datetimeFigureOut">
              <a:rPr lang="en-GB" smtClean="0"/>
              <a:pPr/>
              <a:t>05/12/2014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0D7FB5-7A6A-4131-B38E-2BFA2B8F1146}" type="slidenum">
              <a:rPr lang="en-GB" smtClean="0"/>
              <a:pPr/>
              <a:t>‹#›</a:t>
            </a:fld>
            <a:endParaRPr lang="en-GB"/>
          </a:p>
        </p:txBody>
      </p:sp>
    </p:spTree>
    <p:extLst>
      <p:ext uri="{BB962C8B-B14F-4D97-AF65-F5344CB8AC3E}">
        <p14:creationId xmlns:p14="http://schemas.microsoft.com/office/powerpoint/2010/main" val="2063385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F7D9A-46DE-41A8-99F7-A2ABDC75E900}" type="datetimeFigureOut">
              <a:rPr lang="en-GB" smtClean="0"/>
              <a:pPr/>
              <a:t>05/12/2014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0D7FB5-7A6A-4131-B38E-2BFA2B8F1146}" type="slidenum">
              <a:rPr lang="en-GB" smtClean="0"/>
              <a:pPr/>
              <a:t>‹#›</a:t>
            </a:fld>
            <a:endParaRPr lang="en-GB"/>
          </a:p>
        </p:txBody>
      </p:sp>
    </p:spTree>
    <p:extLst>
      <p:ext uri="{BB962C8B-B14F-4D97-AF65-F5344CB8AC3E}">
        <p14:creationId xmlns:p14="http://schemas.microsoft.com/office/powerpoint/2010/main" val="55804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F7D9A-46DE-41A8-99F7-A2ABDC75E900}" type="datetimeFigureOut">
              <a:rPr lang="en-GB" smtClean="0"/>
              <a:pPr/>
              <a:t>05/12/2014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D7FB5-7A6A-4131-B38E-2BFA2B8F1146}" type="slidenum">
              <a:rPr lang="en-GB" smtClean="0"/>
              <a:pPr/>
              <a:t>‹#›</a:t>
            </a:fld>
            <a:endParaRPr lang="en-GB"/>
          </a:p>
        </p:txBody>
      </p:sp>
    </p:spTree>
    <p:extLst>
      <p:ext uri="{BB962C8B-B14F-4D97-AF65-F5344CB8AC3E}">
        <p14:creationId xmlns:p14="http://schemas.microsoft.com/office/powerpoint/2010/main" val="343822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tinyurl.com/p76xel3" TargetMode="External"/><Relationship Id="rId2" Type="http://schemas.openxmlformats.org/officeDocument/2006/relationships/hyperlink" Target="http://www.uel.ac.uk/icme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a:solidFill>
                  <a:schemeClr val="accent1">
                    <a:lumMod val="75000"/>
                  </a:schemeClr>
                </a:solidFill>
                <a:latin typeface="+mn-lt"/>
              </a:rPr>
              <a:t>Supporting private childcare </a:t>
            </a:r>
            <a:r>
              <a:rPr lang="en-GB" b="1" smtClean="0">
                <a:solidFill>
                  <a:schemeClr val="accent1">
                    <a:lumMod val="75000"/>
                  </a:schemeClr>
                </a:solidFill>
                <a:latin typeface="+mn-lt"/>
              </a:rPr>
              <a:t>providers’ </a:t>
            </a:r>
            <a:r>
              <a:rPr lang="en-GB" b="1">
                <a:solidFill>
                  <a:schemeClr val="accent1">
                    <a:lumMod val="75000"/>
                  </a:schemeClr>
                </a:solidFill>
                <a:latin typeface="+mn-lt"/>
              </a:rPr>
              <a:t>sustainability </a:t>
            </a:r>
            <a:r>
              <a:rPr lang="en-GB"/>
              <a:t/>
            </a:r>
            <a:br>
              <a:rPr lang="en-GB"/>
            </a:br>
            <a:endParaRPr lang="en-GB"/>
          </a:p>
        </p:txBody>
      </p:sp>
      <p:sp>
        <p:nvSpPr>
          <p:cNvPr id="3" name="Subtitle 2"/>
          <p:cNvSpPr>
            <a:spLocks noGrp="1"/>
          </p:cNvSpPr>
          <p:nvPr>
            <p:ph type="subTitle" idx="1"/>
          </p:nvPr>
        </p:nvSpPr>
        <p:spPr/>
        <p:txBody>
          <a:bodyPr>
            <a:normAutofit fontScale="92500" lnSpcReduction="20000"/>
          </a:bodyPr>
          <a:lstStyle/>
          <a:p>
            <a:r>
              <a:rPr lang="en-GB" sz="4400" dirty="0" smtClean="0">
                <a:solidFill>
                  <a:schemeClr val="accent1">
                    <a:lumMod val="75000"/>
                  </a:schemeClr>
                </a:solidFill>
              </a:rPr>
              <a:t>Ivana La Valle</a:t>
            </a:r>
            <a:br>
              <a:rPr lang="en-GB" sz="4400" dirty="0" smtClean="0">
                <a:solidFill>
                  <a:schemeClr val="accent1">
                    <a:lumMod val="75000"/>
                  </a:schemeClr>
                </a:solidFill>
              </a:rPr>
            </a:br>
            <a:r>
              <a:rPr lang="en-GB" sz="4400" dirty="0" smtClean="0">
                <a:solidFill>
                  <a:schemeClr val="accent1">
                    <a:lumMod val="75000"/>
                  </a:schemeClr>
                </a:solidFill>
              </a:rPr>
              <a:t>ICMEC Visiting Scholar</a:t>
            </a:r>
          </a:p>
          <a:p>
            <a:r>
              <a:rPr lang="en-GB" sz="4400" dirty="0" smtClean="0">
                <a:solidFill>
                  <a:schemeClr val="accent1">
                    <a:lumMod val="75000"/>
                  </a:schemeClr>
                </a:solidFill>
              </a:rPr>
              <a:t>ICMEC seminar 03.03.14</a:t>
            </a:r>
          </a:p>
          <a:p>
            <a:endParaRPr lang="en-GB" dirty="0"/>
          </a:p>
        </p:txBody>
      </p:sp>
      <p:pic>
        <p:nvPicPr>
          <p:cNvPr id="4" name="Picture 3"/>
          <p:cNvPicPr>
            <a:picLocks noChangeAspect="1"/>
          </p:cNvPicPr>
          <p:nvPr/>
        </p:nvPicPr>
        <p:blipFill>
          <a:blip r:embed="rId2" cstate="print"/>
          <a:stretch>
            <a:fillRect/>
          </a:stretch>
        </p:blipFill>
        <p:spPr>
          <a:xfrm>
            <a:off x="118726" y="2743200"/>
            <a:ext cx="3216901" cy="2756079"/>
          </a:xfrm>
          <a:prstGeom prst="rect">
            <a:avLst/>
          </a:prstGeom>
        </p:spPr>
      </p:pic>
    </p:spTree>
    <p:extLst>
      <p:ext uri="{BB962C8B-B14F-4D97-AF65-F5344CB8AC3E}">
        <p14:creationId xmlns:p14="http://schemas.microsoft.com/office/powerpoint/2010/main" val="811454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0913"/>
            <a:ext cx="10515600" cy="965915"/>
          </a:xfrm>
        </p:spPr>
        <p:txBody>
          <a:bodyPr>
            <a:noAutofit/>
          </a:bodyPr>
          <a:lstStyle/>
          <a:p>
            <a:r>
              <a:rPr lang="en-GB" b="1" smtClean="0">
                <a:solidFill>
                  <a:srgbClr val="0070C0"/>
                </a:solidFill>
                <a:latin typeface="+mn-lt"/>
              </a:rPr>
              <a:t>Main determinants of take-up of EEC</a:t>
            </a:r>
            <a:br>
              <a:rPr lang="en-GB" b="1" smtClean="0">
                <a:solidFill>
                  <a:srgbClr val="0070C0"/>
                </a:solidFill>
                <a:latin typeface="+mn-lt"/>
              </a:rPr>
            </a:br>
            <a:endParaRPr lang="en-GB" b="1">
              <a:solidFill>
                <a:srgbClr val="0070C0"/>
              </a:solidFill>
              <a:latin typeface="+mn-lt"/>
            </a:endParaRPr>
          </a:p>
        </p:txBody>
      </p:sp>
      <p:sp>
        <p:nvSpPr>
          <p:cNvPr id="3" name="Content Placeholder 2"/>
          <p:cNvSpPr>
            <a:spLocks noGrp="1"/>
          </p:cNvSpPr>
          <p:nvPr>
            <p:ph idx="1"/>
          </p:nvPr>
        </p:nvSpPr>
        <p:spPr>
          <a:xfrm>
            <a:off x="838200" y="1506828"/>
            <a:ext cx="10515600" cy="4670135"/>
          </a:xfrm>
        </p:spPr>
        <p:txBody>
          <a:bodyPr/>
          <a:lstStyle/>
          <a:p>
            <a:pPr marL="0" indent="0">
              <a:buNone/>
            </a:pPr>
            <a:r>
              <a:rPr lang="en-GB" sz="3600" b="1" smtClean="0"/>
              <a:t>In 1999</a:t>
            </a:r>
            <a:r>
              <a:rPr lang="en-GB" sz="3600" smtClean="0"/>
              <a:t>:</a:t>
            </a:r>
            <a:endParaRPr lang="en-GB" sz="3600"/>
          </a:p>
          <a:p>
            <a:pPr lvl="0"/>
            <a:r>
              <a:rPr lang="en-GB" sz="3600" smtClean="0"/>
              <a:t>Age: pre-school </a:t>
            </a:r>
            <a:r>
              <a:rPr lang="en-GB" sz="3600"/>
              <a:t>children and particularly 3-4 </a:t>
            </a:r>
            <a:r>
              <a:rPr lang="en-GB" sz="3600" smtClean="0"/>
              <a:t>year </a:t>
            </a:r>
            <a:r>
              <a:rPr lang="en-GB" sz="3600"/>
              <a:t>olds </a:t>
            </a:r>
          </a:p>
          <a:p>
            <a:pPr lvl="0"/>
            <a:r>
              <a:rPr lang="en-GB" sz="3600" smtClean="0"/>
              <a:t>Income: children </a:t>
            </a:r>
            <a:r>
              <a:rPr lang="en-GB" sz="3600"/>
              <a:t>from higher income families</a:t>
            </a:r>
          </a:p>
          <a:p>
            <a:pPr marL="0" indent="0">
              <a:buNone/>
            </a:pPr>
            <a:endParaRPr lang="en-GB" sz="3600" smtClean="0"/>
          </a:p>
          <a:p>
            <a:pPr marL="0" indent="0">
              <a:buNone/>
            </a:pPr>
            <a:r>
              <a:rPr lang="en-GB" sz="3600" b="1" smtClean="0"/>
              <a:t>In </a:t>
            </a:r>
            <a:r>
              <a:rPr lang="en-GB" sz="3600" b="1"/>
              <a:t>2012</a:t>
            </a:r>
            <a:r>
              <a:rPr lang="en-GB" sz="3600"/>
              <a:t>:</a:t>
            </a:r>
          </a:p>
          <a:p>
            <a:pPr lvl="0"/>
            <a:r>
              <a:rPr lang="en-GB" sz="3600" smtClean="0"/>
              <a:t>Age: 3-4 </a:t>
            </a:r>
            <a:r>
              <a:rPr lang="en-GB" sz="3600"/>
              <a:t>year olds</a:t>
            </a:r>
          </a:p>
          <a:p>
            <a:pPr lvl="0"/>
            <a:r>
              <a:rPr lang="en-GB" sz="3600" smtClean="0"/>
              <a:t>Income: children </a:t>
            </a:r>
            <a:r>
              <a:rPr lang="en-GB" sz="3600"/>
              <a:t>from higher income families </a:t>
            </a:r>
          </a:p>
          <a:p>
            <a:endParaRPr lang="en-GB"/>
          </a:p>
        </p:txBody>
      </p:sp>
    </p:spTree>
    <p:extLst>
      <p:ext uri="{BB962C8B-B14F-4D97-AF65-F5344CB8AC3E}">
        <p14:creationId xmlns:p14="http://schemas.microsoft.com/office/powerpoint/2010/main" val="1705083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mtClean="0">
                <a:solidFill>
                  <a:srgbClr val="0070C0"/>
                </a:solidFill>
                <a:latin typeface="+mn-lt"/>
              </a:rPr>
              <a:t>Income gap</a:t>
            </a:r>
            <a:endParaRPr lang="en-GB" b="1">
              <a:solidFill>
                <a:srgbClr val="0070C0"/>
              </a:solidFill>
              <a:latin typeface="+mn-lt"/>
            </a:endParaRPr>
          </a:p>
        </p:txBody>
      </p:sp>
      <p:sp>
        <p:nvSpPr>
          <p:cNvPr id="3" name="Content Placeholder 2"/>
          <p:cNvSpPr>
            <a:spLocks noGrp="1"/>
          </p:cNvSpPr>
          <p:nvPr>
            <p:ph idx="1"/>
          </p:nvPr>
        </p:nvSpPr>
        <p:spPr/>
        <p:txBody>
          <a:bodyPr>
            <a:normAutofit/>
          </a:bodyPr>
          <a:lstStyle/>
          <a:p>
            <a:pPr marL="0" indent="0">
              <a:buNone/>
            </a:pPr>
            <a:r>
              <a:rPr lang="en-GB" sz="3600" smtClean="0"/>
              <a:t>Take-up </a:t>
            </a:r>
            <a:r>
              <a:rPr lang="en-GB" sz="3600"/>
              <a:t>of EEC:</a:t>
            </a:r>
          </a:p>
          <a:p>
            <a:r>
              <a:rPr lang="en-GB" sz="3600"/>
              <a:t>In 1999: 19% of families in lowest v. 42% in highest income group (</a:t>
            </a:r>
            <a:r>
              <a:rPr lang="en-GB" sz="3600" b="1"/>
              <a:t>23 pp</a:t>
            </a:r>
            <a:r>
              <a:rPr lang="en-GB" sz="3600" smtClean="0"/>
              <a:t>)</a:t>
            </a:r>
          </a:p>
          <a:p>
            <a:r>
              <a:rPr lang="en-GB" sz="3600"/>
              <a:t>In 2008: 31% of families in lowest v. 58% in highest income group (</a:t>
            </a:r>
            <a:r>
              <a:rPr lang="en-GB" sz="3600" b="1"/>
              <a:t>27 pp</a:t>
            </a:r>
            <a:r>
              <a:rPr lang="en-GB" sz="3600"/>
              <a:t>)</a:t>
            </a:r>
          </a:p>
          <a:p>
            <a:r>
              <a:rPr lang="en-GB" sz="3600" smtClean="0"/>
              <a:t>In </a:t>
            </a:r>
            <a:r>
              <a:rPr lang="en-GB" sz="3600"/>
              <a:t>2012: 41% of families in lowest v. and 68% in highest income group (</a:t>
            </a:r>
            <a:r>
              <a:rPr lang="en-GB" sz="3600" b="1"/>
              <a:t>27 pp</a:t>
            </a:r>
            <a:r>
              <a:rPr lang="en-GB" sz="3600"/>
              <a:t>)</a:t>
            </a:r>
          </a:p>
          <a:p>
            <a:endParaRPr lang="en-GB"/>
          </a:p>
        </p:txBody>
      </p:sp>
    </p:spTree>
    <p:extLst>
      <p:ext uri="{BB962C8B-B14F-4D97-AF65-F5344CB8AC3E}">
        <p14:creationId xmlns:p14="http://schemas.microsoft.com/office/powerpoint/2010/main" val="1062180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184"/>
            <a:ext cx="10515600" cy="1325563"/>
          </a:xfrm>
        </p:spPr>
        <p:txBody>
          <a:bodyPr/>
          <a:lstStyle/>
          <a:p>
            <a:r>
              <a:rPr lang="en-GB" b="1" smtClean="0">
                <a:solidFill>
                  <a:srgbClr val="0070C0"/>
                </a:solidFill>
                <a:latin typeface="+mn-lt"/>
              </a:rPr>
              <a:t>Reported barriers to EEC access</a:t>
            </a:r>
            <a:endParaRPr lang="en-GB">
              <a:solidFill>
                <a:srgbClr val="0070C0"/>
              </a:solidFill>
              <a:latin typeface="+mn-lt"/>
            </a:endParaRPr>
          </a:p>
        </p:txBody>
      </p:sp>
      <p:sp>
        <p:nvSpPr>
          <p:cNvPr id="3" name="Content Placeholder 2"/>
          <p:cNvSpPr>
            <a:spLocks noGrp="1"/>
          </p:cNvSpPr>
          <p:nvPr>
            <p:ph idx="1"/>
          </p:nvPr>
        </p:nvSpPr>
        <p:spPr>
          <a:xfrm>
            <a:off x="838200" y="1197735"/>
            <a:ext cx="10515600" cy="5280337"/>
          </a:xfrm>
        </p:spPr>
        <p:txBody>
          <a:bodyPr>
            <a:normAutofit lnSpcReduction="10000"/>
          </a:bodyPr>
          <a:lstStyle/>
          <a:p>
            <a:pPr marL="36000" indent="0">
              <a:buNone/>
            </a:pPr>
            <a:endParaRPr lang="en-GB"/>
          </a:p>
          <a:p>
            <a:pPr marL="36000" lvl="0"/>
            <a:r>
              <a:rPr lang="en-GB" sz="3600" b="1"/>
              <a:t>Costs</a:t>
            </a:r>
            <a:r>
              <a:rPr lang="en-GB" sz="3600"/>
              <a:t> and complex demand-side funding system </a:t>
            </a:r>
            <a:endParaRPr lang="en-GB" sz="3600" smtClean="0"/>
          </a:p>
          <a:p>
            <a:pPr marL="36000" lvl="0"/>
            <a:r>
              <a:rPr lang="en-GB" sz="3600" b="1" smtClean="0"/>
              <a:t>Variability </a:t>
            </a:r>
            <a:r>
              <a:rPr lang="en-GB" sz="3600"/>
              <a:t>in provision – when and where EEC provided</a:t>
            </a:r>
          </a:p>
          <a:p>
            <a:pPr marL="36000" lvl="0"/>
            <a:r>
              <a:rPr lang="en-GB" sz="3600"/>
              <a:t>Lack of </a:t>
            </a:r>
            <a:r>
              <a:rPr lang="en-GB" sz="3600" b="1"/>
              <a:t>flexibility</a:t>
            </a:r>
            <a:r>
              <a:rPr lang="en-GB" sz="3600"/>
              <a:t> – ‘fixed’ offer </a:t>
            </a:r>
            <a:r>
              <a:rPr lang="en-GB" sz="3600" smtClean="0"/>
              <a:t>or expensive </a:t>
            </a:r>
            <a:r>
              <a:rPr lang="en-GB" sz="3600"/>
              <a:t>flexibility </a:t>
            </a:r>
            <a:endParaRPr lang="en-GB" sz="3600" smtClean="0"/>
          </a:p>
          <a:p>
            <a:pPr marL="36000" lvl="0"/>
            <a:r>
              <a:rPr lang="en-GB" sz="3600" smtClean="0"/>
              <a:t>Lack </a:t>
            </a:r>
            <a:r>
              <a:rPr lang="en-GB" sz="3600"/>
              <a:t>of places for </a:t>
            </a:r>
            <a:r>
              <a:rPr lang="en-GB" sz="3600" b="1"/>
              <a:t>disabled </a:t>
            </a:r>
            <a:r>
              <a:rPr lang="en-GB" sz="3600" b="1" smtClean="0"/>
              <a:t>children/children with SEN</a:t>
            </a:r>
            <a:endParaRPr lang="en-GB" sz="3600" b="1"/>
          </a:p>
          <a:p>
            <a:pPr marL="36000" lvl="0"/>
            <a:r>
              <a:rPr lang="en-GB" sz="3600"/>
              <a:t>Inadequate </a:t>
            </a:r>
            <a:r>
              <a:rPr lang="en-GB" sz="3600" b="1"/>
              <a:t>information</a:t>
            </a:r>
            <a:r>
              <a:rPr lang="en-GB" sz="3600"/>
              <a:t> about EEC</a:t>
            </a:r>
          </a:p>
          <a:p>
            <a:pPr marL="36000" lvl="0"/>
            <a:r>
              <a:rPr lang="en-GB" sz="3600"/>
              <a:t>Lack of access to </a:t>
            </a:r>
            <a:r>
              <a:rPr lang="en-GB" sz="3600" b="1"/>
              <a:t>family-friendly</a:t>
            </a:r>
            <a:r>
              <a:rPr lang="en-GB" sz="3600"/>
              <a:t> working arrangements particularly among disadvantaged mothers </a:t>
            </a:r>
          </a:p>
          <a:p>
            <a:endParaRPr lang="en-GB" sz="3600"/>
          </a:p>
        </p:txBody>
      </p:sp>
    </p:spTree>
    <p:extLst>
      <p:ext uri="{BB962C8B-B14F-4D97-AF65-F5344CB8AC3E}">
        <p14:creationId xmlns:p14="http://schemas.microsoft.com/office/powerpoint/2010/main" val="90899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9883"/>
          </a:xfrm>
        </p:spPr>
        <p:txBody>
          <a:bodyPr>
            <a:normAutofit fontScale="90000"/>
          </a:bodyPr>
          <a:lstStyle/>
          <a:p>
            <a:r>
              <a:rPr lang="en-GB" b="1" smtClean="0">
                <a:solidFill>
                  <a:srgbClr val="0070C0"/>
                </a:solidFill>
                <a:latin typeface="+mn-lt"/>
              </a:rPr>
              <a:t>Changes in parents’ views and </a:t>
            </a:r>
            <a:br>
              <a:rPr lang="en-GB" b="1" smtClean="0">
                <a:solidFill>
                  <a:srgbClr val="0070C0"/>
                </a:solidFill>
                <a:latin typeface="+mn-lt"/>
              </a:rPr>
            </a:br>
            <a:r>
              <a:rPr lang="en-GB" b="1" smtClean="0">
                <a:solidFill>
                  <a:srgbClr val="0070C0"/>
                </a:solidFill>
                <a:latin typeface="+mn-lt"/>
              </a:rPr>
              <a:t>experiences 2004-12</a:t>
            </a:r>
            <a:r>
              <a:rPr lang="en-GB" smtClean="0"/>
              <a:t/>
            </a:r>
            <a:br>
              <a:rPr lang="en-GB" smtClean="0"/>
            </a:br>
            <a:endParaRPr lang="en-GB"/>
          </a:p>
        </p:txBody>
      </p:sp>
      <p:sp>
        <p:nvSpPr>
          <p:cNvPr id="3" name="Content Placeholder 2"/>
          <p:cNvSpPr>
            <a:spLocks noGrp="1"/>
          </p:cNvSpPr>
          <p:nvPr>
            <p:ph idx="1"/>
          </p:nvPr>
        </p:nvSpPr>
        <p:spPr>
          <a:xfrm>
            <a:off x="838200" y="1584101"/>
            <a:ext cx="10515600" cy="4592862"/>
          </a:xfrm>
        </p:spPr>
        <p:txBody>
          <a:bodyPr>
            <a:normAutofit fontScale="92500"/>
          </a:bodyPr>
          <a:lstStyle/>
          <a:p>
            <a:pPr marL="0" indent="0">
              <a:buNone/>
            </a:pPr>
            <a:r>
              <a:rPr lang="en-GB" sz="3600" smtClean="0"/>
              <a:t>% who reported:</a:t>
            </a:r>
          </a:p>
          <a:p>
            <a:endParaRPr lang="en-GB" sz="3600" b="1" smtClean="0"/>
          </a:p>
          <a:p>
            <a:r>
              <a:rPr lang="en-GB" sz="3600" b="1" smtClean="0"/>
              <a:t>Enough</a:t>
            </a:r>
            <a:r>
              <a:rPr lang="en-GB" sz="3600" smtClean="0"/>
              <a:t> places in local area: from 40% to 42%</a:t>
            </a:r>
          </a:p>
          <a:p>
            <a:endParaRPr lang="en-GB" sz="3600"/>
          </a:p>
          <a:p>
            <a:r>
              <a:rPr lang="en-GB" sz="3600" b="1" smtClean="0"/>
              <a:t>Quality </a:t>
            </a:r>
            <a:r>
              <a:rPr lang="en-GB" sz="3600"/>
              <a:t>of childcare in the area is </a:t>
            </a:r>
            <a:r>
              <a:rPr lang="en-GB" sz="3600" smtClean="0"/>
              <a:t>good: from 61% to 58% </a:t>
            </a:r>
            <a:endParaRPr lang="en-GB" sz="3600"/>
          </a:p>
          <a:p>
            <a:pPr marL="0" indent="0">
              <a:buNone/>
            </a:pPr>
            <a:r>
              <a:rPr lang="en-GB" sz="3600"/>
              <a:t> </a:t>
            </a:r>
          </a:p>
          <a:p>
            <a:r>
              <a:rPr lang="en-GB" sz="3600" b="1"/>
              <a:t>Affordability</a:t>
            </a:r>
            <a:r>
              <a:rPr lang="en-GB" sz="3600"/>
              <a:t> of childcare in the local </a:t>
            </a:r>
            <a:r>
              <a:rPr lang="en-GB" sz="3600" smtClean="0"/>
              <a:t>area is poor: from 37% to 39%</a:t>
            </a:r>
            <a:endParaRPr lang="en-GB" sz="3600"/>
          </a:p>
        </p:txBody>
      </p:sp>
    </p:spTree>
    <p:extLst>
      <p:ext uri="{BB962C8B-B14F-4D97-AF65-F5344CB8AC3E}">
        <p14:creationId xmlns:p14="http://schemas.microsoft.com/office/powerpoint/2010/main" val="601417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smtClean="0">
                <a:solidFill>
                  <a:schemeClr val="accent1">
                    <a:lumMod val="75000"/>
                  </a:schemeClr>
                </a:solidFill>
                <a:latin typeface="+mn-lt"/>
              </a:rPr>
              <a:t>Trends in supply of EEC –places and qualification levels, and challenges</a:t>
            </a:r>
            <a:endParaRPr lang="en-GB" b="1">
              <a:solidFill>
                <a:schemeClr val="accent1">
                  <a:lumMod val="75000"/>
                </a:schemeClr>
              </a:solidFill>
              <a:latin typeface="+mn-lt"/>
            </a:endParaRPr>
          </a:p>
        </p:txBody>
      </p:sp>
      <p:pic>
        <p:nvPicPr>
          <p:cNvPr id="5" name="Picture 4"/>
          <p:cNvPicPr>
            <a:picLocks noChangeAspect="1"/>
          </p:cNvPicPr>
          <p:nvPr/>
        </p:nvPicPr>
        <p:blipFill>
          <a:blip r:embed="rId2" cstate="print"/>
          <a:stretch>
            <a:fillRect/>
          </a:stretch>
        </p:blipFill>
        <p:spPr>
          <a:xfrm>
            <a:off x="6096000" y="2186254"/>
            <a:ext cx="4632101" cy="3506207"/>
          </a:xfrm>
          <a:prstGeom prst="rect">
            <a:avLst/>
          </a:prstGeom>
        </p:spPr>
      </p:pic>
      <p:pic>
        <p:nvPicPr>
          <p:cNvPr id="6" name="Picture 5"/>
          <p:cNvPicPr>
            <a:picLocks noChangeAspect="1"/>
          </p:cNvPicPr>
          <p:nvPr/>
        </p:nvPicPr>
        <p:blipFill>
          <a:blip r:embed="rId3" cstate="print"/>
          <a:stretch>
            <a:fillRect/>
          </a:stretch>
        </p:blipFill>
        <p:spPr>
          <a:xfrm>
            <a:off x="838200" y="2186255"/>
            <a:ext cx="4429259" cy="3506207"/>
          </a:xfrm>
          <a:prstGeom prst="rect">
            <a:avLst/>
          </a:prstGeom>
        </p:spPr>
      </p:pic>
    </p:spTree>
    <p:extLst>
      <p:ext uri="{BB962C8B-B14F-4D97-AF65-F5344CB8AC3E}">
        <p14:creationId xmlns:p14="http://schemas.microsoft.com/office/powerpoint/2010/main" val="1394404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8789" y="103031"/>
            <a:ext cx="11526591" cy="1429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800" b="1">
                <a:effectLst/>
                <a:ea typeface="Calibri" panose="020F0502020204030204" pitchFamily="34" charset="0"/>
                <a:cs typeface="Times New Roman" panose="02020603050405020304" pitchFamily="18" charset="0"/>
              </a:rPr>
              <a:t>Nursery schools/classes </a:t>
            </a:r>
            <a:r>
              <a:rPr lang="en-GB" sz="2800">
                <a:effectLst/>
                <a:ea typeface="Calibri" panose="020F0502020204030204" pitchFamily="34" charset="0"/>
                <a:cs typeface="Times New Roman" panose="02020603050405020304" pitchFamily="18" charset="0"/>
              </a:rPr>
              <a:t>in maintained sector</a:t>
            </a:r>
          </a:p>
          <a:p>
            <a:pPr algn="ctr">
              <a:spcAft>
                <a:spcPts val="0"/>
              </a:spcAft>
            </a:pPr>
            <a:r>
              <a:rPr lang="en-GB" sz="2800">
                <a:effectLst/>
                <a:ea typeface="Calibri" panose="020F0502020204030204" pitchFamily="34" charset="0"/>
                <a:cs typeface="Times New Roman" panose="02020603050405020304" pitchFamily="18" charset="0"/>
              </a:rPr>
              <a:t>802,000 places – </a:t>
            </a:r>
            <a:r>
              <a:rPr lang="en-GB" sz="2800" smtClean="0">
                <a:ea typeface="Calibri" panose="020F0502020204030204" pitchFamily="34" charset="0"/>
                <a:cs typeface="Times New Roman" panose="02020603050405020304" pitchFamily="18" charset="0"/>
              </a:rPr>
              <a:t>little change 2006-11</a:t>
            </a:r>
            <a:endParaRPr lang="en-GB" sz="2800">
              <a:effectLst/>
              <a:ea typeface="Calibri" panose="020F0502020204030204" pitchFamily="34" charset="0"/>
              <a:cs typeface="Times New Roman" panose="02020603050405020304" pitchFamily="18" charset="0"/>
            </a:endParaRPr>
          </a:p>
          <a:p>
            <a:pPr algn="ctr">
              <a:spcAft>
                <a:spcPts val="0"/>
              </a:spcAft>
            </a:pPr>
            <a:r>
              <a:rPr lang="en-GB" sz="2800" smtClean="0">
                <a:effectLst/>
                <a:ea typeface="Calibri" panose="020F0502020204030204" pitchFamily="34" charset="0"/>
                <a:cs typeface="Times New Roman" panose="02020603050405020304" pitchFamily="18" charset="0"/>
              </a:rPr>
              <a:t>In 2012: 57</a:t>
            </a:r>
            <a:r>
              <a:rPr lang="en-GB" sz="2800">
                <a:effectLst/>
                <a:ea typeface="Calibri" panose="020F0502020204030204" pitchFamily="34" charset="0"/>
                <a:cs typeface="Times New Roman" panose="02020603050405020304" pitchFamily="18" charset="0"/>
              </a:rPr>
              <a:t>% of 3&amp;4 yro</a:t>
            </a:r>
          </a:p>
        </p:txBody>
      </p:sp>
      <p:sp>
        <p:nvSpPr>
          <p:cNvPr id="4" name="Rounded Rectangle 3"/>
          <p:cNvSpPr/>
          <p:nvPr/>
        </p:nvSpPr>
        <p:spPr>
          <a:xfrm>
            <a:off x="431445" y="1617367"/>
            <a:ext cx="10985679" cy="1208477"/>
          </a:xfrm>
          <a:prstGeom prst="roundRect">
            <a:avLst/>
          </a:prstGeom>
          <a:solidFill>
            <a:srgbClr val="00B05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Day nurseries</a:t>
            </a:r>
            <a:endParaRPr lang="en-GB" sz="2800" b="1">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750,300 places – 29% growth </a:t>
            </a:r>
            <a:r>
              <a:rPr lang="en-GB" sz="280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2006-11         </a:t>
            </a:r>
            <a:r>
              <a:rPr lang="en-GB" sz="2800" smtClean="0">
                <a:latin typeface="Calibri" panose="020F0502020204030204" pitchFamily="34" charset="0"/>
                <a:ea typeface="Calibri" panose="020F0502020204030204" pitchFamily="34" charset="0"/>
                <a:cs typeface="Times New Roman" panose="02020603050405020304" pitchFamily="18" charset="0"/>
              </a:rPr>
              <a:t> </a:t>
            </a:r>
            <a:r>
              <a:rPr lang="en-GB"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Sector: </a:t>
            </a:r>
            <a:r>
              <a:rPr lang="en-GB" sz="280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 </a:t>
            </a:r>
            <a:r>
              <a:rPr lang="en-GB" sz="2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68%, V 22%, M 10%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80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 2012: 19</a:t>
            </a:r>
            <a:r>
              <a:rPr lang="en-GB" sz="2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of </a:t>
            </a:r>
            <a:r>
              <a:rPr lang="en-GB" sz="280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0-2 yro </a:t>
            </a:r>
            <a:r>
              <a:rPr lang="en-GB" sz="2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&amp; 17% of 3-4 yro</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le 4"/>
          <p:cNvSpPr/>
          <p:nvPr/>
        </p:nvSpPr>
        <p:spPr>
          <a:xfrm>
            <a:off x="431445" y="2871987"/>
            <a:ext cx="4108359" cy="2047741"/>
          </a:xfrm>
          <a:prstGeom prst="roundRect">
            <a:avLst/>
          </a:prstGeom>
          <a:solidFill>
            <a:srgbClr val="7030A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Sessional care</a:t>
            </a:r>
            <a:endParaRPr lang="en-GB" sz="2400" b="1">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251,000 places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10% </a:t>
            </a:r>
            <a:r>
              <a:rPr lang="en-GB" sz="240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decline 2006-11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40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Sector: P </a:t>
            </a:r>
            <a:r>
              <a:rPr lang="en-GB" sz="2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37%, V 57%, M 6%</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40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 2012: 6</a:t>
            </a:r>
            <a:r>
              <a:rPr lang="en-GB" sz="2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of 2 &amp; 14% of 3-4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le 5"/>
          <p:cNvSpPr/>
          <p:nvPr/>
        </p:nvSpPr>
        <p:spPr>
          <a:xfrm>
            <a:off x="7630735" y="2871987"/>
            <a:ext cx="3786389" cy="2047741"/>
          </a:xfrm>
          <a:prstGeom prst="roundRect">
            <a:avLst/>
          </a:prstGeom>
          <a:solidFill>
            <a:srgbClr val="00B0F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Childminders </a:t>
            </a:r>
            <a:endParaRPr lang="en-GB" sz="2400" b="1"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40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236,900 </a:t>
            </a:r>
            <a:r>
              <a:rPr lang="en-GB" sz="2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places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13% decline </a:t>
            </a:r>
            <a:r>
              <a:rPr lang="en-GB" sz="240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2006-11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40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 2012: 3-6</a:t>
            </a:r>
            <a:r>
              <a:rPr lang="en-GB" sz="2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of </a:t>
            </a:r>
            <a:r>
              <a:rPr lang="en-GB" sz="240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0-11 yro</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le 6"/>
          <p:cNvSpPr/>
          <p:nvPr/>
        </p:nvSpPr>
        <p:spPr>
          <a:xfrm>
            <a:off x="425002" y="4958367"/>
            <a:ext cx="4881094" cy="185710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400" b="1">
                <a:effectLst/>
                <a:ea typeface="Calibri" panose="020F0502020204030204" pitchFamily="34" charset="0"/>
                <a:cs typeface="Times New Roman" panose="02020603050405020304" pitchFamily="18" charset="0"/>
              </a:rPr>
              <a:t>After school clubs</a:t>
            </a:r>
          </a:p>
          <a:p>
            <a:pPr algn="ctr">
              <a:spcAft>
                <a:spcPts val="0"/>
              </a:spcAft>
            </a:pPr>
            <a:r>
              <a:rPr lang="en-GB" sz="2400">
                <a:effectLst/>
                <a:ea typeface="Calibri" panose="020F0502020204030204" pitchFamily="34" charset="0"/>
                <a:cs typeface="Times New Roman" panose="02020603050405020304" pitchFamily="18" charset="0"/>
              </a:rPr>
              <a:t>357,400 places</a:t>
            </a:r>
          </a:p>
          <a:p>
            <a:pPr algn="ctr">
              <a:spcAft>
                <a:spcPts val="0"/>
              </a:spcAft>
            </a:pPr>
            <a:r>
              <a:rPr lang="en-GB" sz="2400">
                <a:effectLst/>
                <a:ea typeface="Calibri" panose="020F0502020204030204" pitchFamily="34" charset="0"/>
                <a:cs typeface="Times New Roman" panose="02020603050405020304" pitchFamily="18" charset="0"/>
              </a:rPr>
              <a:t>37% increase </a:t>
            </a:r>
            <a:r>
              <a:rPr lang="en-GB" sz="2400" smtClean="0">
                <a:effectLst/>
                <a:ea typeface="Calibri" panose="020F0502020204030204" pitchFamily="34" charset="0"/>
                <a:cs typeface="Times New Roman" panose="02020603050405020304" pitchFamily="18" charset="0"/>
              </a:rPr>
              <a:t>2006-11   </a:t>
            </a:r>
          </a:p>
          <a:p>
            <a:pPr algn="ctr">
              <a:spcAft>
                <a:spcPts val="0"/>
              </a:spcAft>
            </a:pPr>
            <a:r>
              <a:rPr lang="en-GB" sz="2400" smtClean="0">
                <a:effectLst/>
                <a:ea typeface="Calibri" panose="020F0502020204030204" pitchFamily="34" charset="0"/>
                <a:cs typeface="Times New Roman" panose="02020603050405020304" pitchFamily="18" charset="0"/>
              </a:rPr>
              <a:t>Sector: P </a:t>
            </a:r>
            <a:r>
              <a:rPr lang="en-GB" sz="2400">
                <a:effectLst/>
                <a:ea typeface="Calibri" panose="020F0502020204030204" pitchFamily="34" charset="0"/>
                <a:cs typeface="Times New Roman" panose="02020603050405020304" pitchFamily="18" charset="0"/>
              </a:rPr>
              <a:t>42%, V 24%, M 34%</a:t>
            </a:r>
          </a:p>
          <a:p>
            <a:pPr algn="ctr">
              <a:spcAft>
                <a:spcPts val="0"/>
              </a:spcAft>
            </a:pPr>
            <a:r>
              <a:rPr lang="en-GB" sz="2400" smtClean="0">
                <a:effectLst/>
                <a:ea typeface="Calibri" panose="020F0502020204030204" pitchFamily="34" charset="0"/>
                <a:cs typeface="Times New Roman" panose="02020603050405020304" pitchFamily="18" charset="0"/>
              </a:rPr>
              <a:t>In 2012: 36%-47% of 5-14 yro</a:t>
            </a:r>
            <a:endParaRPr lang="en-GB" sz="2400">
              <a:effectLst/>
              <a:ea typeface="Calibri" panose="020F0502020204030204" pitchFamily="34" charset="0"/>
              <a:cs typeface="Times New Roman" panose="02020603050405020304" pitchFamily="18" charset="0"/>
            </a:endParaRPr>
          </a:p>
        </p:txBody>
      </p:sp>
      <p:sp>
        <p:nvSpPr>
          <p:cNvPr id="8" name="Rounded Rectangle 7"/>
          <p:cNvSpPr/>
          <p:nvPr/>
        </p:nvSpPr>
        <p:spPr>
          <a:xfrm>
            <a:off x="6735651" y="4975134"/>
            <a:ext cx="4919729" cy="1857108"/>
          </a:xfrm>
          <a:prstGeom prst="roundRect">
            <a:avLst/>
          </a:prstGeom>
          <a:solidFill>
            <a:schemeClr val="accent5">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Holiday clubs</a:t>
            </a:r>
            <a:endParaRPr lang="en-GB" sz="2400" b="1">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339,300 places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29% increase </a:t>
            </a:r>
            <a:r>
              <a:rPr lang="en-GB" sz="240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2006-11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40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Sector: P </a:t>
            </a:r>
            <a:r>
              <a:rPr lang="en-GB" sz="2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50%, V 25%, M 25%</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40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 2012: 8</a:t>
            </a:r>
            <a:r>
              <a:rPr lang="en-GB" sz="2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of 5-14 yro</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9404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8789" y="103031"/>
            <a:ext cx="11526591" cy="1429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800" b="1">
                <a:effectLst/>
                <a:ea typeface="Calibri" panose="020F0502020204030204" pitchFamily="34" charset="0"/>
                <a:cs typeface="Times New Roman" panose="02020603050405020304" pitchFamily="18" charset="0"/>
              </a:rPr>
              <a:t>Nursery schools/classes </a:t>
            </a:r>
            <a:r>
              <a:rPr lang="en-GB" sz="2800">
                <a:effectLst/>
                <a:ea typeface="Calibri" panose="020F0502020204030204" pitchFamily="34" charset="0"/>
                <a:cs typeface="Times New Roman" panose="02020603050405020304" pitchFamily="18" charset="0"/>
              </a:rPr>
              <a:t>in maintained </a:t>
            </a:r>
            <a:r>
              <a:rPr lang="en-GB" sz="2800" smtClean="0">
                <a:effectLst/>
                <a:ea typeface="Calibri" panose="020F0502020204030204" pitchFamily="34" charset="0"/>
                <a:cs typeface="Times New Roman" panose="02020603050405020304" pitchFamily="18" charset="0"/>
              </a:rPr>
              <a:t>sector</a:t>
            </a:r>
            <a:endParaRPr lang="en-GB" sz="2800" smtClean="0">
              <a:ea typeface="Calibri" panose="020F0502020204030204" pitchFamily="34" charset="0"/>
              <a:cs typeface="Times New Roman" panose="02020603050405020304" pitchFamily="18" charset="0"/>
            </a:endParaRPr>
          </a:p>
          <a:p>
            <a:pPr algn="ctr"/>
            <a:r>
              <a:rPr lang="en-GB" sz="280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7-10%</a:t>
            </a:r>
            <a:r>
              <a:rPr lang="en-GB" sz="2800" b="1"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 Level 4-5 </a:t>
            </a:r>
            <a:r>
              <a:rPr lang="en-GB" sz="280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(v. 5-7% in 2007)</a:t>
            </a:r>
            <a:endParaRPr lang="en-GB" sz="280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800" smtClean="0">
                <a:ea typeface="Calibri" panose="020F0502020204030204" pitchFamily="34" charset="0"/>
                <a:cs typeface="Times New Roman" panose="02020603050405020304" pitchFamily="18" charset="0"/>
              </a:rPr>
              <a:t>31-35%</a:t>
            </a:r>
            <a:r>
              <a:rPr lang="en-GB" sz="2800" b="1" smtClean="0">
                <a:ea typeface="Calibri" panose="020F0502020204030204" pitchFamily="34" charset="0"/>
                <a:cs typeface="Times New Roman" panose="02020603050405020304" pitchFamily="18" charset="0"/>
              </a:rPr>
              <a:t> Level 6+</a:t>
            </a:r>
            <a:r>
              <a:rPr lang="en-GB" sz="2800" smtClean="0">
                <a:ea typeface="Calibri" panose="020F0502020204030204" pitchFamily="34" charset="0"/>
                <a:cs typeface="Times New Roman" panose="02020603050405020304" pitchFamily="18" charset="0"/>
              </a:rPr>
              <a:t> (v. 29% in 2007)</a:t>
            </a:r>
            <a:endParaRPr lang="en-GB" sz="2800">
              <a:effectLst/>
              <a:ea typeface="Calibri" panose="020F0502020204030204" pitchFamily="34" charset="0"/>
              <a:cs typeface="Times New Roman" panose="02020603050405020304" pitchFamily="18" charset="0"/>
            </a:endParaRPr>
          </a:p>
        </p:txBody>
      </p:sp>
      <p:sp>
        <p:nvSpPr>
          <p:cNvPr id="4" name="Rounded Rectangle 3"/>
          <p:cNvSpPr/>
          <p:nvPr/>
        </p:nvSpPr>
        <p:spPr>
          <a:xfrm>
            <a:off x="431445" y="1617367"/>
            <a:ext cx="10985679" cy="1208477"/>
          </a:xfrm>
          <a:prstGeom prst="roundRect">
            <a:avLst/>
          </a:prstGeom>
          <a:solidFill>
            <a:srgbClr val="00B05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Day </a:t>
            </a:r>
            <a:r>
              <a:rPr lang="en-GB" sz="2800" b="1"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nurseries</a:t>
            </a:r>
          </a:p>
          <a:p>
            <a:pPr algn="ctr">
              <a:spcAft>
                <a:spcPts val="0"/>
              </a:spcAft>
            </a:pPr>
            <a:r>
              <a:rPr lang="en-GB" sz="280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16%</a:t>
            </a:r>
            <a:r>
              <a:rPr lang="en-GB" sz="2800" b="1"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 Level 4-5 </a:t>
            </a:r>
            <a:r>
              <a:rPr lang="en-GB" sz="280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(v. 7% in 2007)</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80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11% </a:t>
            </a:r>
            <a:r>
              <a:rPr lang="en-GB" sz="2800" b="1"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Level 6+</a:t>
            </a:r>
            <a:r>
              <a:rPr lang="en-GB" sz="280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 (v. 4% in 2007)</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le 4"/>
          <p:cNvSpPr/>
          <p:nvPr/>
        </p:nvSpPr>
        <p:spPr>
          <a:xfrm>
            <a:off x="431445" y="2871987"/>
            <a:ext cx="4108359" cy="2047741"/>
          </a:xfrm>
          <a:prstGeom prst="roundRect">
            <a:avLst/>
          </a:prstGeom>
          <a:solidFill>
            <a:srgbClr val="7030A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Sessional care</a:t>
            </a:r>
            <a:endParaRPr lang="en-GB" sz="2400" b="1">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40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11%</a:t>
            </a:r>
            <a:r>
              <a:rPr lang="en-GB" sz="2400" b="1"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 Level 4-5 </a:t>
            </a:r>
            <a:r>
              <a:rPr lang="en-GB" sz="240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(v. 4% in 2007)</a:t>
            </a:r>
            <a:endParaRPr lang="en-GB" sz="240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400">
                <a:solidFill>
                  <a:srgbClr val="FFFFFF"/>
                </a:solidFill>
                <a:latin typeface="Calibri" panose="020F0502020204030204" pitchFamily="34" charset="0"/>
                <a:ea typeface="Calibri" panose="020F0502020204030204" pitchFamily="34" charset="0"/>
                <a:cs typeface="Times New Roman" panose="02020603050405020304" pitchFamily="18" charset="0"/>
              </a:rPr>
              <a:t>8</a:t>
            </a:r>
            <a:r>
              <a:rPr lang="en-GB" sz="240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GB" sz="2400" b="1"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Level 6+</a:t>
            </a:r>
            <a:r>
              <a:rPr lang="en-GB" sz="240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 (v. 4% in 2007)</a:t>
            </a:r>
            <a:r>
              <a:rPr lang="en-GB" sz="240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le 5"/>
          <p:cNvSpPr/>
          <p:nvPr/>
        </p:nvSpPr>
        <p:spPr>
          <a:xfrm>
            <a:off x="7572777" y="2871987"/>
            <a:ext cx="3844347" cy="2047741"/>
          </a:xfrm>
          <a:prstGeom prst="roundRect">
            <a:avLst/>
          </a:prstGeom>
          <a:solidFill>
            <a:srgbClr val="00B0F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Childminders </a:t>
            </a:r>
            <a:endParaRPr lang="en-GB" sz="2400" b="1"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400">
                <a:solidFill>
                  <a:srgbClr val="FFFFFF"/>
                </a:solidFill>
                <a:latin typeface="Calibri" panose="020F0502020204030204" pitchFamily="34" charset="0"/>
                <a:ea typeface="Calibri" panose="020F0502020204030204" pitchFamily="34" charset="0"/>
                <a:cs typeface="Times New Roman" panose="02020603050405020304" pitchFamily="18" charset="0"/>
              </a:rPr>
              <a:t>6</a:t>
            </a:r>
            <a:r>
              <a:rPr lang="en-GB" sz="240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GB" sz="2400" b="1"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 Level 4-5 </a:t>
            </a:r>
            <a:r>
              <a:rPr lang="en-GB" sz="240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(v. 1% in 2007)</a:t>
            </a:r>
            <a:endParaRPr lang="en-GB" sz="240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40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4% </a:t>
            </a:r>
            <a:r>
              <a:rPr lang="en-GB" sz="2400" b="1"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Level 6+ </a:t>
            </a:r>
            <a:r>
              <a:rPr lang="en-GB" sz="240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(v 3% in 2007)</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le 6"/>
          <p:cNvSpPr/>
          <p:nvPr/>
        </p:nvSpPr>
        <p:spPr>
          <a:xfrm>
            <a:off x="425002" y="4958367"/>
            <a:ext cx="4881094" cy="185710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400" b="1">
                <a:effectLst/>
                <a:ea typeface="Calibri" panose="020F0502020204030204" pitchFamily="34" charset="0"/>
                <a:cs typeface="Times New Roman" panose="02020603050405020304" pitchFamily="18" charset="0"/>
              </a:rPr>
              <a:t>After school </a:t>
            </a:r>
            <a:r>
              <a:rPr lang="en-GB" sz="2400" b="1" smtClean="0">
                <a:effectLst/>
                <a:ea typeface="Calibri" panose="020F0502020204030204" pitchFamily="34" charset="0"/>
                <a:cs typeface="Times New Roman" panose="02020603050405020304" pitchFamily="18" charset="0"/>
              </a:rPr>
              <a:t>clubs</a:t>
            </a:r>
          </a:p>
          <a:p>
            <a:pPr algn="ctr"/>
            <a:r>
              <a:rPr lang="en-GB" sz="240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11%</a:t>
            </a:r>
            <a:r>
              <a:rPr lang="en-GB" sz="2400" b="1"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 Level 4-5 </a:t>
            </a:r>
            <a:r>
              <a:rPr lang="en-GB" sz="240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(v. 5% in 2007)</a:t>
            </a:r>
            <a:endParaRPr lang="en-GB" sz="240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400">
                <a:solidFill>
                  <a:srgbClr val="FFFFFF"/>
                </a:solidFill>
                <a:latin typeface="Calibri" panose="020F0502020204030204" pitchFamily="34" charset="0"/>
                <a:ea typeface="Calibri" panose="020F0502020204030204" pitchFamily="34" charset="0"/>
                <a:cs typeface="Times New Roman" panose="02020603050405020304" pitchFamily="18" charset="0"/>
              </a:rPr>
              <a:t>8</a:t>
            </a:r>
            <a:r>
              <a:rPr lang="en-GB" sz="240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GB" sz="2400" b="1"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Level 6+</a:t>
            </a:r>
            <a:r>
              <a:rPr lang="en-GB" sz="240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 (v. 4% in 2007)</a:t>
            </a:r>
            <a:r>
              <a:rPr lang="en-GB" sz="240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40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n-GB" sz="2400" b="1">
              <a:effectLst/>
              <a:ea typeface="Calibri" panose="020F0502020204030204" pitchFamily="34" charset="0"/>
              <a:cs typeface="Times New Roman" panose="02020603050405020304" pitchFamily="18" charset="0"/>
            </a:endParaRPr>
          </a:p>
        </p:txBody>
      </p:sp>
      <p:sp>
        <p:nvSpPr>
          <p:cNvPr id="8" name="Rounded Rectangle 7"/>
          <p:cNvSpPr/>
          <p:nvPr/>
        </p:nvSpPr>
        <p:spPr>
          <a:xfrm>
            <a:off x="6735651" y="4975134"/>
            <a:ext cx="4919729" cy="1857108"/>
          </a:xfrm>
          <a:prstGeom prst="roundRect">
            <a:avLst/>
          </a:prstGeom>
          <a:solidFill>
            <a:schemeClr val="accent5">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Holiday </a:t>
            </a:r>
            <a:r>
              <a:rPr lang="en-GB" sz="2400" b="1"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clubs</a:t>
            </a:r>
          </a:p>
          <a:p>
            <a:pPr algn="ctr"/>
            <a:r>
              <a:rPr lang="en-GB" sz="240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13%</a:t>
            </a:r>
            <a:r>
              <a:rPr lang="en-GB" sz="2400" b="1"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 Level 4-5 </a:t>
            </a:r>
            <a:r>
              <a:rPr lang="en-GB" sz="240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(v. 6 % in 2007)</a:t>
            </a:r>
            <a:endParaRPr lang="en-GB" sz="240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400">
                <a:solidFill>
                  <a:srgbClr val="FFFFFF"/>
                </a:solidFill>
                <a:latin typeface="Calibri" panose="020F0502020204030204" pitchFamily="34" charset="0"/>
                <a:ea typeface="Calibri" panose="020F0502020204030204" pitchFamily="34" charset="0"/>
                <a:cs typeface="Times New Roman" panose="02020603050405020304" pitchFamily="18" charset="0"/>
              </a:rPr>
              <a:t>9</a:t>
            </a:r>
            <a:r>
              <a:rPr lang="en-GB" sz="240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GB" sz="2400" b="1"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Level 6+</a:t>
            </a:r>
            <a:r>
              <a:rPr lang="en-GB" sz="240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 (no change)</a:t>
            </a:r>
            <a:r>
              <a:rPr lang="en-GB" sz="240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40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n-GB" sz="24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0166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mtClean="0">
                <a:solidFill>
                  <a:schemeClr val="accent1">
                    <a:lumMod val="75000"/>
                  </a:schemeClr>
                </a:solidFill>
                <a:latin typeface="+mn-lt"/>
              </a:rPr>
              <a:t>Group providers’ annual income 2010-12</a:t>
            </a:r>
            <a:endParaRPr lang="en-GB" b="1">
              <a:solidFill>
                <a:schemeClr val="accent1">
                  <a:lumMod val="75000"/>
                </a:schemeClr>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231792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9747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mtClean="0">
                <a:solidFill>
                  <a:schemeClr val="accent1">
                    <a:lumMod val="75000"/>
                  </a:schemeClr>
                </a:solidFill>
                <a:latin typeface="+mn-lt"/>
              </a:rPr>
              <a:t>Childminders’ annual </a:t>
            </a:r>
            <a:r>
              <a:rPr lang="en-GB" b="1">
                <a:solidFill>
                  <a:schemeClr val="accent1">
                    <a:lumMod val="75000"/>
                  </a:schemeClr>
                </a:solidFill>
                <a:latin typeface="+mn-lt"/>
              </a:rPr>
              <a:t>income 2010-12</a:t>
            </a:r>
            <a:endParaRPr lang="en-GB" b="1">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8578874"/>
              </p:ext>
            </p:extLst>
          </p:nvPr>
        </p:nvGraphicFramePr>
        <p:xfrm>
          <a:off x="309093" y="1365161"/>
          <a:ext cx="11044707" cy="5112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4570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081"/>
            <a:ext cx="10515600" cy="1082040"/>
          </a:xfrm>
        </p:spPr>
        <p:txBody>
          <a:bodyPr/>
          <a:lstStyle/>
          <a:p>
            <a:r>
              <a:rPr lang="en-GB" b="1">
                <a:solidFill>
                  <a:schemeClr val="accent1">
                    <a:lumMod val="75000"/>
                  </a:schemeClr>
                </a:solidFill>
                <a:latin typeface="+mn-lt"/>
              </a:rPr>
              <a:t>EEC providers financial viability </a:t>
            </a:r>
            <a:r>
              <a:rPr lang="en-GB" b="1" smtClean="0">
                <a:solidFill>
                  <a:schemeClr val="accent1">
                    <a:lumMod val="75000"/>
                  </a:schemeClr>
                </a:solidFill>
                <a:latin typeface="+mn-lt"/>
              </a:rPr>
              <a:t>- 2011</a:t>
            </a:r>
            <a:endParaRPr lang="en-GB">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17487009"/>
              </p:ext>
            </p:extLst>
          </p:nvPr>
        </p:nvGraphicFramePr>
        <p:xfrm>
          <a:off x="0" y="1036320"/>
          <a:ext cx="10988040" cy="58216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1286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mtClean="0">
                <a:solidFill>
                  <a:schemeClr val="accent1">
                    <a:lumMod val="75000"/>
                  </a:schemeClr>
                </a:solidFill>
                <a:latin typeface="+mn-lt"/>
              </a:rPr>
              <a:t>Presentation overview </a:t>
            </a:r>
            <a:endParaRPr lang="en-GB" b="1">
              <a:solidFill>
                <a:schemeClr val="accent1">
                  <a:lumMod val="75000"/>
                </a:schemeClr>
              </a:solidFill>
              <a:latin typeface="+mn-lt"/>
            </a:endParaRPr>
          </a:p>
        </p:txBody>
      </p:sp>
      <p:sp>
        <p:nvSpPr>
          <p:cNvPr id="3" name="Content Placeholder 2"/>
          <p:cNvSpPr>
            <a:spLocks noGrp="1"/>
          </p:cNvSpPr>
          <p:nvPr>
            <p:ph idx="1"/>
          </p:nvPr>
        </p:nvSpPr>
        <p:spPr/>
        <p:txBody>
          <a:bodyPr/>
          <a:lstStyle/>
          <a:p>
            <a:pPr marL="0" indent="0">
              <a:buNone/>
            </a:pPr>
            <a:r>
              <a:rPr lang="en-GB" sz="3600"/>
              <a:t>Developments in the early education and childcare (EEC) landscape </a:t>
            </a:r>
            <a:r>
              <a:rPr lang="en-GB" sz="3600" smtClean="0"/>
              <a:t>in </a:t>
            </a:r>
            <a:r>
              <a:rPr lang="en-GB" sz="3600"/>
              <a:t>England since the late 1990s:</a:t>
            </a:r>
          </a:p>
          <a:p>
            <a:pPr lvl="0"/>
            <a:r>
              <a:rPr lang="en-GB" sz="3600"/>
              <a:t>Policy developments</a:t>
            </a:r>
          </a:p>
          <a:p>
            <a:pPr lvl="0"/>
            <a:r>
              <a:rPr lang="en-GB" sz="3600"/>
              <a:t>Parents – trends in </a:t>
            </a:r>
            <a:r>
              <a:rPr lang="en-GB" sz="3600" smtClean="0"/>
              <a:t>take-up and barriers</a:t>
            </a:r>
            <a:endParaRPr lang="en-GB" sz="3600"/>
          </a:p>
          <a:p>
            <a:pPr lvl="0"/>
            <a:r>
              <a:rPr lang="en-GB" sz="3600"/>
              <a:t>EEC providers – trends in </a:t>
            </a:r>
            <a:r>
              <a:rPr lang="en-GB" sz="3600" smtClean="0"/>
              <a:t>provision and challenges</a:t>
            </a:r>
            <a:endParaRPr lang="en-GB" sz="3600"/>
          </a:p>
          <a:p>
            <a:endParaRPr lang="en-GB"/>
          </a:p>
        </p:txBody>
      </p:sp>
    </p:spTree>
    <p:extLst>
      <p:ext uri="{BB962C8B-B14F-4D97-AF65-F5344CB8AC3E}">
        <p14:creationId xmlns:p14="http://schemas.microsoft.com/office/powerpoint/2010/main" val="3611132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48331"/>
            <a:ext cx="10515600" cy="872749"/>
          </a:xfrm>
        </p:spPr>
        <p:txBody>
          <a:bodyPr/>
          <a:lstStyle/>
          <a:p>
            <a:r>
              <a:rPr lang="en-GB" b="1" smtClean="0">
                <a:solidFill>
                  <a:schemeClr val="accent1">
                    <a:lumMod val="75000"/>
                  </a:schemeClr>
                </a:solidFill>
                <a:latin typeface="+mn-lt"/>
              </a:rPr>
              <a:t>Providers operating at a loss in 2007 &amp; 2011 </a:t>
            </a:r>
            <a:endParaRPr lang="en-GB" b="1">
              <a:solidFill>
                <a:schemeClr val="accent1">
                  <a:lumMod val="75000"/>
                </a:schemeClr>
              </a:solidFill>
              <a:latin typeface="+mn-lt"/>
            </a:endParaRPr>
          </a:p>
        </p:txBody>
      </p:sp>
      <p:graphicFrame>
        <p:nvGraphicFramePr>
          <p:cNvPr id="18" name="Content Placeholder 17"/>
          <p:cNvGraphicFramePr>
            <a:graphicFrameLocks noGrp="1"/>
          </p:cNvGraphicFramePr>
          <p:nvPr>
            <p:ph idx="1"/>
            <p:extLst>
              <p:ext uri="{D42A27DB-BD31-4B8C-83A1-F6EECF244321}">
                <p14:modId xmlns:p14="http://schemas.microsoft.com/office/powerpoint/2010/main" val="1519284269"/>
              </p:ext>
            </p:extLst>
          </p:nvPr>
        </p:nvGraphicFramePr>
        <p:xfrm>
          <a:off x="259080" y="914400"/>
          <a:ext cx="1144524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2876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640" y="1"/>
            <a:ext cx="10515600" cy="1158240"/>
          </a:xfrm>
        </p:spPr>
        <p:txBody>
          <a:bodyPr/>
          <a:lstStyle/>
          <a:p>
            <a:r>
              <a:rPr lang="en-GB" b="1" smtClean="0">
                <a:solidFill>
                  <a:schemeClr val="accent1">
                    <a:lumMod val="75000"/>
                  </a:schemeClr>
                </a:solidFill>
                <a:latin typeface="+mn-lt"/>
              </a:rPr>
              <a:t>Level of occupancy in 2011</a:t>
            </a:r>
            <a:endParaRPr lang="en-GB" b="1">
              <a:solidFill>
                <a:schemeClr val="accent1">
                  <a:lumMod val="75000"/>
                </a:schemeClr>
              </a:solidFill>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900801"/>
              </p:ext>
            </p:extLst>
          </p:nvPr>
        </p:nvGraphicFramePr>
        <p:xfrm>
          <a:off x="425003" y="1158240"/>
          <a:ext cx="11401237" cy="53949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0232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8216"/>
          </a:xfrm>
        </p:spPr>
        <p:txBody>
          <a:bodyPr/>
          <a:lstStyle/>
          <a:p>
            <a:r>
              <a:rPr lang="en-GB" b="1" smtClean="0">
                <a:solidFill>
                  <a:schemeClr val="accent1">
                    <a:lumMod val="75000"/>
                  </a:schemeClr>
                </a:solidFill>
                <a:latin typeface="+mn-lt"/>
              </a:rPr>
              <a:t>Changes in fees 2010-12</a:t>
            </a:r>
            <a:endParaRPr lang="en-GB" b="1">
              <a:solidFill>
                <a:schemeClr val="accent1">
                  <a:lumMod val="75000"/>
                </a:schemeClr>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0465816"/>
              </p:ext>
            </p:extLst>
          </p:nvPr>
        </p:nvGraphicFramePr>
        <p:xfrm>
          <a:off x="386367" y="1133342"/>
          <a:ext cx="11462196" cy="57246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8738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b="1" smtClean="0">
                <a:solidFill>
                  <a:schemeClr val="accent1">
                    <a:lumMod val="75000"/>
                  </a:schemeClr>
                </a:solidFill>
                <a:latin typeface="+mn-lt"/>
              </a:rPr>
              <a:t>The EEC market: tinkering or transforming?</a:t>
            </a:r>
            <a:endParaRPr lang="en-GB" b="1">
              <a:solidFill>
                <a:schemeClr val="accent1">
                  <a:lumMod val="75000"/>
                </a:schemeClr>
              </a:solidFill>
              <a:latin typeface="+mn-lt"/>
            </a:endParaRPr>
          </a:p>
        </p:txBody>
      </p:sp>
      <p:sp>
        <p:nvSpPr>
          <p:cNvPr id="3" name="Content Placeholder 2"/>
          <p:cNvSpPr>
            <a:spLocks noGrp="1"/>
          </p:cNvSpPr>
          <p:nvPr>
            <p:ph idx="1"/>
          </p:nvPr>
        </p:nvSpPr>
        <p:spPr>
          <a:xfrm>
            <a:off x="579549" y="1325563"/>
            <a:ext cx="10684099" cy="5383369"/>
          </a:xfrm>
        </p:spPr>
        <p:txBody>
          <a:bodyPr>
            <a:normAutofit/>
          </a:bodyPr>
          <a:lstStyle/>
          <a:p>
            <a:r>
              <a:rPr lang="en-GB" sz="3200" smtClean="0"/>
              <a:t>Parents can’t access EEC and providers with unfilled places</a:t>
            </a:r>
          </a:p>
          <a:p>
            <a:r>
              <a:rPr lang="en-GB" sz="3200" smtClean="0"/>
              <a:t>Parents can’t afford EEC and providers who make a loss</a:t>
            </a:r>
          </a:p>
          <a:p>
            <a:r>
              <a:rPr lang="en-GB" sz="3200" smtClean="0"/>
              <a:t>Qualifications well below level associated with high quality</a:t>
            </a:r>
          </a:p>
          <a:p>
            <a:r>
              <a:rPr lang="en-GB" sz="3200" smtClean="0"/>
              <a:t>Can’t increase parental fees and/or staff:child ratios to fund increase in qualification levels?</a:t>
            </a:r>
          </a:p>
          <a:p>
            <a:r>
              <a:rPr lang="en-GB" sz="3200" smtClean="0"/>
              <a:t>Disadvantaged areas and families better catered than in the past, but mainly by the maintained sector</a:t>
            </a:r>
          </a:p>
          <a:p>
            <a:r>
              <a:rPr lang="en-GB" sz="3200" smtClean="0"/>
              <a:t>2 yro entitlement test of whether other parts of the market can deliver both in terms of quantity and quality </a:t>
            </a:r>
            <a:endParaRPr lang="en-GB" sz="3200"/>
          </a:p>
        </p:txBody>
      </p:sp>
    </p:spTree>
    <p:extLst>
      <p:ext uri="{BB962C8B-B14F-4D97-AF65-F5344CB8AC3E}">
        <p14:creationId xmlns:p14="http://schemas.microsoft.com/office/powerpoint/2010/main" val="3856717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this presentation</a:t>
            </a:r>
            <a:endParaRPr lang="en-GB" dirty="0"/>
          </a:p>
        </p:txBody>
      </p:sp>
      <p:sp>
        <p:nvSpPr>
          <p:cNvPr id="3" name="Content Placeholder 2"/>
          <p:cNvSpPr>
            <a:spLocks noGrp="1"/>
          </p:cNvSpPr>
          <p:nvPr>
            <p:ph idx="1"/>
          </p:nvPr>
        </p:nvSpPr>
        <p:spPr/>
        <p:txBody>
          <a:bodyPr/>
          <a:lstStyle/>
          <a:p>
            <a:r>
              <a:rPr lang="en-GB" dirty="0" smtClean="0"/>
              <a:t>This presentation was delivered at a seminar organised by ICMEC, the International Centre for the Study of the Mixed Economy of Childcare, based in the Cass School of Education and Communities at the University of East London, UK, on 3 March 2014.</a:t>
            </a:r>
          </a:p>
          <a:p>
            <a:r>
              <a:rPr lang="en-GB" dirty="0" smtClean="0"/>
              <a:t>In 2013/14 Ivana LaValle is attached to ICMEC as a Visiting Scholar. </a:t>
            </a:r>
          </a:p>
          <a:p>
            <a:r>
              <a:rPr lang="en-GB" dirty="0" smtClean="0"/>
              <a:t>ICMEC’s website address is: </a:t>
            </a:r>
            <a:r>
              <a:rPr lang="en-GB" dirty="0" smtClean="0">
                <a:hlinkClick r:id="rId2"/>
              </a:rPr>
              <a:t>http://www.uel.ac.uk/icmec/</a:t>
            </a:r>
            <a:endParaRPr lang="en-GB" dirty="0" smtClean="0"/>
          </a:p>
          <a:p>
            <a:r>
              <a:rPr lang="en-GB" dirty="0" smtClean="0"/>
              <a:t>The latest Department for Education childcare and early years providers survey can be found here:</a:t>
            </a:r>
            <a:r>
              <a:rPr lang="en-US" smtClean="0"/>
              <a:t> </a:t>
            </a:r>
            <a:r>
              <a:rPr lang="en-US" u="sng" smtClean="0">
                <a:hlinkClick r:id="rId3"/>
              </a:rPr>
              <a:t>http://tinyurl.com/p76xel3</a:t>
            </a:r>
            <a:endParaRPr lang="en-GB" dirty="0" smtClean="0"/>
          </a:p>
          <a:p>
            <a:pPr>
              <a:buNone/>
            </a:pP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750" y="-456"/>
            <a:ext cx="10515600" cy="1325563"/>
          </a:xfrm>
        </p:spPr>
        <p:txBody>
          <a:bodyPr/>
          <a:lstStyle/>
          <a:p>
            <a:pPr algn="ctr"/>
            <a:r>
              <a:rPr lang="en-GB" b="1" smtClean="0">
                <a:solidFill>
                  <a:schemeClr val="accent1">
                    <a:lumMod val="75000"/>
                  </a:schemeClr>
                </a:solidFill>
                <a:latin typeface="+mn-lt"/>
              </a:rPr>
              <a:t>Policy developments </a:t>
            </a:r>
            <a:endParaRPr lang="en-GB" b="1">
              <a:solidFill>
                <a:schemeClr val="accent1">
                  <a:lumMod val="75000"/>
                </a:schemeClr>
              </a:solidFill>
              <a:latin typeface="+mn-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61" y="3916650"/>
            <a:ext cx="2759476" cy="192594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9034" y="1549116"/>
            <a:ext cx="2857500" cy="1966912"/>
          </a:xfrm>
          <a:prstGeom prst="rect">
            <a:avLst/>
          </a:prstGeom>
        </p:spPr>
      </p:pic>
      <p:sp>
        <p:nvSpPr>
          <p:cNvPr id="8" name="AutoShape 4" descr="data:image/jpeg;base64,/9j/4AAQSkZJRgABAQAAAQABAAD/2wCEAAkGBxQSEhUUEBQVFRUUFRUUFBQVFBQUFBYVFBQWFhQUFRQYHCggGBolHBQUITEhJSkrLi4uFx8zODMsNygtLisBCgoKDg0OGhAQGywkICQsLCwsLCwsLCwsLCwuLCwsLCwsLCwsLCwsLCwsLCwsLCwsLCwsLCwsLCwsLCwsLCwsLP/AABEIALEBHAMBIgACEQEDEQH/xAAcAAABBQEBAQAAAAAAAAAAAAABAAIDBQYEBwj/xABCEAABAwIDBQQHBgQEBwEAAAABAAIRAwQFITEGEkFRYRNxgZEHIjKhscHRI0JSYnLwM3OSshVDguEWNFOis+LxFP/EABoBAAIDAQEAAAAAAAAAAAAAAAABAgMEBQb/xAApEQACAgEEAQQABwEAAAAAAAAAAQIDEQQSITFBBRMyURRhgZGhscEi/9oADAMBAAIRAxEAPwCE6pwSIzTgF7M5ognBIBOASAATgkAnQkAgikAnQgYE5IBOASGBOCICICQAzRzRDUnGNUDAue6v2U/adHiqvEsbGYpkdTpCzbqnaniepMD6lcvU+pRhxDl/wXQpb7NHW2hP+WJ66jzyTP8AG6vAD3z8YVZb0YGQJnUZ/WVM2g4zmBHNv1XGn6lqG+zUqIIs6eOn7w+KnoY6x3PwzWcqNA1eB0DZnydqoH12TkJ78j9VOv1DULzkTph9G4o3rXaO8NCuje6rAtvOR8/kVY2OOFpAdn1Bz7iF0tP6lue2xYKJ0Y6NalK57O9a8SD4LqXUTyUNDZSToShAhkogowlCiMcCo3qRqD2qAEJQKeQhCAGZoFPhLdSGRyVJT0TSE+m3JCEcJCICJCIC2lYgE4BEBOASAaAnAIgJwCQwBqICcAjCQwAIwnAIwgYAEQEYRhAEdaoGiXZALGY3tEXktYYbz4nu5Ju2GMkuNNshrTB4En6LJdoeAXI12pfwj+poqh5ZZlxcch3/ALKsMNgndEk9AO7NxyaOqqbS3c+ATDTmYyyVq/EaVuwNY2Sc/wD2jmeq4ln5GmJctG6DuwOZifNVl7fhsTvfIc+c+Sz11i1Sqc3OA4AZAeSZSDzq4+c+5UqvHLLM56Oy5xNx4nzJHd3Lk7Qnp3aeXBdNKxLuCsbHBzxGSlvjEFXJlXS3sl2tYT+8/wByFcUsFymNFNRseiFeiXss58JunB2kiMwRlkc81pbG5DhLCQRqwmR/sq21pNpnPj0J9yGIUHAirRMEaiciORC36X1GUZYlyjPbQaam7eEp8KswK+FRvUahWsL0MZKSyjE1h4GQlCfCEIEABFwRATlBjOchCFIQhCAI4ShPhENUWBEWp1MJxCdTahAV8IgIwnALZkrAAnAIgJwCQAhOARhOhAwQjCMIgJZGIBGEQEYRkAAKO4fDSeQJU0LkxJ4DCDxyUJyxFsEebX9q51Qk85nmVXCkSYWwurXfOWSgo7OvnIZHivN3TTk22dCEG+imoUzENnqefRTW+z1Ws4nMk8StzhWzbWxvhaq0sGNA3QFyrdQ88G+FEUuTz+z2B/Ec1d2uxjGaiVtGMEIlizSsk+2WxhFGWbs4waALoZhDeS0BphQvbCjklhFR/hrY0XO+xaNArasFw1qinFg0imvrIat1HVcD3lrYInuIlXNaos5irxyIHPIwtEIPJktORtyaNQVG6E+t3Lb0Kgc0OGhErAsG8Cw8RLStZsvVLqIB4ZeXBen0E244OZcvJbQhCfCC3lA2Ek6ECFFjGFAhPhKEgIyEE8hCFEBikphNhSUggCvjNEBEjNOAWvJAQCICICICQChOhKE4BAwAJwCIRAQAIRhGEYSyAIVBjdeXbo4ZLQO0WKvq5knhJ/fuWbU/HBOvssrBgAnU81fWrZhZ3BXTr9VoKRheZuWcnVoLBjoU9K4XDM9U2nK5kkdCPJam45FR1LuFxlxUb381WSwdzbspvb5rie/kg8GM0CwTVrqFX1LiUyq5QuAhWwIS4GV6mSrbhktK7Hrgrug5eK6UI8Ix2sqGM3HRwnLoeI7lstnacNdyLpjrGazJ1yzBPHUHktbgo9U9/wAl3dFDbE51p3oQnwhC2tmcbCBCfCUJDGFNTyEIUWAwhBSFNhRGMhSUhkmwpaWiQFeRmiAiQiFsKxBOASATgEhiARASATgEAIBEBEBFIABGEYRhICOroe5ecYvcljgBEmczzXpZasTtHgRrE9mQCCcjxz0WbVWRhDLL6IOTwiHA6sOAmSc/NaxqyGFWwt601HgMLDuOcYEjgSeOavv+ILcRNan/AFA/Bed1ljjY44Olp0sZyXDHHkUjWIOarqe1Vt/1qfmVI/aa3OXaMd3OC5T3N9GxSii7oOBCgqASqp2N0p9Vw5wuqxumva0zO9mFW1gtTXgs6bRxXJiNfg3WVxX2KNpuEnI/HkqO42pYx2Q3jz1hSjBy6FKSj2XAoPcZATalq8arhtdpDU/II1c5rfinvxYfjYf9QPzUkpJle9MLpnNUtxcEVAOq7quIA6EeEKtumGoRue0DmeA5Z8+i6NMpNqKWWZbUsZDcENfE+0Dl5R71rtn3ktJ4er/avP7+yc2u3cJcSN55J4zoBwC3myYilEgnKY9y9FTbH4eTnWRe3cXMJQnwhC0mcbCUJ0IQkwGEJEJ0IEKIDCEIT4QKiMYQpaWiYQpaQySAryEQESE4BbCAAnAJAJwCAEAiAlCICQCToSAToSyAEYRhGFEBsLzu6o1De1CCcmuPwyXo0KkubMCq53NpHzXL9UbjGEl9m/RY/wCk/owu2Bm3ZBncqNBHI7jgqrAcPZVLn1CdxjWyJiXEesJHAR7wtncYU25pvYRnJIIyMjMLNbN0txtVtUZsqQ8dIAI/7Suffb7jy/osrg4kF1f0Wn7K2pkDi4T7jKqqt12hP2VNscmAL0Kpg7XAGi0bhExzlcztmgJ9XdnlACxuyEWX7JvyYehWI9klv6SQP6dF1W2P3FEwKgyyzAhaxmywjeJhvMgAkydDwER71bejjDKZNS4LGkvLhS3hMU2+qC2dN4gmeUKMrYNN4yONU0+GeeXGMVq3tPy1MAea53He1O9+ouPkJgLebe4dTp3FOoxgb2hNOpuiASRLCQOMiJ6jkmW9uxgEDI8QNPHil7sVFYQ3VJtpsw1e0cyJpCDoSMjESAeOo9ynFu0fxKcdWyI85C31WmXABrxA0DmtMHoSMtB5JrcPacqw3idM5ClHULyiPsteTFXZ3GBrWU4DS9rgyHv9YAhxJOYBnKBA0Wi2ceBbMc4gCXkk/rd9Edp8LpCraMcSAe23mtHrEDst1oPCTIngASoqtMCnuNENmAM4EmTE9636GeZOSXhlFsA3hL6gDPv8fyjIKz9HLHNdUB0+YKhtW+vPANyK0+zNqGtcRxgfM/FW12ueqSXhv+ic4qNDbLmEoToShdo5Y2EIT4QISYDECE+EIUWAyECE9AhJjGQpaQyTFLSGSiBXkJwShOC2kAAJyQRCQCCdCUIgKICARhEBGEhiRShGEsgCFxYjSmD5rvhRXDclk1sN9El+v7cl+nltsRmrIblR4/NkehaCCqnHLXs6xuaTQ4PAFemTuyR7L2ugw7vBHmr/ABCmGv8AV5BcT270jnkR0XBa3RUjqwis4IrLFA1sbtVnGTTDxn/Kc/4BPbibJl7nu6f/AJ7qPfSAXPY4PW3i0EAcDrl3K9pbNt1uHufx3ZhvkNVzp4T5NCh+ZS1bh1840qW/TpxFWq4BpDONOkwE+sRlJiBwWvwyg1kNpgBrW7rQNA0CAFV0xSaXFoDGg7rRkBPEqysL1gEg5aZFJ5ceOicYqJV7VWTKrS2pMEQeY5EHgQYKy+G3e5NK4BJbpUaxz2vbwJawFzT0iNc+C1WOXzDyiIVPa4ayq4kEgkCCDmD06KSTVeWuBTSbIW3FDhVjo4OZ7ngFJ2I0qf8ADqEniG06r57obu+8LuuLOvT47456H/dUWIXjjk6R3pQW54/0rcWucnBcXz6tftXN3d1pZTYYkA+04xIDjOnAK0Fv6oJ7/mqawbvVAFpw2WkLu0RUIYRilyxUaUAMGpzP6eC2Fjb7jAOOp7yqLB7Vu+I19pxOZMaBaZWemwb3WvzwivWTwlWgJIpQuqc8aknIQmA2ECE+ECkwGIQnJKIxikpDJNhSUtFEZwEIhIogLYViATkgiAo5AQCcAkAikxiRRRhRAACMLixPFaVu3erPDeQ1ce4alZC/9IRE9jRy5vd8h9VVZdCv5Mkot9G9UV00ljo1hePYxtZdVdapYOVP1B5jP3ris9qrun7Nd/c4739yyS11bysPBbGuSeT0y8qyR1aPmlRbIBWEwjaR9SqRWIO9mIECeOXVbnDKocFxrHtWEdWuak8lxb1oCbe3RjdGZdkFwPq7oUljUE7zvBc2zs1p8FRtdhNXsZo7ziPbaDqDqR3LCW99Vpeq5zx3kz3GdV7A+vvezmqDaDARXENDQ/wlW027Vtkim2Llyjz28xF9QAb7sj4notfsW14a575EwGzxA4qLD9ljRM1AHO4ch3hXVOru66qd126O2PRGqDTzIualyCJJ8FSYlQbUnLPmpKt1IyXN2kqmlYkXyfBx2liKZJ4ldDnwO/JOqvAVls9hjK7C6q0ObMMBmJGp+XmvQaapzg39nPusUGT7M0S5xqfdA3R1PFaNNp0w0ANAAGgAgBOXQpqVUFFHPtsdktzEkikrSoaknIIGNhCE5JMBkJQnEIKIDSE+lomwpKWiTGcBCIRIRAWnJWABOAXFimKUrdu9WeGjgNXO6NbqVlqvpDZJ3KDiOBdUDT4gAx5qmy+uHyZJRb6NuivM7rb25d7DadMdxe7+pxj3Kjvcbr1f4lZ7hymG/wBIgLLPX1rrLLFUz1PFNo7e3nfeC78DPWd7tPFY3Ftua1SRQApN55Of9Asfvpb6x266cuI8FkakievVc9xc9xc46lxJKbMJnaJjnrG232WENZ4lcLtVJcOzUBKBklKpuuDuR/8Aq3+CYgW5E8AQeYOhC89ha/BBvUI+/TmO4Zx5Kq3otqeJG0pVN7VVWLV6z37lAZ6awO8qvo46Ggg6qwwi+Lsxkef1WNwcXnBtU1JYTOqlY1NwMddFhgyd0GmT0IMkfRQvw64p5suaTjAiWuaZ78yFVYxQrFxdTa8TqGyQY4xwKz9W5r8qgjo5TjBy5yhu1R4wzVVLS6k79emObgXn5CVz1hXeIFZriDqW7gOem9JPuWcZc1Tk7fPmr3DbZ7fXcD0nh4K1R2rlog7FLjDLDCjUBIq5EDnMrtfWCo726c0zMyom3pKlRQ5zyxStUVgsrq64SBJAk6Dqei9FwnsxSY2i5rmtAALSDPM5czmvGMcrxSdnrDfPVZ+zvKlIzSe5h/K4j4Ls/iI1Pbjg51qcz6UQheN4V6QrulAeW1RyeId/UPotjhXpHt6kCs11I8z6zf6hp4q+Gqrl5/cocGjaJKG0u2VW71JzXg8WkFTq/JACEIwkgAIQnIJgNQT01AAUlLRMUlLRRYzgIzVFtRtIy0bAh1VwlrOAH4nch04rt2gxZtrSdUdmdGN/E86D5noCvHb68fVe6pUMucZJ+Q6KvVan244XY64bux2IYhUrPL6ri5x4ngOTRwHQKBrkyEFxW23lmk6GmUwjNNplPqDKRwUQGlIpxQSGJNJTk2UAcN1r4KEBdV03NR0xmmA6lSjvXpGyWFdrYPdTH2rar3N6w1vqeI98Lz4DNeq+iGoDRrMP3aoPg5g+bSq7fiNPHJ5/fUxvlwyBJy/CeLSFYYFe7jwCcitP6RNmuzJuKQ9Vx+1AGQJ0qdx0KwfZ8sj+9FHiUcE4zw8o9VtrxkZRmOBUVxUpu5SvN2Xj25Eub1GY8lIy/eNKiz/hn9muOpj5Nu64a3QNHWAuK/vGEa6LJvvHHV3ki15IV9OmSeZELNRlYRLcVN49JyTAYUZICYXStkZbejNkr8dq+y3vPyVSFc4/Qjs/0n4qrptSs75IACe16dCEKsDvwvE6tB29Re5h/Kcj3jQr0DAPSOMm3jY4dowZf6m8PBeZsCkarq7519MjKCZ9DWV7TrNDqT2vaeLSCp18/YbidW3dv0Hlh4x7J726FbrBfSXo27px+dmY7y3XyldCrVwl3wymVbR6MkuPDsWo1271Go1w6HPxC7FrTKwFBOSQA2FJS0TCpKWijJjPHfSDihq3JptPqUZYOr/vn5eCy0Ka6ql73OOrnOce9xJPxUbVx75OU22aYrCG7qUKSE1ypyMAClGYUJKcwpAGnpHJIlN496SQDwmwnBAlAznuOBUIOeS6KokFQNp8kwOpoW89Ed1u3NWmfv0w4Dqx0fB6wtPgr3Yu87K/oO0Bd2bu6oC34kKE1lAe7XNAPaQRIIgg5gg6ryvbHZLsPtaAJpT67ddzkf0r1qickyvahwIMQQQQdCDqs0ZOII+eHPjJwke/wKf2TTmFr9p9jHUnu7ES05hh5flPHuKxVzQfSdBBHNrsitKw+UNSJWsATnvXIblKnUL3BtMFzjkAFPIyRz+audnMKNaoN7ID1iOn1KOH7M1MnVN3e5ax3AL0DAcFFvTJdm92Z6DgE9yRFswHpItgx1CBA3XiPFqxi3PpRd9pR7n/ABasMlkSEi1JBAx7UQiEkAFJzUmhOegBUajmHeY4tPNpIPmFrsD9IFejDa/2rOZyePHisi1IqyFs4dMi4pntuEbXWtxG5UDXfgf6rvfqr0GdF86Qr7A9rrm2MNfvs/A8kjwOoW2vWp8SRU6/o9thS0tFjNndu6VzUFN7TSefZky1x5A81s6Wi1KcZLKIYaPnF3tlSlJJcu/5GiI9nFNqJJLP5GRBFn78kkkwE/h++aISSSGSD6JpSSQBE7Q9yY1JJNAdLdAunDf+Yo/zaf8A5GpJJMD6ZtNFKUklhEUm1PsN7yvK9u/8rud8kklfUBg8Q9ody0WwHtu/R80UlfLoZ6Hhf8VnetJcpJKvyI8k9Kf8Wj+l/wAWrDFJJWoYU4JJIAckUUkAOYi9JJAAaikkgQ1IoJIQHThv8aj/ADKf94X0bb+yP3wSSW/S/FlVnZ//2Q=="/>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data:image/jpeg;base64,/9j/4AAQSkZJRgABAQAAAQABAAD/2wCEAAkGBxQSEhUUEBQVFRUUFRUUFBQVFBQUFBYVFBQWFhQUFRQYHCggGBolHBQUITEhJSkrLi4uFx8zODMsNygtLisBCgoKDg0OGhAQGywkICQsLCwsLCwsLCwsLCwuLCwsLCwsLCwsLCwsLCwsLCwsLCwsLCwsLCwsLCwsLCwsLCwsLP/AABEIALEBHAMBIgACEQEDEQH/xAAcAAABBQEBAQAAAAAAAAAAAAABAAIDBQYEBwj/xABCEAABAwIDBQQHBgQEBwEAAAABAAIRAwQFITEGEkFRYRNxgZEHIjKhscHRI0JSYnLwM3OSshVDguEWNFOis+LxFP/EABoBAAIDAQEAAAAAAAAAAAAAAAABAgMEBQb/xAApEQACAgEEAQQABwEAAAAAAAAAAQIDEQQSITFBBRMyURRhgZGhscEi/9oADAMBAAIRAxEAPwCE6pwSIzTgF7M5ognBIBOASAATgkAnQkAgikAnQgYE5IBOASGBOCICICQAzRzRDUnGNUDAue6v2U/adHiqvEsbGYpkdTpCzbqnaniepMD6lcvU+pRhxDl/wXQpb7NHW2hP+WJ66jzyTP8AG6vAD3z8YVZb0YGQJnUZ/WVM2g4zmBHNv1XGn6lqG+zUqIIs6eOn7w+KnoY6x3PwzWcqNA1eB0DZnydqoH12TkJ78j9VOv1DULzkTph9G4o3rXaO8NCuje6rAtvOR8/kVY2OOFpAdn1Bz7iF0tP6lue2xYKJ0Y6NalK57O9a8SD4LqXUTyUNDZSToShAhkogowlCiMcCo3qRqD2qAEJQKeQhCAGZoFPhLdSGRyVJT0TSE+m3JCEcJCICJCIC2lYgE4BEBOASAaAnAIgJwCQwBqICcAjCQwAIwnAIwgYAEQEYRhAEdaoGiXZALGY3tEXktYYbz4nu5Ju2GMkuNNshrTB4En6LJdoeAXI12pfwj+poqh5ZZlxcch3/ALKsMNgndEk9AO7NxyaOqqbS3c+ATDTmYyyVq/EaVuwNY2Sc/wD2jmeq4ln5GmJctG6DuwOZifNVl7fhsTvfIc+c+Sz11i1Sqc3OA4AZAeSZSDzq4+c+5UqvHLLM56Oy5xNx4nzJHd3Lk7Qnp3aeXBdNKxLuCsbHBzxGSlvjEFXJlXS3sl2tYT+8/wByFcUsFymNFNRseiFeiXss58JunB2kiMwRlkc81pbG5DhLCQRqwmR/sq21pNpnPj0J9yGIUHAirRMEaiciORC36X1GUZYlyjPbQaam7eEp8KswK+FRvUahWsL0MZKSyjE1h4GQlCfCEIEABFwRATlBjOchCFIQhCAI4ShPhENUWBEWp1MJxCdTahAV8IgIwnALZkrAAnAIgJwCQAhOARhOhAwQjCMIgJZGIBGEQEYRkAAKO4fDSeQJU0LkxJ4DCDxyUJyxFsEebX9q51Qk85nmVXCkSYWwurXfOWSgo7OvnIZHivN3TTk22dCEG+imoUzENnqefRTW+z1Ws4nMk8StzhWzbWxvhaq0sGNA3QFyrdQ88G+FEUuTz+z2B/Ec1d2uxjGaiVtGMEIlizSsk+2WxhFGWbs4waALoZhDeS0BphQvbCjklhFR/hrY0XO+xaNArasFw1qinFg0imvrIat1HVcD3lrYInuIlXNaos5irxyIHPIwtEIPJktORtyaNQVG6E+t3Lb0Kgc0OGhErAsG8Cw8RLStZsvVLqIB4ZeXBen0E244OZcvJbQhCfCC3lA2Ek6ECFFjGFAhPhKEgIyEE8hCFEBikphNhSUggCvjNEBEjNOAWvJAQCICICICQChOhKE4BAwAJwCIRAQAIRhGEYSyAIVBjdeXbo4ZLQO0WKvq5knhJ/fuWbU/HBOvssrBgAnU81fWrZhZ3BXTr9VoKRheZuWcnVoLBjoU9K4XDM9U2nK5kkdCPJam45FR1LuFxlxUb381WSwdzbspvb5rie/kg8GM0CwTVrqFX1LiUyq5QuAhWwIS4GV6mSrbhktK7Hrgrug5eK6UI8Ix2sqGM3HRwnLoeI7lstnacNdyLpjrGazJ1yzBPHUHktbgo9U9/wAl3dFDbE51p3oQnwhC2tmcbCBCfCUJDGFNTyEIUWAwhBSFNhRGMhSUhkmwpaWiQFeRmiAiQiFsKxBOASATgEhiARASATgEAIBEBEBFIABGEYRhICOroe5ecYvcljgBEmczzXpZasTtHgRrE9mQCCcjxz0WbVWRhDLL6IOTwiHA6sOAmSc/NaxqyGFWwt601HgMLDuOcYEjgSeOavv+ILcRNan/AFA/Bed1ljjY44Olp0sZyXDHHkUjWIOarqe1Vt/1qfmVI/aa3OXaMd3OC5T3N9GxSii7oOBCgqASqp2N0p9Vw5wuqxumva0zO9mFW1gtTXgs6bRxXJiNfg3WVxX2KNpuEnI/HkqO42pYx2Q3jz1hSjBy6FKSj2XAoPcZATalq8arhtdpDU/II1c5rfinvxYfjYf9QPzUkpJle9MLpnNUtxcEVAOq7quIA6EeEKtumGoRue0DmeA5Z8+i6NMpNqKWWZbUsZDcENfE+0Dl5R71rtn3ktJ4er/avP7+yc2u3cJcSN55J4zoBwC3myYilEgnKY9y9FTbH4eTnWRe3cXMJQnwhC0mcbCUJ0IQkwGEJEJ0IEKIDCEIT4QKiMYQpaWiYQpaQySAryEQESE4BbCAAnAJAJwCAEAiAlCICQCToSAToSyAEYRhGFEBsLzu6o1De1CCcmuPwyXo0KkubMCq53NpHzXL9UbjGEl9m/RY/wCk/owu2Bm3ZBncqNBHI7jgqrAcPZVLn1CdxjWyJiXEesJHAR7wtncYU25pvYRnJIIyMjMLNbN0txtVtUZsqQ8dIAI/7Suffb7jy/osrg4kF1f0Wn7K2pkDi4T7jKqqt12hP2VNscmAL0Kpg7XAGi0bhExzlcztmgJ9XdnlACxuyEWX7JvyYehWI9klv6SQP6dF1W2P3FEwKgyyzAhaxmywjeJhvMgAkydDwER71bejjDKZNS4LGkvLhS3hMU2+qC2dN4gmeUKMrYNN4yONU0+GeeXGMVq3tPy1MAea53He1O9+ouPkJgLebe4dTp3FOoxgb2hNOpuiASRLCQOMiJ6jkmW9uxgEDI8QNPHil7sVFYQ3VJtpsw1e0cyJpCDoSMjESAeOo9ynFu0fxKcdWyI85C31WmXABrxA0DmtMHoSMtB5JrcPacqw3idM5ClHULyiPsteTFXZ3GBrWU4DS9rgyHv9YAhxJOYBnKBA0Wi2ceBbMc4gCXkk/rd9Edp8LpCraMcSAe23mtHrEDst1oPCTIngASoqtMCnuNENmAM4EmTE9636GeZOSXhlFsA3hL6gDPv8fyjIKz9HLHNdUB0+YKhtW+vPANyK0+zNqGtcRxgfM/FW12ueqSXhv+ic4qNDbLmEoToShdo5Y2EIT4QISYDECE+EIUWAyECE9AhJjGQpaQyTFLSGSiBXkJwShOC2kAAJyQRCQCCdCUIgKICARhEBGEhiRShGEsgCFxYjSmD5rvhRXDclk1sN9El+v7cl+nltsRmrIblR4/NkehaCCqnHLXs6xuaTQ4PAFemTuyR7L2ugw7vBHmr/ABCmGv8AV5BcT270jnkR0XBa3RUjqwis4IrLFA1sbtVnGTTDxn/Kc/4BPbibJl7nu6f/AJ7qPfSAXPY4PW3i0EAcDrl3K9pbNt1uHufx3ZhvkNVzp4T5NCh+ZS1bh1840qW/TpxFWq4BpDONOkwE+sRlJiBwWvwyg1kNpgBrW7rQNA0CAFV0xSaXFoDGg7rRkBPEqysL1gEg5aZFJ5ceOicYqJV7VWTKrS2pMEQeY5EHgQYKy+G3e5NK4BJbpUaxz2vbwJawFzT0iNc+C1WOXzDyiIVPa4ayq4kEgkCCDmD06KSTVeWuBTSbIW3FDhVjo4OZ7ngFJ2I0qf8ADqEniG06r57obu+8LuuLOvT47456H/dUWIXjjk6R3pQW54/0rcWucnBcXz6tftXN3d1pZTYYkA+04xIDjOnAK0Fv6oJ7/mqawbvVAFpw2WkLu0RUIYRilyxUaUAMGpzP6eC2Fjb7jAOOp7yqLB7Vu+I19pxOZMaBaZWemwb3WvzwivWTwlWgJIpQuqc8aknIQmA2ECE+ECkwGIQnJKIxikpDJNhSUtFEZwEIhIogLYViATkgiAo5AQCcAkAikxiRRRhRAACMLixPFaVu3erPDeQ1ce4alZC/9IRE9jRy5vd8h9VVZdCv5Mkot9G9UV00ljo1hePYxtZdVdapYOVP1B5jP3ris9qrun7Nd/c4739yyS11bysPBbGuSeT0y8qyR1aPmlRbIBWEwjaR9SqRWIO9mIECeOXVbnDKocFxrHtWEdWuak8lxb1oCbe3RjdGZdkFwPq7oUljUE7zvBc2zs1p8FRtdhNXsZo7ziPbaDqDqR3LCW99Vpeq5zx3kz3GdV7A+vvezmqDaDARXENDQ/wlW027Vtkim2Llyjz28xF9QAb7sj4notfsW14a575EwGzxA4qLD9ljRM1AHO4ch3hXVOru66qd126O2PRGqDTzIualyCJJ8FSYlQbUnLPmpKt1IyXN2kqmlYkXyfBx2liKZJ4ldDnwO/JOqvAVls9hjK7C6q0ObMMBmJGp+XmvQaapzg39nPusUGT7M0S5xqfdA3R1PFaNNp0w0ANAAGgAgBOXQpqVUFFHPtsdktzEkikrSoaknIIGNhCE5JMBkJQnEIKIDSE+lomwpKWiTGcBCIRIRAWnJWABOAXFimKUrdu9WeGjgNXO6NbqVlqvpDZJ3KDiOBdUDT4gAx5qmy+uHyZJRb6NuivM7rb25d7DadMdxe7+pxj3Kjvcbr1f4lZ7hymG/wBIgLLPX1rrLLFUz1PFNo7e3nfeC78DPWd7tPFY3Ftua1SRQApN55Of9Asfvpb6x266cuI8FkakievVc9xc9xc46lxJKbMJnaJjnrG232WENZ4lcLtVJcOzUBKBklKpuuDuR/8Aq3+CYgW5E8AQeYOhC89ha/BBvUI+/TmO4Zx5Kq3otqeJG0pVN7VVWLV6z37lAZ6awO8qvo46Ggg6qwwi+Lsxkef1WNwcXnBtU1JYTOqlY1NwMddFhgyd0GmT0IMkfRQvw64p5suaTjAiWuaZ78yFVYxQrFxdTa8TqGyQY4xwKz9W5r8qgjo5TjBy5yhu1R4wzVVLS6k79emObgXn5CVz1hXeIFZriDqW7gOem9JPuWcZc1Tk7fPmr3DbZ7fXcD0nh4K1R2rlog7FLjDLDCjUBIq5EDnMrtfWCo726c0zMyom3pKlRQ5zyxStUVgsrq64SBJAk6Dqei9FwnsxSY2i5rmtAALSDPM5czmvGMcrxSdnrDfPVZ+zvKlIzSe5h/K4j4Ls/iI1Pbjg51qcz6UQheN4V6QrulAeW1RyeId/UPotjhXpHt6kCs11I8z6zf6hp4q+Gqrl5/cocGjaJKG0u2VW71JzXg8WkFTq/JACEIwkgAIQnIJgNQT01AAUlLRMUlLRRYzgIzVFtRtIy0bAh1VwlrOAH4nch04rt2gxZtrSdUdmdGN/E86D5noCvHb68fVe6pUMucZJ+Q6KvVan244XY64bux2IYhUrPL6ri5x4ngOTRwHQKBrkyEFxW23lmk6GmUwjNNplPqDKRwUQGlIpxQSGJNJTk2UAcN1r4KEBdV03NR0xmmA6lSjvXpGyWFdrYPdTH2rar3N6w1vqeI98Lz4DNeq+iGoDRrMP3aoPg5g+bSq7fiNPHJ5/fUxvlwyBJy/CeLSFYYFe7jwCcitP6RNmuzJuKQ9Vx+1AGQJ0qdx0KwfZ8sj+9FHiUcE4zw8o9VtrxkZRmOBUVxUpu5SvN2Xj25Eub1GY8lIy/eNKiz/hn9muOpj5Nu64a3QNHWAuK/vGEa6LJvvHHV3ki15IV9OmSeZELNRlYRLcVN49JyTAYUZICYXStkZbejNkr8dq+y3vPyVSFc4/Qjs/0n4qrptSs75IACe16dCEKsDvwvE6tB29Re5h/Kcj3jQr0DAPSOMm3jY4dowZf6m8PBeZsCkarq7519MjKCZ9DWV7TrNDqT2vaeLSCp18/YbidW3dv0Hlh4x7J726FbrBfSXo27px+dmY7y3XyldCrVwl3wymVbR6MkuPDsWo1271Go1w6HPxC7FrTKwFBOSQA2FJS0TCpKWijJjPHfSDihq3JptPqUZYOr/vn5eCy0Ka6ql73OOrnOce9xJPxUbVx75OU22aYrCG7qUKSE1ypyMAClGYUJKcwpAGnpHJIlN496SQDwmwnBAlAznuOBUIOeS6KokFQNp8kwOpoW89Ed1u3NWmfv0w4Dqx0fB6wtPgr3Yu87K/oO0Bd2bu6oC34kKE1lAe7XNAPaQRIIgg5gg6ryvbHZLsPtaAJpT67ddzkf0r1qickyvahwIMQQQQdCDqs0ZOII+eHPjJwke/wKf2TTmFr9p9jHUnu7ES05hh5flPHuKxVzQfSdBBHNrsitKw+UNSJWsATnvXIblKnUL3BtMFzjkAFPIyRz+audnMKNaoN7ID1iOn1KOH7M1MnVN3e5ax3AL0DAcFFvTJdm92Z6DgE9yRFswHpItgx1CBA3XiPFqxi3PpRd9pR7n/ABasMlkSEi1JBAx7UQiEkAFJzUmhOegBUajmHeY4tPNpIPmFrsD9IFejDa/2rOZyePHisi1IqyFs4dMi4pntuEbXWtxG5UDXfgf6rvfqr0GdF86Qr7A9rrm2MNfvs/A8kjwOoW2vWp8SRU6/o9thS0tFjNndu6VzUFN7TSefZky1x5A81s6Wi1KcZLKIYaPnF3tlSlJJcu/5GiI9nFNqJJLP5GRBFn78kkkwE/h++aISSSGSD6JpSSQBE7Q9yY1JJNAdLdAunDf+Yo/zaf8A5GpJJMD6ZtNFKUklhEUm1PsN7yvK9u/8rud8kklfUBg8Q9ody0WwHtu/R80UlfLoZ6Hhf8VnetJcpJKvyI8k9Kf8Wj+l/wAWrDFJJWoYU4JJIAckUUkAOYi9JJAAaikkgQ1IoJIQHThv8aj/ADKf94X0bb+yP3wSSW/S/FlVnZ//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4" cstate="print"/>
          <a:stretch>
            <a:fillRect/>
          </a:stretch>
        </p:blipFill>
        <p:spPr>
          <a:xfrm>
            <a:off x="38814" y="1514016"/>
            <a:ext cx="2705100" cy="1966912"/>
          </a:xfrm>
          <a:prstGeom prst="rect">
            <a:avLst/>
          </a:prstGeom>
        </p:spPr>
      </p:pic>
      <p:pic>
        <p:nvPicPr>
          <p:cNvPr id="11" name="Picture 10"/>
          <p:cNvPicPr>
            <a:picLocks noChangeAspect="1"/>
          </p:cNvPicPr>
          <p:nvPr/>
        </p:nvPicPr>
        <p:blipFill>
          <a:blip r:embed="rId5" cstate="print"/>
          <a:stretch>
            <a:fillRect/>
          </a:stretch>
        </p:blipFill>
        <p:spPr>
          <a:xfrm>
            <a:off x="6431654" y="1549116"/>
            <a:ext cx="2854014" cy="2047875"/>
          </a:xfrm>
          <a:prstGeom prst="rect">
            <a:avLst/>
          </a:prstGeom>
        </p:spPr>
      </p:pic>
      <p:pic>
        <p:nvPicPr>
          <p:cNvPr id="12" name="Picture 11"/>
          <p:cNvPicPr>
            <a:picLocks noChangeAspect="1"/>
          </p:cNvPicPr>
          <p:nvPr/>
        </p:nvPicPr>
        <p:blipFill>
          <a:blip r:embed="rId6" cstate="print"/>
          <a:stretch>
            <a:fillRect/>
          </a:stretch>
        </p:blipFill>
        <p:spPr>
          <a:xfrm>
            <a:off x="3120713" y="3841067"/>
            <a:ext cx="2705100" cy="1966912"/>
          </a:xfrm>
          <a:prstGeom prst="rect">
            <a:avLst/>
          </a:prstGeom>
        </p:spPr>
      </p:pic>
      <p:pic>
        <p:nvPicPr>
          <p:cNvPr id="13" name="Picture 12"/>
          <p:cNvPicPr>
            <a:picLocks noChangeAspect="1"/>
          </p:cNvPicPr>
          <p:nvPr/>
        </p:nvPicPr>
        <p:blipFill>
          <a:blip r:embed="rId7" cstate="print"/>
          <a:stretch>
            <a:fillRect/>
          </a:stretch>
        </p:blipFill>
        <p:spPr>
          <a:xfrm>
            <a:off x="9416065" y="1554581"/>
            <a:ext cx="2590800" cy="2042409"/>
          </a:xfrm>
          <a:prstGeom prst="rect">
            <a:avLst/>
          </a:prstGeom>
        </p:spPr>
      </p:pic>
      <p:pic>
        <p:nvPicPr>
          <p:cNvPr id="14" name="Picture 13"/>
          <p:cNvPicPr>
            <a:picLocks noChangeAspect="1"/>
          </p:cNvPicPr>
          <p:nvPr/>
        </p:nvPicPr>
        <p:blipFill>
          <a:blip r:embed="rId8" cstate="print"/>
          <a:stretch>
            <a:fillRect/>
          </a:stretch>
        </p:blipFill>
        <p:spPr>
          <a:xfrm>
            <a:off x="6431654" y="3856914"/>
            <a:ext cx="2854014" cy="1951065"/>
          </a:xfrm>
          <a:prstGeom prst="rect">
            <a:avLst/>
          </a:prstGeom>
        </p:spPr>
      </p:pic>
      <p:pic>
        <p:nvPicPr>
          <p:cNvPr id="15" name="Picture 14"/>
          <p:cNvPicPr>
            <a:picLocks noChangeAspect="1"/>
          </p:cNvPicPr>
          <p:nvPr/>
        </p:nvPicPr>
        <p:blipFill>
          <a:blip r:embed="rId9" cstate="print"/>
          <a:stretch>
            <a:fillRect/>
          </a:stretch>
        </p:blipFill>
        <p:spPr>
          <a:xfrm>
            <a:off x="9416065" y="3880997"/>
            <a:ext cx="2638425" cy="1997247"/>
          </a:xfrm>
          <a:prstGeom prst="rect">
            <a:avLst/>
          </a:prstGeom>
        </p:spPr>
      </p:pic>
    </p:spTree>
    <p:extLst>
      <p:ext uri="{BB962C8B-B14F-4D97-AF65-F5344CB8AC3E}">
        <p14:creationId xmlns:p14="http://schemas.microsoft.com/office/powerpoint/2010/main" val="3001085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smtClean="0">
                <a:solidFill>
                  <a:schemeClr val="accent1">
                    <a:lumMod val="75000"/>
                  </a:schemeClr>
                </a:solidFill>
                <a:latin typeface="+mn-lt"/>
              </a:rPr>
              <a:t>Different (and competing) policy agendas</a:t>
            </a:r>
            <a:endParaRPr lang="en-GB" b="1">
              <a:solidFill>
                <a:schemeClr val="accent1">
                  <a:lumMod val="75000"/>
                </a:schemeClr>
              </a:solidFill>
              <a:latin typeface="+mn-lt"/>
            </a:endParaRPr>
          </a:p>
        </p:txBody>
      </p:sp>
      <p:sp>
        <p:nvSpPr>
          <p:cNvPr id="4" name="Content Placeholder 3"/>
          <p:cNvSpPr>
            <a:spLocks noGrp="1"/>
          </p:cNvSpPr>
          <p:nvPr>
            <p:ph idx="1"/>
          </p:nvPr>
        </p:nvSpPr>
        <p:spPr/>
        <p:txBody>
          <a:bodyPr/>
          <a:lstStyle/>
          <a:p>
            <a:pPr lvl="0"/>
            <a:endParaRPr lang="en-GB" smtClean="0"/>
          </a:p>
          <a:p>
            <a:pPr lvl="0"/>
            <a:r>
              <a:rPr lang="en-GB" sz="3600" smtClean="0"/>
              <a:t>Focus </a:t>
            </a:r>
            <a:r>
              <a:rPr lang="en-GB" sz="3600"/>
              <a:t>on children – children’s s </a:t>
            </a:r>
            <a:r>
              <a:rPr lang="en-GB" sz="3600" smtClean="0"/>
              <a:t>rights/development </a:t>
            </a:r>
            <a:r>
              <a:rPr lang="en-GB" sz="3600"/>
              <a:t>(DfE)</a:t>
            </a:r>
          </a:p>
          <a:p>
            <a:pPr lvl="0"/>
            <a:r>
              <a:rPr lang="en-GB" sz="3600"/>
              <a:t>Focus on parents (mothers) –reduction in welfare bill, child poverty/social </a:t>
            </a:r>
            <a:r>
              <a:rPr lang="en-GB" sz="3600" smtClean="0"/>
              <a:t>mobility </a:t>
            </a:r>
            <a:r>
              <a:rPr lang="en-GB" sz="3600"/>
              <a:t>and gender equality (DWP and women’s minister)</a:t>
            </a:r>
          </a:p>
          <a:p>
            <a:endParaRPr lang="en-GB"/>
          </a:p>
        </p:txBody>
      </p:sp>
    </p:spTree>
    <p:extLst>
      <p:ext uri="{BB962C8B-B14F-4D97-AF65-F5344CB8AC3E}">
        <p14:creationId xmlns:p14="http://schemas.microsoft.com/office/powerpoint/2010/main" val="3682951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smtClean="0">
                <a:solidFill>
                  <a:schemeClr val="accent1">
                    <a:lumMod val="75000"/>
                  </a:schemeClr>
                </a:solidFill>
                <a:latin typeface="+mn-lt"/>
              </a:rPr>
              <a:t>Long list of policy developments </a:t>
            </a:r>
            <a:endParaRPr lang="en-GB" b="1">
              <a:solidFill>
                <a:schemeClr val="accent1">
                  <a:lumMod val="75000"/>
                </a:schemeClr>
              </a:solidFill>
              <a:latin typeface="+mn-lt"/>
            </a:endParaRPr>
          </a:p>
        </p:txBody>
      </p:sp>
      <p:sp>
        <p:nvSpPr>
          <p:cNvPr id="4" name="Content Placeholder 3"/>
          <p:cNvSpPr>
            <a:spLocks noGrp="1"/>
          </p:cNvSpPr>
          <p:nvPr>
            <p:ph sz="half" idx="1"/>
          </p:nvPr>
        </p:nvSpPr>
        <p:spPr/>
        <p:txBody>
          <a:bodyPr>
            <a:normAutofit fontScale="77500" lnSpcReduction="20000"/>
          </a:bodyPr>
          <a:lstStyle/>
          <a:p>
            <a:pPr>
              <a:buFont typeface="Wingdings" panose="05000000000000000000" pitchFamily="2" charset="2"/>
              <a:buChar char="ü"/>
            </a:pPr>
            <a:r>
              <a:rPr lang="en-GB"/>
              <a:t>Meeting the Childcare Challenge (</a:t>
            </a:r>
            <a:r>
              <a:rPr lang="en-GB" smtClean="0"/>
              <a:t>1998</a:t>
            </a:r>
          </a:p>
          <a:p>
            <a:pPr>
              <a:buFont typeface="Wingdings" panose="05000000000000000000" pitchFamily="2" charset="2"/>
              <a:buChar char="ü"/>
            </a:pPr>
            <a:r>
              <a:rPr lang="en-GB" smtClean="0"/>
              <a:t>Free </a:t>
            </a:r>
            <a:r>
              <a:rPr lang="en-GB"/>
              <a:t>entitlement for 4 year olds (</a:t>
            </a:r>
            <a:r>
              <a:rPr lang="en-GB" smtClean="0"/>
              <a:t>1998)</a:t>
            </a:r>
          </a:p>
          <a:p>
            <a:pPr>
              <a:buFont typeface="Wingdings" panose="05000000000000000000" pitchFamily="2" charset="2"/>
              <a:buChar char="ü"/>
            </a:pPr>
            <a:r>
              <a:rPr lang="en-GB" smtClean="0"/>
              <a:t>Childcare </a:t>
            </a:r>
            <a:r>
              <a:rPr lang="en-GB"/>
              <a:t>element of the </a:t>
            </a:r>
            <a:r>
              <a:rPr lang="en-GB" smtClean="0"/>
              <a:t>WTC (1998)</a:t>
            </a:r>
          </a:p>
          <a:p>
            <a:pPr>
              <a:buFont typeface="Wingdings" panose="05000000000000000000" pitchFamily="2" charset="2"/>
              <a:buChar char="ü"/>
            </a:pPr>
            <a:r>
              <a:rPr lang="en-GB" smtClean="0"/>
              <a:t>Sure </a:t>
            </a:r>
            <a:r>
              <a:rPr lang="en-GB"/>
              <a:t>Start Local Programmes (</a:t>
            </a:r>
            <a:r>
              <a:rPr lang="en-GB" smtClean="0"/>
              <a:t>1999)</a:t>
            </a:r>
          </a:p>
          <a:p>
            <a:pPr>
              <a:buFont typeface="Wingdings" panose="05000000000000000000" pitchFamily="2" charset="2"/>
              <a:buChar char="ü"/>
            </a:pPr>
            <a:r>
              <a:rPr lang="en-GB" smtClean="0"/>
              <a:t>Care </a:t>
            </a:r>
            <a:r>
              <a:rPr lang="en-GB"/>
              <a:t>Standards Act (</a:t>
            </a:r>
            <a:r>
              <a:rPr lang="en-GB" smtClean="0"/>
              <a:t>2000)</a:t>
            </a:r>
          </a:p>
          <a:p>
            <a:pPr>
              <a:buFont typeface="Wingdings" panose="05000000000000000000" pitchFamily="2" charset="2"/>
              <a:buChar char="ü"/>
            </a:pPr>
            <a:r>
              <a:rPr lang="en-GB" smtClean="0"/>
              <a:t>Neighbourhood </a:t>
            </a:r>
            <a:r>
              <a:rPr lang="en-GB"/>
              <a:t>Nurseries (</a:t>
            </a:r>
            <a:r>
              <a:rPr lang="en-GB" smtClean="0"/>
              <a:t>2001)</a:t>
            </a:r>
          </a:p>
          <a:p>
            <a:pPr>
              <a:buFont typeface="Wingdings" panose="05000000000000000000" pitchFamily="2" charset="2"/>
              <a:buChar char="ü"/>
            </a:pPr>
            <a:r>
              <a:rPr lang="en-GB" smtClean="0"/>
              <a:t>10-Year </a:t>
            </a:r>
            <a:r>
              <a:rPr lang="en-GB"/>
              <a:t>Strategy for Childcare (</a:t>
            </a:r>
            <a:r>
              <a:rPr lang="en-GB" smtClean="0"/>
              <a:t>2004)</a:t>
            </a:r>
          </a:p>
          <a:p>
            <a:pPr>
              <a:buFont typeface="Wingdings" panose="05000000000000000000" pitchFamily="2" charset="2"/>
              <a:buChar char="ü"/>
            </a:pPr>
            <a:r>
              <a:rPr lang="en-GB" smtClean="0"/>
              <a:t>Extended </a:t>
            </a:r>
            <a:r>
              <a:rPr lang="en-GB"/>
              <a:t>schools (</a:t>
            </a:r>
            <a:r>
              <a:rPr lang="en-GB" smtClean="0"/>
              <a:t>2004)</a:t>
            </a:r>
            <a:endParaRPr lang="en-GB"/>
          </a:p>
          <a:p>
            <a:pPr>
              <a:buFont typeface="Wingdings" panose="05000000000000000000" pitchFamily="2" charset="2"/>
              <a:buChar char="ü"/>
            </a:pPr>
            <a:r>
              <a:rPr lang="en-GB" smtClean="0"/>
              <a:t>Free entitlement for 3 year olds (2004)</a:t>
            </a:r>
          </a:p>
          <a:p>
            <a:pPr>
              <a:buFont typeface="Wingdings" panose="05000000000000000000" pitchFamily="2" charset="2"/>
              <a:buChar char="ü"/>
            </a:pPr>
            <a:r>
              <a:rPr lang="en-GB" sz="2800" smtClean="0"/>
              <a:t>Ch</a:t>
            </a:r>
            <a:r>
              <a:rPr lang="en-GB" smtClean="0"/>
              <a:t>ildcare Act (2006)</a:t>
            </a:r>
            <a:endParaRPr lang="en-GB" sz="2800" smtClean="0"/>
          </a:p>
          <a:p>
            <a:endParaRPr lang="en-GB"/>
          </a:p>
        </p:txBody>
      </p:sp>
      <p:sp>
        <p:nvSpPr>
          <p:cNvPr id="5" name="Content Placeholder 4"/>
          <p:cNvSpPr>
            <a:spLocks noGrp="1"/>
          </p:cNvSpPr>
          <p:nvPr>
            <p:ph sz="half" idx="2"/>
          </p:nvPr>
        </p:nvSpPr>
        <p:spPr/>
        <p:txBody>
          <a:bodyPr>
            <a:normAutofit fontScale="77500" lnSpcReduction="20000"/>
          </a:bodyPr>
          <a:lstStyle/>
          <a:p>
            <a:pPr marL="230400" lvl="1">
              <a:spcBef>
                <a:spcPts val="1000"/>
              </a:spcBef>
              <a:buFont typeface="Wingdings" panose="05000000000000000000" pitchFamily="2" charset="2"/>
              <a:buChar char="ü"/>
            </a:pPr>
            <a:r>
              <a:rPr lang="en-GB" sz="2800" smtClean="0"/>
              <a:t>Early </a:t>
            </a:r>
            <a:r>
              <a:rPr lang="en-GB" sz="2800"/>
              <a:t>Years Professional status (2006)</a:t>
            </a:r>
          </a:p>
          <a:p>
            <a:pPr marL="230400" lvl="1">
              <a:spcBef>
                <a:spcPts val="1000"/>
              </a:spcBef>
              <a:buFont typeface="Wingdings" panose="05000000000000000000" pitchFamily="2" charset="2"/>
              <a:buChar char="ü"/>
            </a:pPr>
            <a:r>
              <a:rPr lang="en-GB" sz="2800"/>
              <a:t>Childcare vouchers (2006)</a:t>
            </a:r>
          </a:p>
          <a:p>
            <a:pPr marL="230400" lvl="1">
              <a:spcBef>
                <a:spcPts val="1000"/>
              </a:spcBef>
              <a:buFont typeface="Wingdings" panose="05000000000000000000" pitchFamily="2" charset="2"/>
              <a:buChar char="ü"/>
            </a:pPr>
            <a:r>
              <a:rPr lang="en-GB" sz="2800"/>
              <a:t>Early Years Foundation Stage curriculum (2008)</a:t>
            </a:r>
          </a:p>
          <a:p>
            <a:pPr marL="230400" lvl="1">
              <a:spcBef>
                <a:spcPts val="1000"/>
              </a:spcBef>
              <a:buFont typeface="Wingdings" panose="05000000000000000000" pitchFamily="2" charset="2"/>
              <a:buChar char="ü"/>
            </a:pPr>
            <a:r>
              <a:rPr lang="en-GB" sz="2800"/>
              <a:t>Early Years Single Funding Formula (2009)</a:t>
            </a:r>
          </a:p>
          <a:p>
            <a:pPr marL="230400" lvl="1">
              <a:spcBef>
                <a:spcPts val="1000"/>
              </a:spcBef>
              <a:buFont typeface="Wingdings" panose="05000000000000000000" pitchFamily="2" charset="2"/>
              <a:buChar char="ü"/>
            </a:pPr>
            <a:r>
              <a:rPr lang="en-GB" sz="2800"/>
              <a:t>A children centre in every neighbourhood (2010)</a:t>
            </a:r>
          </a:p>
          <a:p>
            <a:pPr marL="230400" lvl="1">
              <a:spcBef>
                <a:spcPts val="1000"/>
              </a:spcBef>
              <a:buFont typeface="Wingdings" panose="05000000000000000000" pitchFamily="2" charset="2"/>
              <a:buChar char="ü"/>
            </a:pPr>
            <a:r>
              <a:rPr lang="en-GB" sz="2800"/>
              <a:t>Statutory Framework for the Early Years Foundation Stage (2012)</a:t>
            </a:r>
          </a:p>
          <a:p>
            <a:pPr marL="230400" lvl="1">
              <a:spcBef>
                <a:spcPts val="1000"/>
              </a:spcBef>
              <a:buFont typeface="Wingdings" panose="05000000000000000000" pitchFamily="2" charset="2"/>
              <a:buChar char="ü"/>
            </a:pPr>
            <a:r>
              <a:rPr lang="en-GB" sz="2800"/>
              <a:t>Free entitlement for disadvantaged 2 year olds (1998, 2013,2014)</a:t>
            </a:r>
          </a:p>
          <a:p>
            <a:pPr marL="230400" lvl="1">
              <a:spcBef>
                <a:spcPts val="1000"/>
              </a:spcBef>
              <a:buFont typeface="Wingdings" panose="05000000000000000000" pitchFamily="2" charset="2"/>
              <a:buChar char="ü"/>
            </a:pPr>
            <a:r>
              <a:rPr lang="en-GB" sz="2800"/>
              <a:t>Childminder agencies (2013)</a:t>
            </a:r>
          </a:p>
          <a:p>
            <a:endParaRPr lang="en-GB"/>
          </a:p>
        </p:txBody>
      </p:sp>
    </p:spTree>
    <p:extLst>
      <p:ext uri="{BB962C8B-B14F-4D97-AF65-F5344CB8AC3E}">
        <p14:creationId xmlns:p14="http://schemas.microsoft.com/office/powerpoint/2010/main" val="1200950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smtClean="0">
                <a:solidFill>
                  <a:schemeClr val="accent1">
                    <a:lumMod val="75000"/>
                  </a:schemeClr>
                </a:solidFill>
                <a:latin typeface="+mn-lt"/>
              </a:rPr>
              <a:t>Key aims of EEC policy since late 1990s</a:t>
            </a:r>
            <a:br>
              <a:rPr lang="en-GB" b="1" smtClean="0">
                <a:solidFill>
                  <a:schemeClr val="accent1">
                    <a:lumMod val="75000"/>
                  </a:schemeClr>
                </a:solidFill>
                <a:latin typeface="+mn-lt"/>
              </a:rPr>
            </a:br>
            <a:endParaRPr lang="en-GB" b="1">
              <a:solidFill>
                <a:schemeClr val="accent1">
                  <a:lumMod val="75000"/>
                </a:schemeClr>
              </a:solidFill>
              <a:latin typeface="+mn-lt"/>
            </a:endParaRPr>
          </a:p>
        </p:txBody>
      </p:sp>
      <p:sp>
        <p:nvSpPr>
          <p:cNvPr id="6" name="Content Placeholder 5"/>
          <p:cNvSpPr>
            <a:spLocks noGrp="1"/>
          </p:cNvSpPr>
          <p:nvPr>
            <p:ph idx="1"/>
          </p:nvPr>
        </p:nvSpPr>
        <p:spPr>
          <a:xfrm>
            <a:off x="838200" y="1339402"/>
            <a:ext cx="10515600" cy="5215943"/>
          </a:xfrm>
        </p:spPr>
        <p:txBody>
          <a:bodyPr>
            <a:normAutofit fontScale="92500" lnSpcReduction="10000"/>
          </a:bodyPr>
          <a:lstStyle/>
          <a:p>
            <a:pPr lvl="0"/>
            <a:r>
              <a:rPr lang="en-GB" sz="3500" b="1" smtClean="0"/>
              <a:t>Universal</a:t>
            </a:r>
            <a:r>
              <a:rPr lang="en-GB" sz="3500" smtClean="0"/>
              <a:t> </a:t>
            </a:r>
            <a:r>
              <a:rPr lang="en-GB" sz="3500"/>
              <a:t>PT provision for 3&amp;4 year olds and </a:t>
            </a:r>
            <a:r>
              <a:rPr lang="en-GB" sz="3500" b="1"/>
              <a:t>targeted </a:t>
            </a:r>
            <a:r>
              <a:rPr lang="en-GB" sz="3500" smtClean="0"/>
              <a:t>PT</a:t>
            </a:r>
            <a:r>
              <a:rPr lang="en-GB" sz="3500" b="1" smtClean="0"/>
              <a:t> </a:t>
            </a:r>
            <a:r>
              <a:rPr lang="en-GB" sz="3500" smtClean="0"/>
              <a:t>provision</a:t>
            </a:r>
            <a:r>
              <a:rPr lang="en-GB" sz="3500" b="1" smtClean="0"/>
              <a:t> </a:t>
            </a:r>
            <a:r>
              <a:rPr lang="en-GB" sz="3500" smtClean="0"/>
              <a:t>for </a:t>
            </a:r>
            <a:r>
              <a:rPr lang="en-GB" sz="3500"/>
              <a:t>2 year olds – free at the point of delivery </a:t>
            </a:r>
          </a:p>
          <a:p>
            <a:pPr lvl="0"/>
            <a:r>
              <a:rPr lang="en-GB" sz="3500" b="1"/>
              <a:t>Quality</a:t>
            </a:r>
            <a:r>
              <a:rPr lang="en-GB" sz="3500"/>
              <a:t> improvements – </a:t>
            </a:r>
            <a:r>
              <a:rPr lang="en-GB" sz="3500" smtClean="0"/>
              <a:t>curriculum, registration &amp; inspecton, workforce </a:t>
            </a:r>
            <a:r>
              <a:rPr lang="en-GB" sz="3500"/>
              <a:t>qualifications </a:t>
            </a:r>
            <a:r>
              <a:rPr lang="en-GB" sz="3500" smtClean="0"/>
              <a:t>and ‘feeble’ </a:t>
            </a:r>
            <a:r>
              <a:rPr lang="en-GB" sz="3500"/>
              <a:t>attempts to link to funding </a:t>
            </a:r>
          </a:p>
          <a:p>
            <a:pPr lvl="0"/>
            <a:r>
              <a:rPr lang="en-GB" sz="3500"/>
              <a:t>More </a:t>
            </a:r>
            <a:r>
              <a:rPr lang="en-GB" sz="3500" b="1"/>
              <a:t>flexible</a:t>
            </a:r>
            <a:r>
              <a:rPr lang="en-GB" sz="3500"/>
              <a:t> provision – market forces </a:t>
            </a:r>
            <a:r>
              <a:rPr lang="en-GB" sz="3500" smtClean="0"/>
              <a:t>and attempts to link to funding</a:t>
            </a:r>
          </a:p>
          <a:p>
            <a:pPr lvl="0"/>
            <a:r>
              <a:rPr lang="en-GB" sz="3500" smtClean="0"/>
              <a:t>More </a:t>
            </a:r>
            <a:r>
              <a:rPr lang="en-GB" sz="3500" b="1"/>
              <a:t>affordable</a:t>
            </a:r>
            <a:r>
              <a:rPr lang="en-GB" sz="3500"/>
              <a:t> provision – </a:t>
            </a:r>
            <a:r>
              <a:rPr lang="en-GB" sz="3500" smtClean="0"/>
              <a:t>subsidies, reduction </a:t>
            </a:r>
            <a:r>
              <a:rPr lang="en-GB" sz="3500"/>
              <a:t>in child: staff </a:t>
            </a:r>
            <a:r>
              <a:rPr lang="en-GB" sz="3500" smtClean="0"/>
              <a:t>ratios, less </a:t>
            </a:r>
            <a:r>
              <a:rPr lang="en-GB" sz="3500"/>
              <a:t>regulation </a:t>
            </a:r>
          </a:p>
          <a:p>
            <a:pPr lvl="0"/>
            <a:r>
              <a:rPr lang="en-GB" sz="3500"/>
              <a:t>Improvement in </a:t>
            </a:r>
            <a:r>
              <a:rPr lang="en-GB" sz="3500" b="1" smtClean="0"/>
              <a:t>information</a:t>
            </a:r>
            <a:r>
              <a:rPr lang="en-GB" sz="3500" smtClean="0"/>
              <a:t> available to parentes on </a:t>
            </a:r>
            <a:r>
              <a:rPr lang="en-GB" sz="3500"/>
              <a:t>EEC options </a:t>
            </a:r>
          </a:p>
          <a:p>
            <a:endParaRPr lang="en-GB"/>
          </a:p>
        </p:txBody>
      </p:sp>
    </p:spTree>
    <p:extLst>
      <p:ext uri="{BB962C8B-B14F-4D97-AF65-F5344CB8AC3E}">
        <p14:creationId xmlns:p14="http://schemas.microsoft.com/office/powerpoint/2010/main" val="2281392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solidFill>
                  <a:srgbClr val="0070C0"/>
                </a:solidFill>
                <a:latin typeface="+mn-lt"/>
              </a:rPr>
              <a:t>EEC growth within a mixed economy model </a:t>
            </a:r>
          </a:p>
        </p:txBody>
      </p:sp>
      <p:sp>
        <p:nvSpPr>
          <p:cNvPr id="3" name="Content Placeholder 2"/>
          <p:cNvSpPr>
            <a:spLocks noGrp="1"/>
          </p:cNvSpPr>
          <p:nvPr>
            <p:ph idx="1"/>
          </p:nvPr>
        </p:nvSpPr>
        <p:spPr/>
        <p:txBody>
          <a:bodyPr>
            <a:normAutofit fontScale="92500"/>
          </a:bodyPr>
          <a:lstStyle/>
          <a:p>
            <a:pPr marL="0" indent="0">
              <a:buNone/>
            </a:pPr>
            <a:r>
              <a:rPr lang="en-GB" sz="4000" smtClean="0"/>
              <a:t>EEC </a:t>
            </a:r>
            <a:r>
              <a:rPr lang="en-GB" sz="4000"/>
              <a:t>provided by a </a:t>
            </a:r>
            <a:r>
              <a:rPr lang="en-GB" sz="4000" smtClean="0"/>
              <a:t>quasi-market reflected in diversity in terms of:</a:t>
            </a:r>
            <a:endParaRPr lang="en-GB" sz="4000"/>
          </a:p>
          <a:p>
            <a:pPr lvl="0"/>
            <a:r>
              <a:rPr lang="en-GB" sz="4000"/>
              <a:t>Who </a:t>
            </a:r>
            <a:r>
              <a:rPr lang="en-GB" sz="4000" b="1"/>
              <a:t>provides</a:t>
            </a:r>
            <a:r>
              <a:rPr lang="en-GB" sz="4000"/>
              <a:t> EEC: PVI </a:t>
            </a:r>
            <a:r>
              <a:rPr lang="en-GB" sz="4000" smtClean="0"/>
              <a:t>and maintained sectors</a:t>
            </a:r>
            <a:endParaRPr lang="en-GB" sz="4000"/>
          </a:p>
          <a:p>
            <a:pPr lvl="0"/>
            <a:r>
              <a:rPr lang="en-GB" sz="4000"/>
              <a:t>Who </a:t>
            </a:r>
            <a:r>
              <a:rPr lang="en-GB" sz="4000" b="1"/>
              <a:t>funds</a:t>
            </a:r>
            <a:r>
              <a:rPr lang="en-GB" sz="4000"/>
              <a:t> EEC: the </a:t>
            </a:r>
            <a:r>
              <a:rPr lang="en-GB" sz="4000" smtClean="0"/>
              <a:t>state and parents (employers) </a:t>
            </a:r>
            <a:endParaRPr lang="en-GB" sz="4000"/>
          </a:p>
          <a:p>
            <a:pPr lvl="0"/>
            <a:r>
              <a:rPr lang="en-GB" sz="4000"/>
              <a:t>How </a:t>
            </a:r>
            <a:r>
              <a:rPr lang="en-GB" sz="4000" b="1"/>
              <a:t>funding is allocated</a:t>
            </a:r>
            <a:r>
              <a:rPr lang="en-GB" sz="4000"/>
              <a:t>: supply </a:t>
            </a:r>
            <a:r>
              <a:rPr lang="en-GB" sz="4000" smtClean="0"/>
              <a:t>and demand </a:t>
            </a:r>
            <a:r>
              <a:rPr lang="en-GB" sz="4000"/>
              <a:t>side subsidies</a:t>
            </a:r>
          </a:p>
          <a:p>
            <a:pPr lvl="0"/>
            <a:r>
              <a:rPr lang="en-GB" sz="4000"/>
              <a:t>Who </a:t>
            </a:r>
            <a:r>
              <a:rPr lang="en-GB" sz="4000" b="1"/>
              <a:t>uses</a:t>
            </a:r>
            <a:r>
              <a:rPr lang="en-GB" sz="4000"/>
              <a:t> </a:t>
            </a:r>
            <a:r>
              <a:rPr lang="en-GB" sz="4000" smtClean="0"/>
              <a:t>EEC: unintended consequence?</a:t>
            </a:r>
            <a:endParaRPr lang="en-GB" sz="4000"/>
          </a:p>
          <a:p>
            <a:endParaRPr lang="en-GB"/>
          </a:p>
        </p:txBody>
      </p:sp>
    </p:spTree>
    <p:extLst>
      <p:ext uri="{BB962C8B-B14F-4D97-AF65-F5344CB8AC3E}">
        <p14:creationId xmlns:p14="http://schemas.microsoft.com/office/powerpoint/2010/main" val="1789926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7426" y="592429"/>
            <a:ext cx="10515600" cy="1442434"/>
          </a:xfrm>
        </p:spPr>
        <p:txBody>
          <a:bodyPr>
            <a:normAutofit fontScale="90000"/>
          </a:bodyPr>
          <a:lstStyle/>
          <a:p>
            <a:r>
              <a:rPr lang="en-GB" b="1">
                <a:solidFill>
                  <a:schemeClr val="accent1">
                    <a:lumMod val="75000"/>
                  </a:schemeClr>
                </a:solidFill>
                <a:latin typeface="+mn-lt"/>
              </a:rPr>
              <a:t>How patterns of EEC take-up have changed </a:t>
            </a:r>
            <a:r>
              <a:rPr lang="en-GB" b="1" smtClean="0">
                <a:solidFill>
                  <a:schemeClr val="accent1">
                    <a:lumMod val="75000"/>
                  </a:schemeClr>
                </a:solidFill>
                <a:latin typeface="+mn-lt"/>
              </a:rPr>
              <a:t>and what are the barriers to take-up</a:t>
            </a:r>
            <a:r>
              <a:rPr lang="en-GB">
                <a:solidFill>
                  <a:schemeClr val="accent1">
                    <a:lumMod val="75000"/>
                  </a:schemeClr>
                </a:solidFill>
                <a:latin typeface="+mn-lt"/>
              </a:rPr>
              <a:t/>
            </a:r>
            <a:br>
              <a:rPr lang="en-GB">
                <a:solidFill>
                  <a:schemeClr val="accent1">
                    <a:lumMod val="75000"/>
                  </a:schemeClr>
                </a:solidFill>
                <a:latin typeface="+mn-lt"/>
              </a:rPr>
            </a:br>
            <a:endParaRPr lang="en-GB">
              <a:solidFill>
                <a:schemeClr val="accent1">
                  <a:lumMod val="75000"/>
                </a:schemeClr>
              </a:solidFill>
              <a:latin typeface="+mn-lt"/>
            </a:endParaRPr>
          </a:p>
        </p:txBody>
      </p:sp>
      <p:pic>
        <p:nvPicPr>
          <p:cNvPr id="5" name="Picture 4"/>
          <p:cNvPicPr>
            <a:picLocks noChangeAspect="1"/>
          </p:cNvPicPr>
          <p:nvPr/>
        </p:nvPicPr>
        <p:blipFill>
          <a:blip r:embed="rId2" cstate="print"/>
          <a:stretch>
            <a:fillRect/>
          </a:stretch>
        </p:blipFill>
        <p:spPr>
          <a:xfrm>
            <a:off x="1027426" y="2150772"/>
            <a:ext cx="4046851" cy="3567447"/>
          </a:xfrm>
          <a:prstGeom prst="rect">
            <a:avLst/>
          </a:prstGeom>
        </p:spPr>
      </p:pic>
      <p:pic>
        <p:nvPicPr>
          <p:cNvPr id="6" name="Picture 5"/>
          <p:cNvPicPr>
            <a:picLocks noChangeAspect="1"/>
          </p:cNvPicPr>
          <p:nvPr/>
        </p:nvPicPr>
        <p:blipFill>
          <a:blip r:embed="rId3" cstate="print"/>
          <a:stretch>
            <a:fillRect/>
          </a:stretch>
        </p:blipFill>
        <p:spPr>
          <a:xfrm>
            <a:off x="6173274" y="2197926"/>
            <a:ext cx="4378817" cy="3473137"/>
          </a:xfrm>
          <a:prstGeom prst="rect">
            <a:avLst/>
          </a:prstGeom>
        </p:spPr>
      </p:pic>
    </p:spTree>
    <p:extLst>
      <p:ext uri="{BB962C8B-B14F-4D97-AF65-F5344CB8AC3E}">
        <p14:creationId xmlns:p14="http://schemas.microsoft.com/office/powerpoint/2010/main" val="1125373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716699"/>
          </a:xfrm>
        </p:spPr>
        <p:txBody>
          <a:bodyPr>
            <a:normAutofit/>
          </a:bodyPr>
          <a:lstStyle/>
          <a:p>
            <a:r>
              <a:rPr lang="en-GB" b="1" smtClean="0">
                <a:solidFill>
                  <a:srgbClr val="0070C0"/>
                </a:solidFill>
                <a:latin typeface="+mn-lt"/>
              </a:rPr>
              <a:t>Increase in EEC take-up between 1999-2012</a:t>
            </a:r>
            <a:endParaRPr lang="en-GB" b="1">
              <a:solidFill>
                <a:srgbClr val="0070C0"/>
              </a:solidFill>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23653119"/>
              </p:ext>
            </p:extLst>
          </p:nvPr>
        </p:nvGraphicFramePr>
        <p:xfrm>
          <a:off x="838200" y="1081823"/>
          <a:ext cx="10515600" cy="5407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80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3464</TotalTime>
  <Words>1172</Words>
  <Application>Microsoft Office PowerPoint</Application>
  <PresentationFormat>Widescreen</PresentationFormat>
  <Paragraphs>146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Times New Roman</vt:lpstr>
      <vt:lpstr>Wingdings</vt:lpstr>
      <vt:lpstr>Office Theme</vt:lpstr>
      <vt:lpstr>Supporting private childcare providers’ sustainability  </vt:lpstr>
      <vt:lpstr>Presentation overview </vt:lpstr>
      <vt:lpstr>Policy developments </vt:lpstr>
      <vt:lpstr>Different (and competing) policy agendas</vt:lpstr>
      <vt:lpstr>Long list of policy developments </vt:lpstr>
      <vt:lpstr>Key aims of EEC policy since late 1990s </vt:lpstr>
      <vt:lpstr>EEC growth within a mixed economy model </vt:lpstr>
      <vt:lpstr>How patterns of EEC take-up have changed and what are the barriers to take-up </vt:lpstr>
      <vt:lpstr>Increase in EEC take-up between 1999-2012</vt:lpstr>
      <vt:lpstr>Main determinants of take-up of EEC </vt:lpstr>
      <vt:lpstr>Income gap</vt:lpstr>
      <vt:lpstr>Reported barriers to EEC access</vt:lpstr>
      <vt:lpstr>Changes in parents’ views and  experiences 2004-12 </vt:lpstr>
      <vt:lpstr>Trends in supply of EEC –places and qualification levels, and challenges</vt:lpstr>
      <vt:lpstr>PowerPoint Presentation</vt:lpstr>
      <vt:lpstr>PowerPoint Presentation</vt:lpstr>
      <vt:lpstr>Group providers’ annual income 2010-12</vt:lpstr>
      <vt:lpstr>Childminders’ annual income 2010-12</vt:lpstr>
      <vt:lpstr>EEC providers financial viability - 2011</vt:lpstr>
      <vt:lpstr>Providers operating at a loss in 2007 &amp; 2011 </vt:lpstr>
      <vt:lpstr>Level of occupancy in 2011</vt:lpstr>
      <vt:lpstr>Changes in fees 2010-12</vt:lpstr>
      <vt:lpstr>The EEC market: tinkering or transforming?</vt:lpstr>
      <vt:lpstr>About this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Ivana</dc:creator>
  <cp:lastModifiedBy>Eva Lloyd</cp:lastModifiedBy>
  <cp:revision>53</cp:revision>
  <cp:lastPrinted>2014-03-01T18:46:09Z</cp:lastPrinted>
  <dcterms:created xsi:type="dcterms:W3CDTF">2014-02-21T13:09:50Z</dcterms:created>
  <dcterms:modified xsi:type="dcterms:W3CDTF">2014-12-05T10:21:45Z</dcterms:modified>
</cp:coreProperties>
</file>