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22"/>
  </p:notesMasterIdLst>
  <p:handoutMasterIdLst>
    <p:handoutMasterId r:id="rId23"/>
  </p:handout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73" r:id="rId17"/>
    <p:sldId id="274" r:id="rId18"/>
    <p:sldId id="275" r:id="rId19"/>
    <p:sldId id="299" r:id="rId20"/>
    <p:sldId id="300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70" autoAdjust="0"/>
  </p:normalViewPr>
  <p:slideViewPr>
    <p:cSldViewPr>
      <p:cViewPr varScale="1">
        <p:scale>
          <a:sx n="111" d="100"/>
          <a:sy n="111" d="100"/>
        </p:scale>
        <p:origin x="10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700,000 people advised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1.6m problems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565729881551988"/>
          <c:y val="4.532281916549941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3142981325171389"/>
          <c:y val="0.13294673779681943"/>
          <c:w val="0.5889679536580823"/>
          <c:h val="0.72728788892809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D5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9"/>
            <c:invertIfNegative val="0"/>
            <c:bubble3D val="0"/>
            <c:spPr>
              <a:solidFill>
                <a:srgbClr val="9BBB59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Discrimination</c:v>
                </c:pt>
                <c:pt idx="2">
                  <c:v>Health &amp; community care</c:v>
                </c:pt>
                <c:pt idx="3">
                  <c:v>Financial products / services</c:v>
                </c:pt>
                <c:pt idx="4">
                  <c:v>Legal</c:v>
                </c:pt>
                <c:pt idx="5">
                  <c:v>Relationships &amp; family</c:v>
                </c:pt>
                <c:pt idx="6">
                  <c:v>Employment</c:v>
                </c:pt>
                <c:pt idx="7">
                  <c:v>Housing</c:v>
                </c:pt>
                <c:pt idx="8">
                  <c:v>Consumer (non-financial</c:v>
                </c:pt>
                <c:pt idx="9">
                  <c:v>Debt</c:v>
                </c:pt>
                <c:pt idx="10">
                  <c:v>Benefits &amp; tax credits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118760</c:v>
                </c:pt>
                <c:pt idx="1">
                  <c:v>5395</c:v>
                </c:pt>
                <c:pt idx="2">
                  <c:v>23586</c:v>
                </c:pt>
                <c:pt idx="3">
                  <c:v>40020</c:v>
                </c:pt>
                <c:pt idx="4">
                  <c:v>51016</c:v>
                </c:pt>
                <c:pt idx="5">
                  <c:v>75085</c:v>
                </c:pt>
                <c:pt idx="6">
                  <c:v>97443</c:v>
                </c:pt>
                <c:pt idx="7">
                  <c:v>117477</c:v>
                </c:pt>
                <c:pt idx="8">
                  <c:v>222235</c:v>
                </c:pt>
                <c:pt idx="9">
                  <c:v>392113</c:v>
                </c:pt>
                <c:pt idx="10">
                  <c:v>460521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27848"/>
        <c:axId val="163027456"/>
      </c:barChart>
      <c:catAx>
        <c:axId val="163027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3027456"/>
        <c:crosses val="autoZero"/>
        <c:auto val="1"/>
        <c:lblAlgn val="ctr"/>
        <c:lblOffset val="100"/>
        <c:noMultiLvlLbl val="0"/>
      </c:catAx>
      <c:valAx>
        <c:axId val="1630274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6302784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million visitors viewed over 11m pages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9089421114027414"/>
          <c:y val="0.11696550798586269"/>
          <c:w val="0.66047736220472442"/>
          <c:h val="0.826303326180171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D757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Financial Products and Services</c:v>
                </c:pt>
                <c:pt idx="1">
                  <c:v>Discrimination</c:v>
                </c:pt>
                <c:pt idx="2">
                  <c:v>Education</c:v>
                </c:pt>
                <c:pt idx="3">
                  <c:v>Healthcare</c:v>
                </c:pt>
                <c:pt idx="4">
                  <c:v>Tax</c:v>
                </c:pt>
                <c:pt idx="5">
                  <c:v>Law</c:v>
                </c:pt>
                <c:pt idx="6">
                  <c:v>Housing</c:v>
                </c:pt>
                <c:pt idx="7">
                  <c:v>Debt</c:v>
                </c:pt>
                <c:pt idx="8">
                  <c:v>Relationships</c:v>
                </c:pt>
                <c:pt idx="9">
                  <c:v>Work</c:v>
                </c:pt>
                <c:pt idx="10">
                  <c:v>Benefits</c:v>
                </c:pt>
                <c:pt idx="11">
                  <c:v>Consumer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0.05</c:v>
                </c:pt>
                <c:pt idx="6">
                  <c:v>0.08</c:v>
                </c:pt>
                <c:pt idx="7">
                  <c:v>0.1</c:v>
                </c:pt>
                <c:pt idx="8">
                  <c:v>0.1</c:v>
                </c:pt>
                <c:pt idx="9">
                  <c:v>0.15</c:v>
                </c:pt>
                <c:pt idx="10">
                  <c:v>0.18</c:v>
                </c:pt>
                <c:pt idx="1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63022360"/>
        <c:axId val="163025888"/>
      </c:barChart>
      <c:catAx>
        <c:axId val="163022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3025888"/>
        <c:crosses val="autoZero"/>
        <c:auto val="1"/>
        <c:lblAlgn val="ctr"/>
        <c:lblOffset val="100"/>
        <c:noMultiLvlLbl val="0"/>
      </c:catAx>
      <c:valAx>
        <c:axId val="1630258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3022360"/>
        <c:crosses val="autoZero"/>
        <c:crossBetween val="between"/>
      </c:valAx>
    </c:plotArea>
    <c:plotVisOnly val="1"/>
    <c:dispBlanksAs val="gap"/>
    <c:showDLblsOverMax val="0"/>
  </c:chart>
  <c:spPr>
    <a:ln w="0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E1755-E72F-44F2-8DC9-49A74A73360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4B1D5-DAE0-4EF0-B0BD-7F3FAA484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3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5933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EDB9DF6-6B5D-4666-904C-6EFE0FBD01D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30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42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06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85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20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81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EDB9DF6-6B5D-4666-904C-6EFE0FBD01D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42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20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06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B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63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B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63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6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Availability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three quarters of providers did not have evenings and weekends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Over a third didn’t have a place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Nearly half of </a:t>
            </a:r>
            <a:r>
              <a:rPr lang="en-GB" dirty="0" err="1" smtClean="0"/>
              <a:t>childminders</a:t>
            </a:r>
            <a:r>
              <a:rPr lang="en-GB" dirty="0" smtClean="0"/>
              <a:t> didn’t</a:t>
            </a:r>
            <a:r>
              <a:rPr lang="en-GB" baseline="0" dirty="0" smtClean="0"/>
              <a:t> offer 15 hours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100% of day nurseries and EYE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Over a third didn’t have a place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D8F9DBAF-E090-4575-BAC2-7372F768C80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2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buFont typeface="Open Sans"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600"/>
              </a:spcBef>
              <a:buSzPct val="100000"/>
              <a:buFont typeface="Open Sans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600"/>
              </a:spcBef>
              <a:buSzPct val="100000"/>
              <a:buFont typeface="Open Sans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600"/>
              </a:spcBef>
              <a:buSzPct val="100000"/>
              <a:buFont typeface="Open Sans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600"/>
              </a:spcBef>
              <a:buSzPct val="100000"/>
              <a:buFont typeface="Open Sans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600"/>
              </a:spcBef>
              <a:buSzPct val="100000"/>
              <a:buFont typeface="Open Sans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60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60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60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60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0"/>
            <a:endParaRPr lang="en-GB" sz="3000" b="1" dirty="0"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176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414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802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60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76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188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99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7037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65" y="1415073"/>
            <a:ext cx="2887785" cy="1545004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873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700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656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0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033-A6CF-4A81-B2F2-8AAA65C3CD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3787-03CB-4D86-8A1B-93AD30158C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9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Open Sans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1033-A6CF-4A81-B2F2-8AAA65C3CD3D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21/05/2015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3787-03CB-4D86-8A1B-93AD30158CF6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9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3816424" cy="210623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Aft>
                <a:spcPts val="800"/>
              </a:spcAft>
            </a:pPr>
            <a:r>
              <a:rPr lang="en-US" altLang="en-US" dirty="0" smtClean="0">
                <a:ea typeface="ＭＳ Ｐゴシック" pitchFamily="34" charset="-128"/>
              </a:rPr>
              <a:t>The practicalities of childcare</a:t>
            </a:r>
          </a:p>
          <a:p>
            <a:pPr eaLnBrk="1" hangingPunct="1">
              <a:spcAft>
                <a:spcPts val="8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Kayley Hignell &amp; Sarah Pope</a:t>
            </a:r>
          </a:p>
          <a:p>
            <a:pPr eaLnBrk="1" hangingPunct="1">
              <a:spcAft>
                <a:spcPts val="800"/>
              </a:spcAft>
            </a:pPr>
            <a:r>
              <a:rPr lang="en-US" altLang="en-US" sz="2800" b="1" dirty="0" smtClean="0">
                <a:ea typeface="ＭＳ Ｐゴシック" pitchFamily="34" charset="-128"/>
              </a:rPr>
              <a:t>Citizens Advice</a:t>
            </a:r>
          </a:p>
        </p:txBody>
      </p:sp>
    </p:spTree>
    <p:extLst>
      <p:ext uri="{BB962C8B-B14F-4D97-AF65-F5344CB8AC3E}">
        <p14:creationId xmlns:p14="http://schemas.microsoft.com/office/powerpoint/2010/main" val="19497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Payment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9" y="1167595"/>
            <a:ext cx="7471047" cy="376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Payment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13589"/>
            <a:ext cx="8510587" cy="37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Flexibility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1" y="1221600"/>
            <a:ext cx="7416701" cy="361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Flexibility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223"/>
            <a:ext cx="8363272" cy="370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7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Upfront and extra costs 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1" y="1334803"/>
            <a:ext cx="2359025" cy="328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336664"/>
            <a:ext cx="2200275" cy="328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464"/>
            <a:ext cx="4425950" cy="374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4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>
                <a:solidFill>
                  <a:schemeClr val="bg1"/>
                </a:solidFill>
              </a:rPr>
              <a:t>Moving beyond funding and places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en-GB" sz="1800" dirty="0"/>
              <a:t>Wider debate about childcare; not just about allowing employment or improving education but enabling children and families to thrive. </a:t>
            </a:r>
          </a:p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en-GB" sz="1800" dirty="0"/>
              <a:t>Whole family approach is needed. So many factors impact on whether families are able to find an arrangement that works for them </a:t>
            </a:r>
            <a:r>
              <a:rPr lang="en-GB" sz="1800" dirty="0" smtClean="0"/>
              <a:t>practically, </a:t>
            </a:r>
            <a:r>
              <a:rPr lang="en-GB" sz="1800" dirty="0"/>
              <a:t>but current policy often assumes that it’s just about </a:t>
            </a:r>
            <a:r>
              <a:rPr lang="en-GB" sz="1800" dirty="0" smtClean="0"/>
              <a:t>supply and subsidy. </a:t>
            </a:r>
            <a:endParaRPr lang="en-GB" sz="1800" dirty="0"/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 smtClean="0"/>
              <a:t>Number of children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 smtClean="0"/>
              <a:t>Types </a:t>
            </a:r>
            <a:r>
              <a:rPr lang="en-GB" dirty="0"/>
              <a:t>of hours worked by </a:t>
            </a:r>
            <a:r>
              <a:rPr lang="en-GB" dirty="0" smtClean="0"/>
              <a:t>parent(s)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D</a:t>
            </a:r>
            <a:r>
              <a:rPr lang="en-GB" dirty="0" smtClean="0"/>
              <a:t>istance </a:t>
            </a:r>
            <a:r>
              <a:rPr lang="en-GB" dirty="0"/>
              <a:t>of places of work/study from </a:t>
            </a:r>
            <a:r>
              <a:rPr lang="en-GB" dirty="0" smtClean="0"/>
              <a:t>home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A</a:t>
            </a:r>
            <a:r>
              <a:rPr lang="en-GB" dirty="0" smtClean="0"/>
              <a:t>vailability </a:t>
            </a:r>
            <a:r>
              <a:rPr lang="en-GB" dirty="0"/>
              <a:t>of informal </a:t>
            </a:r>
            <a:r>
              <a:rPr lang="en-GB" dirty="0" smtClean="0"/>
              <a:t>care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P</a:t>
            </a:r>
            <a:r>
              <a:rPr lang="en-GB" dirty="0" smtClean="0"/>
              <a:t>ersonal </a:t>
            </a:r>
            <a:r>
              <a:rPr lang="en-GB" dirty="0"/>
              <a:t>child-rearing values of the </a:t>
            </a:r>
            <a:r>
              <a:rPr lang="en-GB" dirty="0" smtClean="0"/>
              <a:t>parents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H</a:t>
            </a:r>
            <a:r>
              <a:rPr lang="en-GB" dirty="0" smtClean="0"/>
              <a:t>ealth </a:t>
            </a:r>
            <a:r>
              <a:rPr lang="en-GB" dirty="0"/>
              <a:t>of all family </a:t>
            </a:r>
            <a:r>
              <a:rPr lang="en-GB" dirty="0" smtClean="0"/>
              <a:t>members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5147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>
                <a:solidFill>
                  <a:schemeClr val="bg1"/>
                </a:solidFill>
              </a:rPr>
              <a:t>Meeting the </a:t>
            </a:r>
            <a:r>
              <a:rPr lang="en-GB" dirty="0">
                <a:solidFill>
                  <a:schemeClr val="bg1"/>
                </a:solidFill>
              </a:rPr>
              <a:t>needs </a:t>
            </a:r>
            <a:r>
              <a:rPr lang="en-GB" dirty="0" smtClean="0">
                <a:solidFill>
                  <a:schemeClr val="bg1"/>
                </a:solidFill>
              </a:rPr>
              <a:t>of working parents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en-GB" sz="1800" dirty="0" smtClean="0"/>
              <a:t>Employers need </a:t>
            </a:r>
            <a:r>
              <a:rPr lang="en-GB" sz="1800" dirty="0"/>
              <a:t>to be doing more for both parents</a:t>
            </a:r>
            <a:r>
              <a:rPr lang="en-GB" sz="1800" dirty="0" smtClean="0"/>
              <a:t>;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Being open to job-sharing is the tip of the </a:t>
            </a:r>
            <a:r>
              <a:rPr lang="en-GB" dirty="0" smtClean="0"/>
              <a:t>iceberg; need to move away from part time and full time to flexitime</a:t>
            </a:r>
            <a:endParaRPr lang="en-GB" dirty="0"/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 smtClean="0"/>
              <a:t>The secondary care giver working long hours just further constrains the ability of the primary caregiver to advance their studies or careers 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endParaRPr lang="en-GB" dirty="0"/>
          </a:p>
          <a:p>
            <a:pPr marL="457200" lvl="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en-GB" sz="1800" dirty="0"/>
              <a:t>The free 15 hours </a:t>
            </a:r>
            <a:r>
              <a:rPr lang="en-GB" sz="1800" dirty="0" smtClean="0"/>
              <a:t>needs to change to enable parents to work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Increasing free hours is ideal for low-income parents, but must be fully funded, alternatively 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r>
              <a:rPr lang="en-GB" dirty="0"/>
              <a:t>More could be done to provide pay as you go wrap around provision at pre-schools at a reasonable cost</a:t>
            </a:r>
          </a:p>
          <a:p>
            <a:pPr marL="896938" lvl="3" indent="-177800" fontAlgn="base">
              <a:spcBef>
                <a:spcPts val="0"/>
              </a:spcBef>
              <a:buFont typeface="Arial"/>
              <a:buChar char="●"/>
            </a:pPr>
            <a:endParaRPr lang="en-GB" dirty="0" smtClean="0"/>
          </a:p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</a:pPr>
            <a:r>
              <a:rPr lang="en-GB" sz="1800" dirty="0" smtClean="0"/>
              <a:t>Studying parents need on-campus subsidised care; a cheap way of enabling workforce to upskill! 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5147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err="1">
                <a:solidFill>
                  <a:schemeClr val="bg1"/>
                </a:solidFill>
              </a:rPr>
              <a:t>Targetting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those with non-standard needs?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30942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/>
              <a:t>Free/very cheap </a:t>
            </a:r>
            <a:r>
              <a:rPr lang="en-GB" sz="1800" dirty="0"/>
              <a:t>at the point of </a:t>
            </a:r>
            <a:r>
              <a:rPr lang="en-GB" sz="1800" dirty="0" smtClean="0"/>
              <a:t>delivery works best or low income parents</a:t>
            </a:r>
          </a:p>
          <a:p>
            <a:pPr marL="457200" lvl="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/>
              <a:t>Attachment </a:t>
            </a:r>
            <a:r>
              <a:rPr lang="en-GB" sz="1800" dirty="0"/>
              <a:t>to schools reduces the practical barriers </a:t>
            </a:r>
            <a:r>
              <a:rPr lang="en-GB" sz="1800" dirty="0" smtClean="0"/>
              <a:t>to work where </a:t>
            </a:r>
            <a:r>
              <a:rPr lang="en-GB" sz="1800" dirty="0"/>
              <a:t>there is more than one child</a:t>
            </a:r>
          </a:p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/>
              <a:t>Policy </a:t>
            </a:r>
            <a:r>
              <a:rPr lang="en-GB" sz="1800" dirty="0"/>
              <a:t>needs to be about enabling the right number of hours at the right time, not the most hours at particular </a:t>
            </a:r>
            <a:r>
              <a:rPr lang="en-GB" sz="1800" dirty="0" smtClean="0"/>
              <a:t>points. </a:t>
            </a:r>
          </a:p>
          <a:p>
            <a:pPr marL="45720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/>
              <a:t>Taking up job opportunities often relies on very flexible providers/pay as you go provision</a:t>
            </a:r>
            <a:endParaRPr lang="en-GB" sz="1800" dirty="0"/>
          </a:p>
          <a:p>
            <a:pPr marL="457200" lvl="0" indent="-381000" fontAlgn="base">
              <a:spcBef>
                <a:spcPts val="0"/>
              </a:spcBef>
              <a:spcAft>
                <a:spcPts val="1600"/>
              </a:spcAft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More needs to be done to increase the supply of non-standard hours care, and it should cost the same per hour as regular care. </a:t>
            </a:r>
            <a:endParaRPr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>
              <a:buClr>
                <a:schemeClr val="dk1"/>
              </a:buClr>
              <a:buSzPct val="100000"/>
            </a:pPr>
            <a:r>
              <a:rPr lang="en-GB" sz="3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Recommendations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059582"/>
            <a:ext cx="8208912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kern="1200" dirty="0">
              <a:solidFill>
                <a:prstClr val="black"/>
              </a:solidFill>
              <a:latin typeface="Open Sans"/>
              <a:ea typeface="+mn-ea"/>
              <a:cs typeface="Arial" panose="020B0604020202020204" pitchFamily="34" charset="0"/>
            </a:endParaRPr>
          </a:p>
          <a:p>
            <a:pPr marL="457200" indent="-381000" fontAlgn="base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●"/>
              <a:tabLst>
                <a:tab pos="457200" algn="l"/>
              </a:tabLst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Benefits: the way childcare support is delivered through universal credit. </a:t>
            </a:r>
          </a:p>
          <a:p>
            <a:pPr marL="457200" indent="-381000" fontAlgn="base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●"/>
              <a:tabLst>
                <a:tab pos="457200" algn="l"/>
              </a:tabLst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assessment and delivery of sufficient childcare by local authorities. </a:t>
            </a:r>
          </a:p>
          <a:p>
            <a:pPr marL="457200" indent="-381000" fontAlgn="base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●"/>
              <a:tabLst>
                <a:tab pos="457200" algn="l"/>
              </a:tabLst>
            </a:pPr>
            <a:r>
              <a:rPr lang="en-GB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business support role of local authorities and relationship with local </a:t>
            </a:r>
            <a:r>
              <a:rPr lang="en-GB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Jobcentres</a:t>
            </a:r>
            <a:endParaRPr lang="en-GB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81000" fontAlgn="base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●"/>
              <a:tabLst>
                <a:tab pos="457200" algn="l"/>
              </a:tabLst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seeking support for parents</a:t>
            </a:r>
          </a:p>
        </p:txBody>
      </p:sp>
    </p:spTree>
    <p:extLst>
      <p:ext uri="{BB962C8B-B14F-4D97-AF65-F5344CB8AC3E}">
        <p14:creationId xmlns:p14="http://schemas.microsoft.com/office/powerpoint/2010/main" val="24735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5816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Emotional burden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07524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spcBef>
                <a:spcPts val="0"/>
              </a:spcBef>
              <a:spcAft>
                <a:spcPts val="1800"/>
              </a:spcAft>
              <a:buFont typeface="Arial"/>
              <a:buChar char="●"/>
            </a:pPr>
            <a:r>
              <a:rPr lang="en-GB" sz="1800" dirty="0"/>
              <a:t>Lots of negative emotions associated with the process of finding and retaining childcare</a:t>
            </a:r>
          </a:p>
          <a:p>
            <a:pPr marL="457200" indent="-355600">
              <a:spcBef>
                <a:spcPts val="0"/>
              </a:spcBef>
              <a:spcAft>
                <a:spcPts val="1800"/>
              </a:spcAft>
              <a:buFont typeface="Arial"/>
              <a:buChar char="●"/>
            </a:pPr>
            <a:r>
              <a:rPr lang="en-GB" sz="1800" dirty="0"/>
              <a:t>Single parents feel the burden keenly, but often those in couples also reported that the onus fell on the woman</a:t>
            </a:r>
          </a:p>
          <a:p>
            <a:pPr marL="457200" indent="-355600">
              <a:spcBef>
                <a:spcPts val="0"/>
              </a:spcBef>
              <a:spcAft>
                <a:spcPts val="1800"/>
              </a:spcAft>
              <a:buFont typeface="Arial"/>
              <a:buChar char="●"/>
            </a:pPr>
            <a:r>
              <a:rPr lang="en-GB" sz="1800" dirty="0"/>
              <a:t>Having to compromise leaving parents feeling constantly </a:t>
            </a:r>
            <a:r>
              <a:rPr lang="en-GB" sz="1800" dirty="0" smtClean="0"/>
              <a:t>guilty</a:t>
            </a:r>
          </a:p>
          <a:p>
            <a:pPr marL="457200" indent="-355600">
              <a:spcBef>
                <a:spcPts val="0"/>
              </a:spcBef>
              <a:spcAft>
                <a:spcPts val="1800"/>
              </a:spcAft>
              <a:buFont typeface="Arial"/>
              <a:buChar char="●"/>
            </a:pPr>
            <a:r>
              <a:rPr lang="en-GB" sz="1800" dirty="0" smtClean="0"/>
              <a:t>Relying on family support requires further affective labour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21767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de bar we're here with adv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8" y="1141810"/>
            <a:ext cx="1795463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65113" y="286941"/>
            <a:ext cx="583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b="1" kern="1200" dirty="0">
                <a:solidFill>
                  <a:prstClr val="white"/>
                </a:solidFill>
                <a:cs typeface="+mn-cs"/>
              </a:rPr>
              <a:t>Who we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16" y="1195389"/>
            <a:ext cx="6149975" cy="25391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kern="1200" dirty="0">
                <a:solidFill>
                  <a:srgbClr val="773DA3"/>
                </a:solidFill>
                <a:cs typeface="+mn-cs"/>
              </a:rPr>
              <a:t>Our aims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kern="1200" dirty="0">
                <a:solidFill>
                  <a:srgbClr val="1F497D"/>
                </a:solidFill>
                <a:cs typeface="+mn-cs"/>
              </a:rPr>
              <a:t>To provide the advice people need for the problems they face.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kern="1200" dirty="0">
                <a:solidFill>
                  <a:srgbClr val="1F497D"/>
                </a:solidFill>
                <a:cs typeface="+mn-cs"/>
              </a:rPr>
              <a:t>To improve policies and practices that affect people’s lives.</a:t>
            </a:r>
            <a:endParaRPr lang="en-US" altLang="en-US" sz="1800" kern="1200" dirty="0">
              <a:solidFill>
                <a:prstClr val="black"/>
              </a:solidFill>
              <a:cs typeface="+mn-cs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1800" b="1" kern="1200" dirty="0">
                <a:solidFill>
                  <a:srgbClr val="773DA3"/>
                </a:solidFill>
                <a:cs typeface="+mn-cs"/>
              </a:rPr>
              <a:t>Our principles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600" kern="1200" dirty="0">
                <a:solidFill>
                  <a:srgbClr val="005AB6"/>
                </a:solidFill>
                <a:cs typeface="+mn-cs"/>
              </a:rPr>
              <a:t>The Citizens Advice service provides free, independent and impartial advice to everyone on their rights and responsibilities. We value diversity, promote equality and challenge discrimination.</a:t>
            </a:r>
          </a:p>
          <a:p>
            <a:pPr eaLnBrk="1" hangingPunct="1">
              <a:spcAft>
                <a:spcPts val="600"/>
              </a:spcAft>
            </a:pPr>
            <a:endParaRPr lang="en-US" altLang="en-US" sz="1800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928" y="3147814"/>
            <a:ext cx="44259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kern="1200" dirty="0">
                <a:solidFill>
                  <a:srgbClr val="9BBB59"/>
                </a:solidFill>
                <a:latin typeface="Arial" charset="0"/>
                <a:ea typeface="ＭＳ Ｐゴシック" charset="0"/>
                <a:cs typeface="ＭＳ Ｐゴシック" charset="0"/>
              </a:rPr>
              <a:t>The Citizens Advice service helps people to resolve their problems.</a:t>
            </a:r>
          </a:p>
          <a:p>
            <a:pPr>
              <a:spcAft>
                <a:spcPts val="600"/>
              </a:spcAft>
              <a:defRPr/>
            </a:pPr>
            <a: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1600" kern="1200" dirty="0" smtClean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  <a:t>2013/14 </a:t>
            </a:r>
            <a: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  <a:t>we helped</a:t>
            </a:r>
            <a:b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kern="1200" dirty="0" smtClean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3200" b="1" kern="1200" dirty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  <a:t>million</a:t>
            </a:r>
            <a:br>
              <a:rPr lang="en-US" sz="3200" b="1" kern="1200" dirty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  <a:t>people in England and Wales with</a:t>
            </a:r>
            <a:b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kern="1200" dirty="0" smtClean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  <a:t>5.5 </a:t>
            </a:r>
            <a:r>
              <a:rPr lang="en-US" sz="3200" b="1" kern="1200" dirty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  <a:t>million</a:t>
            </a:r>
            <a:r>
              <a:rPr lang="en-US" sz="1800" b="1" kern="1200" dirty="0">
                <a:solidFill>
                  <a:srgbClr val="773DA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kern="1200" dirty="0">
                <a:solidFill>
                  <a:srgbClr val="005AB6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problems.</a:t>
            </a:r>
          </a:p>
          <a:p>
            <a:pPr>
              <a:defRPr/>
            </a:pPr>
            <a:endParaRPr lang="en-US" sz="1800" kern="12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Who we are</a:t>
            </a:r>
            <a:endParaRPr lang="en-GB" sz="36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2473" y="3841638"/>
            <a:ext cx="4836521" cy="806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41354" y="2681991"/>
            <a:ext cx="4836521" cy="8067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27769" y="1167595"/>
            <a:ext cx="4836521" cy="107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2307" y="117476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318 member bureaux in England and Wales (F2F phone</a:t>
            </a:r>
            <a:r>
              <a:rPr lang="en-GB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web-chat, email/letter) </a:t>
            </a:r>
          </a:p>
          <a:p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2,500+ </a:t>
            </a:r>
            <a:r>
              <a:rPr lang="en-GB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regular community locations </a:t>
            </a:r>
            <a:endParaRPr lang="en-GB" sz="1800" kern="12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1,000+ </a:t>
            </a:r>
            <a:r>
              <a:rPr lang="en-GB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ad-hoc </a:t>
            </a:r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locations</a:t>
            </a:r>
            <a:endParaRPr lang="en-GB" sz="1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0555" t="24920" r="46429" b="26349"/>
          <a:stretch/>
        </p:blipFill>
        <p:spPr bwMode="auto">
          <a:xfrm>
            <a:off x="588529" y="1167594"/>
            <a:ext cx="126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53074" t="24920" r="24902" b="27143"/>
          <a:stretch/>
        </p:blipFill>
        <p:spPr bwMode="auto">
          <a:xfrm>
            <a:off x="610764" y="2408759"/>
            <a:ext cx="126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74602" t="24920" r="2977" b="26508"/>
          <a:stretch/>
        </p:blipFill>
        <p:spPr bwMode="auto">
          <a:xfrm>
            <a:off x="590129" y="3624709"/>
            <a:ext cx="126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7376" y="2835351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Consumer </a:t>
            </a:r>
            <a:r>
              <a:rPr lang="en-GB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advice service (phone, email/letter</a:t>
            </a:r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) in England, Wales and Scotland</a:t>
            </a:r>
            <a:endParaRPr lang="en-GB" sz="1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2288" y="3955909"/>
            <a:ext cx="4571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Our </a:t>
            </a:r>
            <a:r>
              <a:rPr lang="en-GB" sz="1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website ‘Adviceguide’ providing extensive self-help information on a wide range of topics.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Our services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075" y="953877"/>
            <a:ext cx="100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120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2013/14</a:t>
            </a:r>
            <a:endParaRPr lang="en-GB" sz="1800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61656" r="66697" b="12935"/>
          <a:stretch/>
        </p:blipFill>
        <p:spPr bwMode="auto">
          <a:xfrm>
            <a:off x="7812360" y="2554273"/>
            <a:ext cx="1059160" cy="12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/>
          <a:srcRect l="32975" t="14506" r="33087" b="17586"/>
          <a:stretch/>
        </p:blipFill>
        <p:spPr bwMode="auto">
          <a:xfrm>
            <a:off x="7762088" y="1134052"/>
            <a:ext cx="1109432" cy="1133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5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48969" y="16872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Adviceguide </a:t>
            </a:r>
            <a:r>
              <a:rPr lang="en-GB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views by category in </a:t>
            </a:r>
            <a:r>
              <a:rPr lang="en-GB" sz="12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 </a:t>
            </a:r>
            <a:r>
              <a:rPr lang="en-GB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2014/15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6254" y="1687212"/>
            <a:ext cx="2658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Bureau </a:t>
            </a:r>
            <a:r>
              <a:rPr lang="en-GB" sz="1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Consumer </a:t>
            </a:r>
            <a:r>
              <a:rPr lang="en-GB" sz="12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  <a:endParaRPr lang="en-GB" sz="12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The problems we dealt with in Q2 2014-15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30555" t="24920" r="46429" b="37478"/>
          <a:stretch/>
        </p:blipFill>
        <p:spPr bwMode="auto">
          <a:xfrm>
            <a:off x="1331640" y="954578"/>
            <a:ext cx="1008908" cy="693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53074" t="24920" r="24902" b="37905"/>
          <a:stretch/>
        </p:blipFill>
        <p:spPr bwMode="auto">
          <a:xfrm>
            <a:off x="3131840" y="971277"/>
            <a:ext cx="874366" cy="681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74602" t="24920" r="2977" b="38320"/>
          <a:stretch/>
        </p:blipFill>
        <p:spPr bwMode="auto">
          <a:xfrm>
            <a:off x="6156176" y="971278"/>
            <a:ext cx="936104" cy="693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19484231"/>
              </p:ext>
            </p:extLst>
          </p:nvPr>
        </p:nvGraphicFramePr>
        <p:xfrm>
          <a:off x="263352" y="1687211"/>
          <a:ext cx="4380656" cy="345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67255972"/>
              </p:ext>
            </p:extLst>
          </p:nvPr>
        </p:nvGraphicFramePr>
        <p:xfrm>
          <a:off x="4572000" y="1791087"/>
          <a:ext cx="4320480" cy="310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9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598" y="-27365"/>
            <a:ext cx="9158597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kern="1200" dirty="0">
                <a:solidFill>
                  <a:prstClr val="white"/>
                </a:solidFill>
              </a:rPr>
              <a:t>Why look at the practicalities of childcare?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5640" y="2895786"/>
            <a:ext cx="478768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0152" y="1329612"/>
            <a:ext cx="172819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03648" y="1329612"/>
            <a:ext cx="16561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1005577"/>
            <a:ext cx="848042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598" y="-27365"/>
            <a:ext cx="9158597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kern="1200" dirty="0">
                <a:solidFill>
                  <a:prstClr val="white"/>
                </a:solidFill>
              </a:rPr>
              <a:t>Why look at the practicalities of childcare?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5640" y="2895786"/>
            <a:ext cx="478768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0152" y="1329612"/>
            <a:ext cx="172819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03648" y="1329612"/>
            <a:ext cx="16561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4163"/>
            <a:ext cx="8497887" cy="369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2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kern="1200" dirty="0" smtClean="0">
              <a:solidFill>
                <a:prstClr val="white"/>
              </a:solidFill>
            </a:endParaRPr>
          </a:p>
          <a:p>
            <a:r>
              <a:rPr lang="en-GB" sz="3600" kern="1200" dirty="0" smtClean="0">
                <a:solidFill>
                  <a:prstClr val="white"/>
                </a:solidFill>
              </a:rPr>
              <a:t>What we did</a:t>
            </a:r>
          </a:p>
          <a:p>
            <a:endParaRPr lang="en-GB" sz="3600" kern="1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6759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Mystery shopped  400 different  childcare providers across England</a:t>
            </a:r>
            <a:endParaRPr lang="en-GB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44100"/>
              </p:ext>
            </p:extLst>
          </p:nvPr>
        </p:nvGraphicFramePr>
        <p:xfrm>
          <a:off x="683568" y="1869673"/>
          <a:ext cx="7272808" cy="129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33"/>
                <a:gridCol w="1620491"/>
                <a:gridCol w="1215752"/>
                <a:gridCol w="1693371"/>
                <a:gridCol w="1454561"/>
              </a:tblGrid>
              <a:tr h="50292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Childminder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Early Years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Day Nursery</a:t>
                      </a:r>
                    </a:p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 of School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44%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16%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18%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National 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53%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20%</a:t>
                      </a:r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6871"/>
              </p:ext>
            </p:extLst>
          </p:nvPr>
        </p:nvGraphicFramePr>
        <p:xfrm>
          <a:off x="683568" y="3155610"/>
          <a:ext cx="7308304" cy="129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21"/>
                <a:gridCol w="1628400"/>
                <a:gridCol w="1461661"/>
                <a:gridCol w="1461661"/>
                <a:gridCol w="1461661"/>
              </a:tblGrid>
              <a:tr h="5029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Ofsted Grade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17%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68%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1%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National 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66%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21%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2%</a:t>
                      </a:r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kern="1200" dirty="0" smtClean="0">
                <a:solidFill>
                  <a:prstClr val="white"/>
                </a:solidFill>
              </a:rPr>
              <a:t>What we did?</a:t>
            </a:r>
            <a:endParaRPr lang="en-GB" sz="3200" kern="12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216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" y="1221601"/>
            <a:ext cx="8387650" cy="321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kern="1200" dirty="0" smtClean="0">
                <a:solidFill>
                  <a:prstClr val="white"/>
                </a:solidFill>
              </a:rPr>
              <a:t>Findings: Availability</a:t>
            </a:r>
            <a:endParaRPr lang="en-GB" sz="3600" kern="1200" dirty="0">
              <a:solidFill>
                <a:prstClr val="white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2658"/>
            <a:ext cx="4157663" cy="328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6" y="823397"/>
            <a:ext cx="2682875" cy="374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750</Words>
  <Application>Microsoft Office PowerPoint</Application>
  <PresentationFormat>On-screen Show (16:9)</PresentationFormat>
  <Paragraphs>122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Open Sans</vt:lpstr>
      <vt:lpstr>simple-light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beyond funding and places</vt:lpstr>
      <vt:lpstr>Meeting the needs of working parents</vt:lpstr>
      <vt:lpstr>Targetting those with non-standard needs? </vt:lpstr>
      <vt:lpstr>PowerPoint Presentation</vt:lpstr>
      <vt:lpstr>Emotional burden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this mean for parents?</dc:title>
  <dc:creator>Pope, Sarah</dc:creator>
  <cp:lastModifiedBy>Eva Lloyd</cp:lastModifiedBy>
  <cp:revision>26</cp:revision>
  <dcterms:modified xsi:type="dcterms:W3CDTF">2015-05-21T12:42:22Z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LastInsertion">
    <vt:lpwstr>UNCLASSIFIED</vt:lpwstr>
  </property>
  <property fmtid="{D5CDD505-2E9C-101B-9397-08002B2CF9AE}" pid="3" name="PM_SecurityClassification">
    <vt:lpwstr>UNCLASSIFIED</vt:lpwstr>
  </property>
  <property fmtid="{D5CDD505-2E9C-101B-9397-08002B2CF9AE}" pid="4" name="PM_Qualifier">
    <vt:lpwstr/>
  </property>
  <property fmtid="{D5CDD505-2E9C-101B-9397-08002B2CF9AE}" pid="5" name="PM_DisplayValueSecClassificationWithQualifier">
    <vt:lpwstr>UNCLASSIFIED</vt:lpwstr>
  </property>
  <property fmtid="{D5CDD505-2E9C-101B-9397-08002B2CF9AE}" pid="6" name="PM_InsertionValue">
    <vt:lpwstr>UNCLASSIFIED</vt:lpwstr>
  </property>
  <property fmtid="{D5CDD505-2E9C-101B-9397-08002B2CF9AE}" pid="7" name="PM_Originator_Hash_SHA1">
    <vt:lpwstr>A36420B45FF3A6B991FFCCBB225D00522660500B</vt:lpwstr>
  </property>
  <property fmtid="{D5CDD505-2E9C-101B-9397-08002B2CF9AE}" pid="8" name="PM_Hash_Version">
    <vt:lpwstr>2012.2</vt:lpwstr>
  </property>
  <property fmtid="{D5CDD505-2E9C-101B-9397-08002B2CF9AE}" pid="9" name="PM_Hash_Salt">
    <vt:lpwstr>EECAA8460FCD30E3792E063F8DC3DF8B</vt:lpwstr>
  </property>
  <property fmtid="{D5CDD505-2E9C-101B-9397-08002B2CF9AE}" pid="10" name="PM_Hash_SHA1">
    <vt:lpwstr>C86FDB008784B66F9F6289F17BE897F5C58082EC</vt:lpwstr>
  </property>
</Properties>
</file>