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4" d="100"/>
          <a:sy n="64" d="100"/>
        </p:scale>
        <p:origin x="44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5F96-50C3-497E-88CD-7FC98AD06C1B}" type="datetimeFigureOut">
              <a:rPr lang="en-GB" smtClean="0"/>
              <a:t>03/07/2022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24A-784D-470A-85DF-BFF027176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878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5F96-50C3-497E-88CD-7FC98AD06C1B}" type="datetimeFigureOut">
              <a:rPr lang="en-GB" smtClean="0"/>
              <a:t>03/07/2022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24A-784D-470A-85DF-BFF027176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808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5F96-50C3-497E-88CD-7FC98AD06C1B}" type="datetimeFigureOut">
              <a:rPr lang="en-GB" smtClean="0"/>
              <a:t>03/07/2022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24A-784D-470A-85DF-BFF027176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446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5F96-50C3-497E-88CD-7FC98AD06C1B}" type="datetimeFigureOut">
              <a:rPr lang="en-GB" smtClean="0"/>
              <a:t>03/07/2022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24A-784D-470A-85DF-BFF027176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498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5F96-50C3-497E-88CD-7FC98AD06C1B}" type="datetimeFigureOut">
              <a:rPr lang="en-GB" smtClean="0"/>
              <a:t>03/07/2022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24A-784D-470A-85DF-BFF027176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754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5F96-50C3-497E-88CD-7FC98AD06C1B}" type="datetimeFigureOut">
              <a:rPr lang="en-GB" smtClean="0"/>
              <a:t>03/07/2022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24A-784D-470A-85DF-BFF027176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268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5F96-50C3-497E-88CD-7FC98AD06C1B}" type="datetimeFigureOut">
              <a:rPr lang="en-GB" smtClean="0"/>
              <a:t>03/07/2022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24A-784D-470A-85DF-BFF027176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267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5F96-50C3-497E-88CD-7FC98AD06C1B}" type="datetimeFigureOut">
              <a:rPr lang="en-GB" smtClean="0"/>
              <a:t>03/07/2022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24A-784D-470A-85DF-BFF027176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839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5F96-50C3-497E-88CD-7FC98AD06C1B}" type="datetimeFigureOut">
              <a:rPr lang="en-GB" smtClean="0"/>
              <a:t>03/07/2022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24A-784D-470A-85DF-BFF027176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762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5F96-50C3-497E-88CD-7FC98AD06C1B}" type="datetimeFigureOut">
              <a:rPr lang="en-GB" smtClean="0"/>
              <a:t>03/07/2022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24A-784D-470A-85DF-BFF027176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37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5F96-50C3-497E-88CD-7FC98AD06C1B}" type="datetimeFigureOut">
              <a:rPr lang="en-GB" smtClean="0"/>
              <a:t>03/07/2022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24A-784D-470A-85DF-BFF027176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51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45F96-50C3-497E-88CD-7FC98AD06C1B}" type="datetimeFigureOut">
              <a:rPr lang="en-GB" smtClean="0"/>
              <a:t>03/07/2022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9A24A-784D-470A-85DF-BFF027176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29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Company Childcare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Characteristics of companies operating in the care sector</a:t>
            </a:r>
          </a:p>
          <a:p>
            <a:r>
              <a:rPr lang="en-GB" dirty="0"/>
              <a:t>Helen Penn</a:t>
            </a:r>
          </a:p>
          <a:p>
            <a:r>
              <a:rPr lang="en-GB"/>
              <a:t>ICMEC seminar 27 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4532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Characteristics of Care Chains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•	Very large care chains are often run by private equity companies, many of whom have hard to track offshore accounts.</a:t>
            </a:r>
          </a:p>
          <a:p>
            <a:pPr marL="0" indent="0">
              <a:buNone/>
            </a:pPr>
            <a:r>
              <a:rPr lang="en-GB" dirty="0"/>
              <a:t>•	Many of these care chains are transnational in scope and have no local or national allegiances</a:t>
            </a:r>
          </a:p>
          <a:p>
            <a:pPr marL="0" indent="0">
              <a:buNone/>
            </a:pPr>
            <a:r>
              <a:rPr lang="en-GB" dirty="0"/>
              <a:t>•	Typically, large chains continually takeover smaller competitors, and finance their acquisition through high rates of borrowing; this debt is then used to offset tax.</a:t>
            </a:r>
          </a:p>
          <a:p>
            <a:pPr marL="0" indent="0">
              <a:buNone/>
            </a:pPr>
            <a:r>
              <a:rPr lang="en-GB" dirty="0"/>
              <a:t>•	The large chains are run by financial </a:t>
            </a:r>
            <a:r>
              <a:rPr lang="en-GB" dirty="0" err="1"/>
              <a:t>expertsrather</a:t>
            </a:r>
            <a:r>
              <a:rPr lang="en-GB" dirty="0"/>
              <a:t> than service experts; these financial bosses receive high rewards, on average 13 times the salaries of workers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5839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Characteristics of Care Companies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•	The companies give overwhelming priority to profits or “extraction” over and above any other aspect of the business; this is why in the jargon they are called financialized companies. </a:t>
            </a:r>
          </a:p>
          <a:p>
            <a:pPr marL="0" indent="0">
              <a:buNone/>
            </a:pPr>
            <a:r>
              <a:rPr lang="en-GB" dirty="0"/>
              <a:t>•	The smaller companies that are taken over are asset stripped and their expenditure closely scrutinized in order to maximize profitability and returns to shareholders. </a:t>
            </a:r>
          </a:p>
          <a:p>
            <a:pPr marL="0" indent="0">
              <a:buNone/>
            </a:pPr>
            <a:r>
              <a:rPr lang="en-GB" dirty="0"/>
              <a:t>•	Planning and development in these financialized companies are often at a significant remove from day to day issues of running the service; staff are rarely consulted, or have a say, or are informed about these decisions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9894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Characteristics of Care Companies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•	The companies make heavy use of technology and algorithms for control and monitoring performance.</a:t>
            </a:r>
          </a:p>
          <a:p>
            <a:r>
              <a:rPr lang="en-GB" dirty="0"/>
              <a:t>There is significant low pay, outsourcing and use of “gig” economy for employees in these companies</a:t>
            </a:r>
          </a:p>
          <a:p>
            <a:pPr marL="0" indent="0">
              <a:buNone/>
            </a:pPr>
            <a:r>
              <a:rPr lang="en-GB" dirty="0"/>
              <a:t>•	Regulation concerning these companies is generally very weak and outdated, the financial records are inadequately monitored, and the service targets are likewise dated and inappropriate.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3168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/>
              <a:t>Corlet</a:t>
            </a:r>
            <a:r>
              <a:rPr lang="en-GB" dirty="0"/>
              <a:t> Walker, C., </a:t>
            </a:r>
            <a:r>
              <a:rPr lang="en-GB" dirty="0" err="1"/>
              <a:t>Kotecha</a:t>
            </a:r>
            <a:r>
              <a:rPr lang="en-GB" dirty="0"/>
              <a:t> V., </a:t>
            </a:r>
            <a:r>
              <a:rPr lang="en-GB" dirty="0" err="1"/>
              <a:t>Druckman</a:t>
            </a:r>
            <a:r>
              <a:rPr lang="en-GB" dirty="0"/>
              <a:t>, A. and Jackson, T (2022) </a:t>
            </a:r>
            <a:endParaRPr lang="en-GB" i="1" dirty="0"/>
          </a:p>
          <a:p>
            <a:pPr marL="0" indent="0">
              <a:buNone/>
            </a:pPr>
            <a:r>
              <a:rPr lang="en-GB" i="1" dirty="0"/>
              <a:t>Held to Ransom: what happens when finance takes over care?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Briefing Paper, University of Surrey, Guildford. Centre for Understanding and Sustainable Prosperity</a:t>
            </a:r>
          </a:p>
          <a:p>
            <a:pPr marL="0" indent="0">
              <a:buNone/>
            </a:pPr>
            <a:r>
              <a:rPr lang="en-GB" dirty="0"/>
              <a:t>www.cusp.ac.uk/publications</a:t>
            </a:r>
          </a:p>
        </p:txBody>
      </p:sp>
    </p:spTree>
    <p:extLst>
      <p:ext uri="{BB962C8B-B14F-4D97-AF65-F5344CB8AC3E}">
        <p14:creationId xmlns:p14="http://schemas.microsoft.com/office/powerpoint/2010/main" val="1891898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51C416041DCE43A7193F47345CEBE7" ma:contentTypeVersion="14" ma:contentTypeDescription="Create a new document." ma:contentTypeScope="" ma:versionID="417617d28c8f4dc4333dd028182622a7">
  <xsd:schema xmlns:xsd="http://www.w3.org/2001/XMLSchema" xmlns:xs="http://www.w3.org/2001/XMLSchema" xmlns:p="http://schemas.microsoft.com/office/2006/metadata/properties" xmlns:ns3="cd8d1b2a-5a41-4254-ba52-b46bdb4ed1de" xmlns:ns4="5ddd922c-d55b-42d3-9629-bb81cd00dedc" targetNamespace="http://schemas.microsoft.com/office/2006/metadata/properties" ma:root="true" ma:fieldsID="b059e6ea6b8ddf0fda83112189d4d639" ns3:_="" ns4:_="">
    <xsd:import namespace="cd8d1b2a-5a41-4254-ba52-b46bdb4ed1de"/>
    <xsd:import namespace="5ddd922c-d55b-42d3-9629-bb81cd00ded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Loca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8d1b2a-5a41-4254-ba52-b46bdb4ed1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dd922c-d55b-42d3-9629-bb81cd00de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8C111E9-D5F9-48C4-9A45-E5888818F6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8d1b2a-5a41-4254-ba52-b46bdb4ed1de"/>
    <ds:schemaRef ds:uri="5ddd922c-d55b-42d3-9629-bb81cd00de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50A521-A079-4C62-B1F9-A7602FDF23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A505D7-1F82-4F94-99B6-201A9E46C032}">
  <ds:schemaRefs>
    <ds:schemaRef ds:uri="http://schemas.microsoft.com/office/2006/metadata/properties"/>
    <ds:schemaRef ds:uri="cd8d1b2a-5a41-4254-ba52-b46bdb4ed1de"/>
    <ds:schemaRef ds:uri="http://purl.org/dc/elements/1.1/"/>
    <ds:schemaRef ds:uri="http://www.w3.org/XML/1998/namespace"/>
    <ds:schemaRef ds:uri="http://schemas.openxmlformats.org/package/2006/metadata/core-properties"/>
    <ds:schemaRef ds:uri="5ddd922c-d55b-42d3-9629-bb81cd00dedc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356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Company Childcare</vt:lpstr>
      <vt:lpstr>Characteristics of Care Chains</vt:lpstr>
      <vt:lpstr>Characteristics of Care Companies</vt:lpstr>
      <vt:lpstr>Characteristics of Care Companies</vt:lpstr>
      <vt:lpstr>Key 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Childcare</dc:title>
  <dc:creator>Helen Penn</dc:creator>
  <cp:lastModifiedBy>Eva Lloyd</cp:lastModifiedBy>
  <cp:revision>4</cp:revision>
  <dcterms:created xsi:type="dcterms:W3CDTF">2022-06-24T08:53:07Z</dcterms:created>
  <dcterms:modified xsi:type="dcterms:W3CDTF">2022-07-03T17:05:23Z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0x0101007451C416041DCE43A7193F47345CEBE7</vt:lpwstr>
  </property>
</Properties>
</file>