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49" r:id="rId2"/>
    <p:sldMasterId id="2147483809" r:id="rId3"/>
    <p:sldMasterId id="2147483821" r:id="rId4"/>
    <p:sldMasterId id="2147483883" r:id="rId5"/>
  </p:sldMasterIdLst>
  <p:notesMasterIdLst>
    <p:notesMasterId r:id="rId33"/>
  </p:notesMasterIdLst>
  <p:handoutMasterIdLst>
    <p:handoutMasterId r:id="rId34"/>
  </p:handoutMasterIdLst>
  <p:sldIdLst>
    <p:sldId id="343" r:id="rId6"/>
    <p:sldId id="464" r:id="rId7"/>
    <p:sldId id="465" r:id="rId8"/>
    <p:sldId id="475" r:id="rId9"/>
    <p:sldId id="476" r:id="rId10"/>
    <p:sldId id="477" r:id="rId11"/>
    <p:sldId id="478" r:id="rId12"/>
    <p:sldId id="479" r:id="rId13"/>
    <p:sldId id="480" r:id="rId14"/>
    <p:sldId id="481" r:id="rId15"/>
    <p:sldId id="482" r:id="rId16"/>
    <p:sldId id="484" r:id="rId17"/>
    <p:sldId id="485" r:id="rId18"/>
    <p:sldId id="486" r:id="rId19"/>
    <p:sldId id="487" r:id="rId20"/>
    <p:sldId id="503" r:id="rId21"/>
    <p:sldId id="490" r:id="rId22"/>
    <p:sldId id="491" r:id="rId23"/>
    <p:sldId id="492" r:id="rId24"/>
    <p:sldId id="497" r:id="rId25"/>
    <p:sldId id="496" r:id="rId26"/>
    <p:sldId id="495" r:id="rId27"/>
    <p:sldId id="508" r:id="rId28"/>
    <p:sldId id="504" r:id="rId29"/>
    <p:sldId id="505" r:id="rId30"/>
    <p:sldId id="506" r:id="rId31"/>
    <p:sldId id="444" r:id="rId32"/>
  </p:sldIdLst>
  <p:sldSz cx="9144000" cy="6858000" type="screen4x3"/>
  <p:notesSz cx="6669088" cy="987266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344">
          <p15:clr>
            <a:srgbClr val="A4A3A4"/>
          </p15:clr>
        </p15:guide>
        <p15:guide id="2" pos="295">
          <p15:clr>
            <a:srgbClr val="A4A3A4"/>
          </p15:clr>
        </p15:guide>
      </p15:sldGuideLst>
    </p:ext>
    <p:ext uri="{2D200454-40CA-4A62-9FC3-DE9A4176ACB9}">
      <p15:notesGuideLst xmlns="" xmlns:p15="http://schemas.microsoft.com/office/powerpoint/2012/main">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C04"/>
    <a:srgbClr val="0088BE"/>
    <a:srgbClr val="336699"/>
    <a:srgbClr val="CCCCFF"/>
    <a:srgbClr val="412BE1"/>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7" autoAdjust="0"/>
    <p:restoredTop sz="82965" autoAdjust="0"/>
  </p:normalViewPr>
  <p:slideViewPr>
    <p:cSldViewPr>
      <p:cViewPr varScale="1">
        <p:scale>
          <a:sx n="70" d="100"/>
          <a:sy n="70" d="100"/>
        </p:scale>
        <p:origin x="-1236" y="-108"/>
      </p:cViewPr>
      <p:guideLst>
        <p:guide orient="horz" pos="1344"/>
        <p:guide pos="29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58" y="-96"/>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90665" cy="494107"/>
          </a:xfrm>
          <a:prstGeom prst="rect">
            <a:avLst/>
          </a:prstGeom>
          <a:noFill/>
          <a:ln w="9525">
            <a:noFill/>
            <a:miter lim="800000"/>
            <a:headEnd/>
            <a:tailEnd/>
          </a:ln>
          <a:effectLst/>
        </p:spPr>
        <p:txBody>
          <a:bodyPr vert="horz" wrap="square" lIns="90711" tIns="45355" rIns="90711" bIns="45355" numCol="1" anchor="t" anchorCtr="0" compatLnSpc="1">
            <a:prstTxWarp prst="textNoShape">
              <a:avLst/>
            </a:prstTxWarp>
          </a:bodyPr>
          <a:lstStyle>
            <a:lvl1pPr eaLnBrk="0" hangingPunct="0">
              <a:defRPr sz="1200"/>
            </a:lvl1pPr>
          </a:lstStyle>
          <a:p>
            <a:pPr>
              <a:defRPr/>
            </a:pPr>
            <a:endParaRPr lang="en-GB"/>
          </a:p>
        </p:txBody>
      </p:sp>
      <p:sp>
        <p:nvSpPr>
          <p:cNvPr id="48131" name="Rectangle 3"/>
          <p:cNvSpPr>
            <a:spLocks noGrp="1" noChangeArrowheads="1"/>
          </p:cNvSpPr>
          <p:nvPr>
            <p:ph type="dt" sz="quarter" idx="1"/>
          </p:nvPr>
        </p:nvSpPr>
        <p:spPr bwMode="auto">
          <a:xfrm>
            <a:off x="3776866" y="0"/>
            <a:ext cx="2890665" cy="494107"/>
          </a:xfrm>
          <a:prstGeom prst="rect">
            <a:avLst/>
          </a:prstGeom>
          <a:noFill/>
          <a:ln w="9525">
            <a:noFill/>
            <a:miter lim="800000"/>
            <a:headEnd/>
            <a:tailEnd/>
          </a:ln>
          <a:effectLst/>
        </p:spPr>
        <p:txBody>
          <a:bodyPr vert="horz" wrap="square" lIns="90711" tIns="45355" rIns="90711" bIns="45355" numCol="1" anchor="t" anchorCtr="0" compatLnSpc="1">
            <a:prstTxWarp prst="textNoShape">
              <a:avLst/>
            </a:prstTxWarp>
          </a:bodyPr>
          <a:lstStyle>
            <a:lvl1pPr algn="r" eaLnBrk="0" hangingPunct="0">
              <a:defRPr sz="1200"/>
            </a:lvl1pPr>
          </a:lstStyle>
          <a:p>
            <a:pPr>
              <a:defRPr/>
            </a:pPr>
            <a:fld id="{9C640A92-4010-4CD3-95C5-54B862556664}" type="datetimeFigureOut">
              <a:rPr lang="en-GB"/>
              <a:pPr>
                <a:defRPr/>
              </a:pPr>
              <a:t>06/02/2017</a:t>
            </a:fld>
            <a:endParaRPr lang="en-GB"/>
          </a:p>
        </p:txBody>
      </p:sp>
      <p:sp>
        <p:nvSpPr>
          <p:cNvPr id="48132" name="Rectangle 4"/>
          <p:cNvSpPr>
            <a:spLocks noGrp="1" noChangeArrowheads="1"/>
          </p:cNvSpPr>
          <p:nvPr>
            <p:ph type="ftr" sz="quarter" idx="2"/>
          </p:nvPr>
        </p:nvSpPr>
        <p:spPr bwMode="auto">
          <a:xfrm>
            <a:off x="0" y="9376978"/>
            <a:ext cx="2890665" cy="494107"/>
          </a:xfrm>
          <a:prstGeom prst="rect">
            <a:avLst/>
          </a:prstGeom>
          <a:noFill/>
          <a:ln w="9525">
            <a:noFill/>
            <a:miter lim="800000"/>
            <a:headEnd/>
            <a:tailEnd/>
          </a:ln>
          <a:effectLst/>
        </p:spPr>
        <p:txBody>
          <a:bodyPr vert="horz" wrap="square" lIns="90711" tIns="45355" rIns="90711" bIns="45355" numCol="1" anchor="b" anchorCtr="0" compatLnSpc="1">
            <a:prstTxWarp prst="textNoShape">
              <a:avLst/>
            </a:prstTxWarp>
          </a:bodyPr>
          <a:lstStyle>
            <a:lvl1pPr eaLnBrk="0" hangingPunct="0">
              <a:defRPr sz="1200"/>
            </a:lvl1pPr>
          </a:lstStyle>
          <a:p>
            <a:pPr>
              <a:defRPr/>
            </a:pPr>
            <a:endParaRPr lang="en-GB"/>
          </a:p>
        </p:txBody>
      </p:sp>
      <p:sp>
        <p:nvSpPr>
          <p:cNvPr id="48133" name="Rectangle 5"/>
          <p:cNvSpPr>
            <a:spLocks noGrp="1" noChangeArrowheads="1"/>
          </p:cNvSpPr>
          <p:nvPr>
            <p:ph type="sldNum" sz="quarter" idx="3"/>
          </p:nvPr>
        </p:nvSpPr>
        <p:spPr bwMode="auto">
          <a:xfrm>
            <a:off x="3776866" y="9376978"/>
            <a:ext cx="2890665" cy="494107"/>
          </a:xfrm>
          <a:prstGeom prst="rect">
            <a:avLst/>
          </a:prstGeom>
          <a:noFill/>
          <a:ln w="9525">
            <a:noFill/>
            <a:miter lim="800000"/>
            <a:headEnd/>
            <a:tailEnd/>
          </a:ln>
          <a:effectLst/>
        </p:spPr>
        <p:txBody>
          <a:bodyPr vert="horz" wrap="square" lIns="90711" tIns="45355" rIns="90711" bIns="45355" numCol="1" anchor="b" anchorCtr="0" compatLnSpc="1">
            <a:prstTxWarp prst="textNoShape">
              <a:avLst/>
            </a:prstTxWarp>
          </a:bodyPr>
          <a:lstStyle>
            <a:lvl1pPr algn="r" eaLnBrk="0" hangingPunct="0">
              <a:defRPr sz="1200"/>
            </a:lvl1pPr>
          </a:lstStyle>
          <a:p>
            <a:pPr>
              <a:defRPr/>
            </a:pPr>
            <a:fld id="{4EE8BCA3-B8F0-47EF-8FA3-7711B04C017C}" type="slidenum">
              <a:rPr lang="en-GB"/>
              <a:pPr>
                <a:defRPr/>
              </a:pPr>
              <a:t>‹#›</a:t>
            </a:fld>
            <a:endParaRPr lang="en-GB"/>
          </a:p>
        </p:txBody>
      </p:sp>
    </p:spTree>
    <p:extLst>
      <p:ext uri="{BB962C8B-B14F-4D97-AF65-F5344CB8AC3E}">
        <p14:creationId xmlns:p14="http://schemas.microsoft.com/office/powerpoint/2010/main" val="305758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4107"/>
          </a:xfrm>
          <a:prstGeom prst="rect">
            <a:avLst/>
          </a:prstGeom>
        </p:spPr>
        <p:txBody>
          <a:bodyPr vert="horz" lIns="90711" tIns="45355" rIns="90711" bIns="45355" rtlCol="0"/>
          <a:lstStyle>
            <a:lvl1pPr algn="l">
              <a:defRPr sz="1200"/>
            </a:lvl1pPr>
          </a:lstStyle>
          <a:p>
            <a:pPr>
              <a:defRPr/>
            </a:pPr>
            <a:endParaRPr lang="en-GB"/>
          </a:p>
        </p:txBody>
      </p:sp>
      <p:sp>
        <p:nvSpPr>
          <p:cNvPr id="3" name="Date Placeholder 2"/>
          <p:cNvSpPr>
            <a:spLocks noGrp="1"/>
          </p:cNvSpPr>
          <p:nvPr>
            <p:ph type="dt" idx="1"/>
          </p:nvPr>
        </p:nvSpPr>
        <p:spPr>
          <a:xfrm>
            <a:off x="3776866" y="0"/>
            <a:ext cx="2890665" cy="494107"/>
          </a:xfrm>
          <a:prstGeom prst="rect">
            <a:avLst/>
          </a:prstGeom>
        </p:spPr>
        <p:txBody>
          <a:bodyPr vert="horz" lIns="90711" tIns="45355" rIns="90711" bIns="45355" rtlCol="0"/>
          <a:lstStyle>
            <a:lvl1pPr algn="r">
              <a:defRPr sz="1200"/>
            </a:lvl1pPr>
          </a:lstStyle>
          <a:p>
            <a:pPr>
              <a:defRPr/>
            </a:pPr>
            <a:fld id="{1F39B54B-4302-4EF0-8966-4E5FA735D0AA}" type="datetimeFigureOut">
              <a:rPr lang="en-US"/>
              <a:pPr>
                <a:defRPr/>
              </a:pPr>
              <a:t>2/6/2017</a:t>
            </a:fld>
            <a:endParaRPr lang="en-GB"/>
          </a:p>
        </p:txBody>
      </p:sp>
      <p:sp>
        <p:nvSpPr>
          <p:cNvPr id="4" name="Slide Image Placeholder 3"/>
          <p:cNvSpPr>
            <a:spLocks noGrp="1" noRot="1" noChangeAspect="1"/>
          </p:cNvSpPr>
          <p:nvPr>
            <p:ph type="sldImg" idx="2"/>
          </p:nvPr>
        </p:nvSpPr>
        <p:spPr>
          <a:xfrm>
            <a:off x="868363" y="739775"/>
            <a:ext cx="4933950" cy="3702050"/>
          </a:xfrm>
          <a:prstGeom prst="rect">
            <a:avLst/>
          </a:prstGeom>
          <a:noFill/>
          <a:ln w="12700">
            <a:solidFill>
              <a:prstClr val="black"/>
            </a:solidFill>
          </a:ln>
        </p:spPr>
        <p:txBody>
          <a:bodyPr vert="horz" lIns="90711" tIns="45355" rIns="90711" bIns="45355" rtlCol="0" anchor="ctr"/>
          <a:lstStyle/>
          <a:p>
            <a:pPr lvl="0"/>
            <a:endParaRPr lang="en-GB" noProof="0" smtClean="0"/>
          </a:p>
        </p:txBody>
      </p:sp>
      <p:sp>
        <p:nvSpPr>
          <p:cNvPr id="5" name="Notes Placeholder 4"/>
          <p:cNvSpPr>
            <a:spLocks noGrp="1"/>
          </p:cNvSpPr>
          <p:nvPr>
            <p:ph type="body" sz="quarter" idx="3"/>
          </p:nvPr>
        </p:nvSpPr>
        <p:spPr>
          <a:xfrm>
            <a:off x="666598" y="4690068"/>
            <a:ext cx="5335893" cy="4442225"/>
          </a:xfrm>
          <a:prstGeom prst="rect">
            <a:avLst/>
          </a:prstGeom>
        </p:spPr>
        <p:txBody>
          <a:bodyPr vert="horz" lIns="90711" tIns="45355" rIns="90711" bIns="4535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6978"/>
            <a:ext cx="2890665" cy="494107"/>
          </a:xfrm>
          <a:prstGeom prst="rect">
            <a:avLst/>
          </a:prstGeom>
        </p:spPr>
        <p:txBody>
          <a:bodyPr vert="horz" lIns="90711" tIns="45355" rIns="90711" bIns="45355"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776866" y="9376978"/>
            <a:ext cx="2890665" cy="494107"/>
          </a:xfrm>
          <a:prstGeom prst="rect">
            <a:avLst/>
          </a:prstGeom>
        </p:spPr>
        <p:txBody>
          <a:bodyPr vert="horz" lIns="90711" tIns="45355" rIns="90711" bIns="45355" rtlCol="0" anchor="b"/>
          <a:lstStyle>
            <a:lvl1pPr algn="r">
              <a:defRPr sz="1200"/>
            </a:lvl1pPr>
          </a:lstStyle>
          <a:p>
            <a:pPr>
              <a:defRPr/>
            </a:pPr>
            <a:fld id="{66B341FE-6E73-4552-996B-EDD27109F72F}" type="slidenum">
              <a:rPr lang="en-GB"/>
              <a:pPr>
                <a:defRPr/>
              </a:pPr>
              <a:t>‹#›</a:t>
            </a:fld>
            <a:endParaRPr lang="en-GB"/>
          </a:p>
        </p:txBody>
      </p:sp>
    </p:spTree>
    <p:extLst>
      <p:ext uri="{BB962C8B-B14F-4D97-AF65-F5344CB8AC3E}">
        <p14:creationId xmlns:p14="http://schemas.microsoft.com/office/powerpoint/2010/main" val="1155207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868363" y="739775"/>
            <a:ext cx="4933950" cy="3702050"/>
          </a:xfrm>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No one size fits all</a:t>
            </a:r>
          </a:p>
          <a:p>
            <a:endParaRPr lang="en-US" baseline="0" dirty="0" smtClean="0"/>
          </a:p>
          <a:p>
            <a:r>
              <a:rPr lang="en-US" dirty="0" smtClean="0"/>
              <a:t>Importance of thinking through evaluation from start. </a:t>
            </a:r>
          </a:p>
          <a:p>
            <a:endParaRPr lang="en-US" dirty="0" smtClean="0"/>
          </a:p>
          <a:p>
            <a:r>
              <a:rPr lang="en-US" dirty="0" smtClean="0"/>
              <a:t>A</a:t>
            </a:r>
            <a:r>
              <a:rPr lang="en-US" baseline="0" dirty="0" smtClean="0"/>
              <a:t> bad evaluation is worse than no evaluation!</a:t>
            </a:r>
            <a:endParaRPr lang="en-US" dirty="0" smtClean="0"/>
          </a:p>
          <a:p>
            <a:endParaRPr lang="en-US" dirty="0"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91AD3B-3FCD-4ABA-B020-1A275E35C9F6}" type="slidenum">
              <a:rPr lang="en-GB" smtClean="0"/>
              <a:pPr/>
              <a:t>1</a:t>
            </a:fld>
            <a:endParaRPr lang="en-GB" smtClean="0"/>
          </a:p>
        </p:txBody>
      </p:sp>
    </p:spTree>
    <p:extLst>
      <p:ext uri="{BB962C8B-B14F-4D97-AF65-F5344CB8AC3E}">
        <p14:creationId xmlns:p14="http://schemas.microsoft.com/office/powerpoint/2010/main" val="174998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39775"/>
            <a:ext cx="493395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B5927-09BF-B346-A5EC-F5B6565844AC}" type="slidenum">
              <a:rPr lang="en-US" smtClean="0"/>
              <a:t>15</a:t>
            </a:fld>
            <a:endParaRPr lang="en-US"/>
          </a:p>
        </p:txBody>
      </p:sp>
    </p:spTree>
    <p:extLst>
      <p:ext uri="{BB962C8B-B14F-4D97-AF65-F5344CB8AC3E}">
        <p14:creationId xmlns:p14="http://schemas.microsoft.com/office/powerpoint/2010/main" val="277901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39775"/>
            <a:ext cx="493395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97BD1A-0C41-1C44-86D7-1F857DDD5CCA}" type="slidenum">
              <a:rPr lang="en-US" smtClean="0"/>
              <a:t>16</a:t>
            </a:fld>
            <a:endParaRPr lang="en-US"/>
          </a:p>
        </p:txBody>
      </p:sp>
    </p:spTree>
    <p:extLst>
      <p:ext uri="{BB962C8B-B14F-4D97-AF65-F5344CB8AC3E}">
        <p14:creationId xmlns:p14="http://schemas.microsoft.com/office/powerpoint/2010/main" val="1931222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39775"/>
            <a:ext cx="4933950" cy="3702050"/>
          </a:xfrm>
        </p:spPr>
      </p:sp>
      <p:sp>
        <p:nvSpPr>
          <p:cNvPr id="3" name="Notes Placeholder 2"/>
          <p:cNvSpPr>
            <a:spLocks noGrp="1"/>
          </p:cNvSpPr>
          <p:nvPr>
            <p:ph type="body" idx="1"/>
          </p:nvPr>
        </p:nvSpPr>
        <p:spPr/>
        <p:txBody>
          <a:bodyPr/>
          <a:lstStyle/>
          <a:p>
            <a:r>
              <a:rPr lang="en-GB" dirty="0" smtClean="0"/>
              <a:t>Avoid becoming a dumping ground!</a:t>
            </a:r>
            <a:endParaRPr lang="en-GB" dirty="0"/>
          </a:p>
        </p:txBody>
      </p:sp>
      <p:sp>
        <p:nvSpPr>
          <p:cNvPr id="4" name="Slide Number Placeholder 3"/>
          <p:cNvSpPr>
            <a:spLocks noGrp="1"/>
          </p:cNvSpPr>
          <p:nvPr>
            <p:ph type="sldNum" sz="quarter" idx="10"/>
          </p:nvPr>
        </p:nvSpPr>
        <p:spPr/>
        <p:txBody>
          <a:bodyPr/>
          <a:lstStyle/>
          <a:p>
            <a:pPr>
              <a:defRPr/>
            </a:pPr>
            <a:fld id="{66B341FE-6E73-4552-996B-EDD27109F72F}" type="slidenum">
              <a:rPr lang="en-GB" smtClean="0"/>
              <a:pPr>
                <a:defRPr/>
              </a:pPr>
              <a:t>17</a:t>
            </a:fld>
            <a:endParaRPr lang="en-GB"/>
          </a:p>
        </p:txBody>
      </p:sp>
    </p:spTree>
    <p:extLst>
      <p:ext uri="{BB962C8B-B14F-4D97-AF65-F5344CB8AC3E}">
        <p14:creationId xmlns:p14="http://schemas.microsoft.com/office/powerpoint/2010/main" val="467645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39775"/>
            <a:ext cx="4933950" cy="3702050"/>
          </a:xfrm>
        </p:spPr>
      </p:sp>
      <p:sp>
        <p:nvSpPr>
          <p:cNvPr id="3" name="Notes Placeholder 2"/>
          <p:cNvSpPr>
            <a:spLocks noGrp="1"/>
          </p:cNvSpPr>
          <p:nvPr>
            <p:ph type="body" idx="1"/>
          </p:nvPr>
        </p:nvSpPr>
        <p:spPr/>
        <p:txBody>
          <a:bodyPr/>
          <a:lstStyle/>
          <a:p>
            <a:r>
              <a:rPr lang="en-US" baseline="0" dirty="0" smtClean="0"/>
              <a:t>WELL BEING </a:t>
            </a:r>
          </a:p>
          <a:p>
            <a:r>
              <a:rPr lang="en-US" baseline="0" dirty="0" smtClean="0"/>
              <a:t>11% DNA RATE, 34% 1 CONSULT, 11% MORE THAN FIVE </a:t>
            </a:r>
          </a:p>
        </p:txBody>
      </p:sp>
      <p:sp>
        <p:nvSpPr>
          <p:cNvPr id="4" name="Slide Number Placeholder 3"/>
          <p:cNvSpPr>
            <a:spLocks noGrp="1"/>
          </p:cNvSpPr>
          <p:nvPr>
            <p:ph type="sldNum" sz="quarter" idx="10"/>
          </p:nvPr>
        </p:nvSpPr>
        <p:spPr/>
        <p:txBody>
          <a:bodyPr/>
          <a:lstStyle/>
          <a:p>
            <a:fld id="{3FAB5927-09BF-B346-A5EC-F5B6565844AC}" type="slidenum">
              <a:rPr lang="en-US" smtClean="0"/>
              <a:t>18</a:t>
            </a:fld>
            <a:endParaRPr lang="en-US"/>
          </a:p>
        </p:txBody>
      </p:sp>
    </p:spTree>
    <p:extLst>
      <p:ext uri="{BB962C8B-B14F-4D97-AF65-F5344CB8AC3E}">
        <p14:creationId xmlns:p14="http://schemas.microsoft.com/office/powerpoint/2010/main" val="122202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39775"/>
            <a:ext cx="4933950" cy="3702050"/>
          </a:xfrm>
        </p:spPr>
      </p:sp>
      <p:sp>
        <p:nvSpPr>
          <p:cNvPr id="3" name="Notes Placeholder 2"/>
          <p:cNvSpPr>
            <a:spLocks noGrp="1"/>
          </p:cNvSpPr>
          <p:nvPr>
            <p:ph type="body" idx="1"/>
          </p:nvPr>
        </p:nvSpPr>
        <p:spPr/>
        <p:txBody>
          <a:bodyPr/>
          <a:lstStyle/>
          <a:p>
            <a:r>
              <a:rPr lang="en-US" dirty="0" smtClean="0"/>
              <a:t>Know what is out there – can you actually help people?!</a:t>
            </a:r>
            <a:r>
              <a:rPr lang="en-US" baseline="0" dirty="0" smtClean="0"/>
              <a:t> </a:t>
            </a:r>
            <a:r>
              <a:rPr lang="en-US" baseline="0" dirty="0" err="1" smtClean="0"/>
              <a:t>Eg</a:t>
            </a:r>
            <a:r>
              <a:rPr lang="en-US" baseline="0" dirty="0" smtClean="0"/>
              <a:t> Housing issues.</a:t>
            </a:r>
            <a:endParaRPr lang="en-US" dirty="0"/>
          </a:p>
        </p:txBody>
      </p:sp>
      <p:sp>
        <p:nvSpPr>
          <p:cNvPr id="4" name="Slide Number Placeholder 3"/>
          <p:cNvSpPr>
            <a:spLocks noGrp="1"/>
          </p:cNvSpPr>
          <p:nvPr>
            <p:ph type="sldNum" sz="quarter" idx="10"/>
          </p:nvPr>
        </p:nvSpPr>
        <p:spPr/>
        <p:txBody>
          <a:bodyPr/>
          <a:lstStyle/>
          <a:p>
            <a:fld id="{EB97BD1A-0C41-1C44-86D7-1F857DDD5CCA}" type="slidenum">
              <a:rPr lang="en-US" smtClean="0"/>
              <a:t>19</a:t>
            </a:fld>
            <a:endParaRPr lang="en-US"/>
          </a:p>
        </p:txBody>
      </p:sp>
    </p:spTree>
    <p:extLst>
      <p:ext uri="{BB962C8B-B14F-4D97-AF65-F5344CB8AC3E}">
        <p14:creationId xmlns:p14="http://schemas.microsoft.com/office/powerpoint/2010/main" val="218162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39775"/>
            <a:ext cx="4933950" cy="37020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6B341FE-6E73-4552-996B-EDD27109F72F}" type="slidenum">
              <a:rPr lang="en-GB" smtClean="0"/>
              <a:pPr>
                <a:defRPr/>
              </a:pPr>
              <a:t>20</a:t>
            </a:fld>
            <a:endParaRPr lang="en-GB"/>
          </a:p>
        </p:txBody>
      </p:sp>
    </p:spTree>
    <p:extLst>
      <p:ext uri="{BB962C8B-B14F-4D97-AF65-F5344CB8AC3E}">
        <p14:creationId xmlns:p14="http://schemas.microsoft.com/office/powerpoint/2010/main" val="3560518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39775"/>
            <a:ext cx="493395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6B341FE-6E73-4552-996B-EDD27109F72F}" type="slidenum">
              <a:rPr lang="en-GB" smtClean="0"/>
              <a:pPr>
                <a:defRPr/>
              </a:pPr>
              <a:t>21</a:t>
            </a:fld>
            <a:endParaRPr lang="en-GB"/>
          </a:p>
        </p:txBody>
      </p:sp>
    </p:spTree>
    <p:extLst>
      <p:ext uri="{BB962C8B-B14F-4D97-AF65-F5344CB8AC3E}">
        <p14:creationId xmlns:p14="http://schemas.microsoft.com/office/powerpoint/2010/main" val="2084606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39775"/>
            <a:ext cx="493395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6B341FE-6E73-4552-996B-EDD27109F72F}" type="slidenum">
              <a:rPr lang="en-GB" smtClean="0"/>
              <a:pPr>
                <a:defRPr/>
              </a:pPr>
              <a:t>22</a:t>
            </a:fld>
            <a:endParaRPr lang="en-GB"/>
          </a:p>
        </p:txBody>
      </p:sp>
    </p:spTree>
    <p:extLst>
      <p:ext uri="{BB962C8B-B14F-4D97-AF65-F5344CB8AC3E}">
        <p14:creationId xmlns:p14="http://schemas.microsoft.com/office/powerpoint/2010/main" val="3049672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39775"/>
            <a:ext cx="4933950" cy="37020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6B341FE-6E73-4552-996B-EDD27109F72F}" type="slidenum">
              <a:rPr lang="en-GB" smtClean="0"/>
              <a:pPr>
                <a:defRPr/>
              </a:pPr>
              <a:t>23</a:t>
            </a:fld>
            <a:endParaRPr lang="en-GB"/>
          </a:p>
        </p:txBody>
      </p:sp>
    </p:spTree>
    <p:extLst>
      <p:ext uri="{BB962C8B-B14F-4D97-AF65-F5344CB8AC3E}">
        <p14:creationId xmlns:p14="http://schemas.microsoft.com/office/powerpoint/2010/main" val="234743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39775"/>
            <a:ext cx="4933950" cy="3702050"/>
          </a:xfrm>
        </p:spPr>
      </p:sp>
      <p:sp>
        <p:nvSpPr>
          <p:cNvPr id="3" name="Notes Placeholder 2"/>
          <p:cNvSpPr>
            <a:spLocks noGrp="1"/>
          </p:cNvSpPr>
          <p:nvPr>
            <p:ph type="body" idx="1"/>
          </p:nvPr>
        </p:nvSpPr>
        <p:spPr/>
        <p:txBody>
          <a:bodyPr/>
          <a:lstStyle/>
          <a:p>
            <a:r>
              <a:rPr lang="en-US" dirty="0" smtClean="0"/>
              <a:t>Terminology</a:t>
            </a:r>
          </a:p>
          <a:p>
            <a:endParaRPr lang="en-US" dirty="0" smtClean="0"/>
          </a:p>
          <a:p>
            <a:r>
              <a:rPr lang="en-US" dirty="0" smtClean="0"/>
              <a:t>Patients / clients </a:t>
            </a:r>
          </a:p>
          <a:p>
            <a:r>
              <a:rPr lang="en-US" dirty="0" smtClean="0"/>
              <a:t>Link Workers</a:t>
            </a:r>
            <a:r>
              <a:rPr lang="en-US" baseline="0" dirty="0" smtClean="0"/>
              <a:t> / Social Prescribers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6B341FE-6E73-4552-996B-EDD27109F72F}" type="slidenum">
              <a:rPr lang="en-GB" smtClean="0"/>
              <a:pPr>
                <a:defRPr/>
              </a:pPr>
              <a:t>2</a:t>
            </a:fld>
            <a:endParaRPr lang="en-GB"/>
          </a:p>
        </p:txBody>
      </p:sp>
    </p:spTree>
    <p:extLst>
      <p:ext uri="{BB962C8B-B14F-4D97-AF65-F5344CB8AC3E}">
        <p14:creationId xmlns:p14="http://schemas.microsoft.com/office/powerpoint/2010/main" val="142992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6B341FE-6E73-4552-996B-EDD27109F72F}" type="slidenum">
              <a:rPr lang="en-GB" smtClean="0"/>
              <a:pPr>
                <a:defRPr/>
              </a:pPr>
              <a:t>6</a:t>
            </a:fld>
            <a:endParaRPr lang="en-GB"/>
          </a:p>
        </p:txBody>
      </p:sp>
    </p:spTree>
    <p:extLst>
      <p:ext uri="{BB962C8B-B14F-4D97-AF65-F5344CB8AC3E}">
        <p14:creationId xmlns:p14="http://schemas.microsoft.com/office/powerpoint/2010/main" val="40835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Stepped Wedge</a:t>
            </a:r>
          </a:p>
          <a:p>
            <a:endParaRPr lang="en-GB" dirty="0" smtClean="0"/>
          </a:p>
          <a:p>
            <a:r>
              <a:rPr lang="en-GB" dirty="0" smtClean="0"/>
              <a:t>Partial</a:t>
            </a:r>
            <a:r>
              <a:rPr lang="en-GB" baseline="0" dirty="0" smtClean="0"/>
              <a:t> evaluation: </a:t>
            </a:r>
            <a:r>
              <a:rPr lang="en-GB" baseline="0" dirty="0" err="1" smtClean="0"/>
              <a:t>eg</a:t>
            </a:r>
            <a:r>
              <a:rPr lang="en-GB" baseline="0" dirty="0" smtClean="0"/>
              <a:t>. SROI, no control needed, not as rigorous &amp; not accepted by NICE. Richard work: £1-£3 return.</a:t>
            </a:r>
          </a:p>
          <a:p>
            <a:r>
              <a:rPr lang="en-GB" baseline="0" dirty="0" smtClean="0"/>
              <a:t>Full economic evaluation: </a:t>
            </a:r>
            <a:r>
              <a:rPr lang="en-GB" baseline="0" dirty="0" err="1" smtClean="0"/>
              <a:t>eg</a:t>
            </a:r>
            <a:r>
              <a:rPr lang="en-GB" baseline="0" dirty="0" smtClean="0"/>
              <a:t>. cost-benefit analysis, full economic evaluation not yet done on SP.</a:t>
            </a:r>
          </a:p>
          <a:p>
            <a:endParaRPr lang="en-GB" dirty="0"/>
          </a:p>
        </p:txBody>
      </p:sp>
      <p:sp>
        <p:nvSpPr>
          <p:cNvPr id="4" name="Slide Number Placeholder 3"/>
          <p:cNvSpPr>
            <a:spLocks noGrp="1"/>
          </p:cNvSpPr>
          <p:nvPr>
            <p:ph type="sldNum" sz="quarter" idx="10"/>
          </p:nvPr>
        </p:nvSpPr>
        <p:spPr/>
        <p:txBody>
          <a:bodyPr/>
          <a:lstStyle/>
          <a:p>
            <a:pPr>
              <a:defRPr/>
            </a:pPr>
            <a:fld id="{66B341FE-6E73-4552-996B-EDD27109F72F}" type="slidenum">
              <a:rPr lang="en-GB" smtClean="0"/>
              <a:pPr>
                <a:defRPr/>
              </a:pPr>
              <a:t>7</a:t>
            </a:fld>
            <a:endParaRPr lang="en-GB"/>
          </a:p>
        </p:txBody>
      </p:sp>
    </p:spTree>
    <p:extLst>
      <p:ext uri="{BB962C8B-B14F-4D97-AF65-F5344CB8AC3E}">
        <p14:creationId xmlns:p14="http://schemas.microsoft.com/office/powerpoint/2010/main" val="113446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SF stands for Short Form</a:t>
            </a:r>
          </a:p>
          <a:p>
            <a:endParaRPr lang="en-GB" dirty="0" smtClean="0"/>
          </a:p>
          <a:p>
            <a:r>
              <a:rPr lang="en-GB" dirty="0" smtClean="0"/>
              <a:t>MYCAW</a:t>
            </a:r>
            <a:endParaRPr lang="en-GB" dirty="0"/>
          </a:p>
        </p:txBody>
      </p:sp>
      <p:sp>
        <p:nvSpPr>
          <p:cNvPr id="4" name="Slide Number Placeholder 3"/>
          <p:cNvSpPr>
            <a:spLocks noGrp="1"/>
          </p:cNvSpPr>
          <p:nvPr>
            <p:ph type="sldNum" sz="quarter" idx="10"/>
          </p:nvPr>
        </p:nvSpPr>
        <p:spPr/>
        <p:txBody>
          <a:bodyPr/>
          <a:lstStyle/>
          <a:p>
            <a:pPr>
              <a:defRPr/>
            </a:pPr>
            <a:fld id="{66B341FE-6E73-4552-996B-EDD27109F72F}" type="slidenum">
              <a:rPr lang="en-GB" smtClean="0"/>
              <a:pPr>
                <a:defRPr/>
              </a:pPr>
              <a:t>8</a:t>
            </a:fld>
            <a:endParaRPr lang="en-GB"/>
          </a:p>
        </p:txBody>
      </p:sp>
    </p:spTree>
    <p:extLst>
      <p:ext uri="{BB962C8B-B14F-4D97-AF65-F5344CB8AC3E}">
        <p14:creationId xmlns:p14="http://schemas.microsoft.com/office/powerpoint/2010/main" val="794334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6B341FE-6E73-4552-996B-EDD27109F72F}" type="slidenum">
              <a:rPr lang="en-GB" smtClean="0"/>
              <a:pPr>
                <a:defRPr/>
              </a:pPr>
              <a:t>9</a:t>
            </a:fld>
            <a:endParaRPr lang="en-GB"/>
          </a:p>
        </p:txBody>
      </p:sp>
    </p:spTree>
    <p:extLst>
      <p:ext uri="{BB962C8B-B14F-4D97-AF65-F5344CB8AC3E}">
        <p14:creationId xmlns:p14="http://schemas.microsoft.com/office/powerpoint/2010/main" val="54482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just ‘what worked’ but ‘how it worked’.</a:t>
            </a:r>
            <a:endParaRPr lang="en-GB" dirty="0"/>
          </a:p>
        </p:txBody>
      </p:sp>
      <p:sp>
        <p:nvSpPr>
          <p:cNvPr id="4" name="Slide Number Placeholder 3"/>
          <p:cNvSpPr>
            <a:spLocks noGrp="1"/>
          </p:cNvSpPr>
          <p:nvPr>
            <p:ph type="sldNum" sz="quarter" idx="10"/>
          </p:nvPr>
        </p:nvSpPr>
        <p:spPr/>
        <p:txBody>
          <a:bodyPr/>
          <a:lstStyle/>
          <a:p>
            <a:pPr>
              <a:defRPr/>
            </a:pPr>
            <a:fld id="{66B341FE-6E73-4552-996B-EDD27109F72F}" type="slidenum">
              <a:rPr lang="en-GB" smtClean="0"/>
              <a:pPr>
                <a:defRPr/>
              </a:pPr>
              <a:t>10</a:t>
            </a:fld>
            <a:endParaRPr lang="en-GB"/>
          </a:p>
        </p:txBody>
      </p:sp>
    </p:spTree>
    <p:extLst>
      <p:ext uri="{BB962C8B-B14F-4D97-AF65-F5344CB8AC3E}">
        <p14:creationId xmlns:p14="http://schemas.microsoft.com/office/powerpoint/2010/main" val="224335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collecting data at different points in time.</a:t>
            </a:r>
            <a:endParaRPr lang="en-GB" dirty="0"/>
          </a:p>
        </p:txBody>
      </p:sp>
      <p:sp>
        <p:nvSpPr>
          <p:cNvPr id="4" name="Slide Number Placeholder 3"/>
          <p:cNvSpPr>
            <a:spLocks noGrp="1"/>
          </p:cNvSpPr>
          <p:nvPr>
            <p:ph type="sldNum" sz="quarter" idx="10"/>
          </p:nvPr>
        </p:nvSpPr>
        <p:spPr/>
        <p:txBody>
          <a:bodyPr/>
          <a:lstStyle/>
          <a:p>
            <a:pPr>
              <a:defRPr/>
            </a:pPr>
            <a:fld id="{66B341FE-6E73-4552-996B-EDD27109F72F}" type="slidenum">
              <a:rPr lang="en-GB" smtClean="0"/>
              <a:pPr>
                <a:defRPr/>
              </a:pPr>
              <a:t>12</a:t>
            </a:fld>
            <a:endParaRPr lang="en-GB"/>
          </a:p>
        </p:txBody>
      </p:sp>
    </p:spTree>
    <p:extLst>
      <p:ext uri="{BB962C8B-B14F-4D97-AF65-F5344CB8AC3E}">
        <p14:creationId xmlns:p14="http://schemas.microsoft.com/office/powerpoint/2010/main" val="126215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868363" y="739775"/>
            <a:ext cx="4933950" cy="3702050"/>
          </a:xfrm>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91AD3B-3FCD-4ABA-B020-1A275E35C9F6}" type="slidenum">
              <a:rPr lang="en-GB" smtClean="0"/>
              <a:pPr/>
              <a:t>14</a:t>
            </a:fld>
            <a:endParaRPr lang="en-GB" smtClean="0"/>
          </a:p>
        </p:txBody>
      </p:sp>
    </p:spTree>
    <p:extLst>
      <p:ext uri="{BB962C8B-B14F-4D97-AF65-F5344CB8AC3E}">
        <p14:creationId xmlns:p14="http://schemas.microsoft.com/office/powerpoint/2010/main" val="1749982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2" descr="C:\Users\Adrian\Pictures\IHHD UEL With Line  Logo.jpg"/>
          <p:cNvPicPr>
            <a:picLocks noChangeAspect="1" noChangeArrowheads="1"/>
          </p:cNvPicPr>
          <p:nvPr userDrawn="1"/>
        </p:nvPicPr>
        <p:blipFill>
          <a:blip r:embed="rId4" cstate="print"/>
          <a:srcRect/>
          <a:stretch>
            <a:fillRect/>
          </a:stretch>
        </p:blipFill>
        <p:spPr bwMode="auto">
          <a:xfrm>
            <a:off x="3" y="0"/>
            <a:ext cx="3643313" cy="750888"/>
          </a:xfrm>
          <a:prstGeom prst="rect">
            <a:avLst/>
          </a:prstGeom>
          <a:noFill/>
          <a:ln w="9525">
            <a:noFill/>
            <a:miter lim="800000"/>
            <a:headEnd/>
            <a:tailEnd/>
          </a:ln>
        </p:spPr>
      </p:pic>
      <p:sp>
        <p:nvSpPr>
          <p:cNvPr id="5" name="Rectangle 8"/>
          <p:cNvSpPr/>
          <p:nvPr userDrawn="1"/>
        </p:nvSpPr>
        <p:spPr>
          <a:xfrm>
            <a:off x="6372226" y="333376"/>
            <a:ext cx="2520950"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6" name="Object 12"/>
          <p:cNvGraphicFramePr>
            <a:graphicFrameLocks noChangeAspect="1"/>
          </p:cNvGraphicFramePr>
          <p:nvPr/>
        </p:nvGraphicFramePr>
        <p:xfrm>
          <a:off x="5111751" y="188913"/>
          <a:ext cx="4032250" cy="547687"/>
        </p:xfrm>
        <a:graphic>
          <a:graphicData uri="http://schemas.openxmlformats.org/presentationml/2006/ole">
            <mc:AlternateContent xmlns:mc="http://schemas.openxmlformats.org/markup-compatibility/2006">
              <mc:Choice xmlns:v="urn:schemas-microsoft-com:vml" Requires="v">
                <p:oleObj spid="_x0000_s108741" name="Photo Editor Photo" r:id="rId5" imgW="3343742" imgH="419048" progId="">
                  <p:embed/>
                </p:oleObj>
              </mc:Choice>
              <mc:Fallback>
                <p:oleObj name="Photo Editor Photo" r:id="rId5" imgW="3343742" imgH="419048" progId="">
                  <p:embed/>
                  <p:pic>
                    <p:nvPicPr>
                      <p:cNvPr id="0" name="Picture 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1" y="188913"/>
                        <a:ext cx="4032250" cy="5476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338" name="Rectangle 2"/>
          <p:cNvSpPr>
            <a:spLocks noGrp="1" noChangeArrowheads="1"/>
          </p:cNvSpPr>
          <p:nvPr>
            <p:ph type="ctrTitle"/>
          </p:nvPr>
        </p:nvSpPr>
        <p:spPr>
          <a:xfrm>
            <a:off x="685800" y="1557339"/>
            <a:ext cx="7772400" cy="1470025"/>
          </a:xfrm>
        </p:spPr>
        <p:txBody>
          <a:bodyPr/>
          <a:lstStyle>
            <a:lvl1pPr algn="ctr">
              <a:defRPr sz="4400">
                <a:latin typeface="Calibri" pitchFamily="34" charset="0"/>
              </a:defRPr>
            </a:lvl1pPr>
          </a:lstStyle>
          <a:p>
            <a:r>
              <a:rPr lang="en-GB" dirty="0"/>
              <a:t>Click to edit Master title style</a:t>
            </a:r>
          </a:p>
        </p:txBody>
      </p:sp>
      <p:sp>
        <p:nvSpPr>
          <p:cNvPr id="14339" name="Rectangle 3"/>
          <p:cNvSpPr>
            <a:spLocks noGrp="1" noChangeArrowheads="1"/>
          </p:cNvSpPr>
          <p:nvPr>
            <p:ph type="subTitle" idx="1"/>
          </p:nvPr>
        </p:nvSpPr>
        <p:spPr>
          <a:xfrm>
            <a:off x="1371600" y="3313113"/>
            <a:ext cx="6400800" cy="1752600"/>
          </a:xfrm>
        </p:spPr>
        <p:txBody>
          <a:bodyPr/>
          <a:lstStyle>
            <a:lvl1pPr marL="0" indent="0" algn="ctr">
              <a:buFontTx/>
              <a:buNone/>
              <a:defRPr>
                <a:latin typeface="Calibri" pitchFamily="34" charset="0"/>
              </a:defRPr>
            </a:lvl1pPr>
          </a:lstStyle>
          <a:p>
            <a:r>
              <a:rPr lang="en-GB" dirty="0"/>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50CE9D6E-9C54-4981-8FF9-2ADECB168C0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3A26045-D866-4676-B92E-E6CD3831D0B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3212E8A-EB03-4AA0-80AF-D2883058428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D741D5-C7F2-4813-BBD2-3AF7AA1BEE07}"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5C8D468-7DD5-4D13-901E-A37F26CC9A4B}"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095B4D1-770B-4B34-BF28-552959DA2F8B}"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6699"/>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D50B9BB-BC25-42C2-82F6-92BBFA540D91}"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1A54BE9-0EB6-4C78-9066-9F43C923C44C}"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97E9D7-31FE-45A2-8770-5F91C707D916}"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642C7B6-E6D3-4646-AB1E-D6CC99B91485}"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F735974-C890-4E02-83EF-6CC6C3FB245B}"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6B74E41-60F7-4435-AA2A-1E2F40AF32C2}"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08F07BF-C127-45EC-BCC5-E9704D420FC1}" type="datetimeFigureOut">
              <a:rPr lang="en-GB"/>
              <a:pPr>
                <a:defRPr/>
              </a:pPr>
              <a:t>06/02/2017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E605194-CA5F-4773-A143-7E5319F22234}"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4789CB8-B231-42CC-874E-EC8131CBF88E}" type="datetimeFigureOut">
              <a:rPr lang="en-GB"/>
              <a:pPr>
                <a:defRPr/>
              </a:pPr>
              <a:t>06/02/2017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8FCD639-01B2-49B6-92CC-1E1BE4BF6CCF}"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FC1150-80C1-48AA-807E-D0729CD74864}" type="datetimeFigureOut">
              <a:rPr lang="en-GB"/>
              <a:pPr>
                <a:defRPr/>
              </a:pPr>
              <a:t>06/02/2017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46A9D47-EABC-4417-86E2-262A34BEF25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5"/>
          <p:cNvSpPr/>
          <p:nvPr userDrawn="1"/>
        </p:nvSpPr>
        <p:spPr>
          <a:xfrm>
            <a:off x="7524750" y="333376"/>
            <a:ext cx="1295400"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457200" y="274639"/>
            <a:ext cx="7931224" cy="1050925"/>
          </a:xfrm>
        </p:spPr>
        <p:txBody>
          <a:bodyPr/>
          <a:lstStyle/>
          <a:p>
            <a:r>
              <a:rPr lang="en-US" smtClean="0"/>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smtClean="0"/>
            </a:lvl1pPr>
          </a:lstStyle>
          <a:p>
            <a:pPr>
              <a:defRPr/>
            </a:pPr>
            <a:fld id="{E1DB383D-AF69-487B-8483-4DF5B5044F8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15A9D4-3663-44D7-8A34-0C85AFF77E12}"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4619E49-F443-4E03-B8A6-96E7474D7798}"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2E7793-692C-4DBF-B176-2BAFFB80E2EF}"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D9E38B6-3181-451E-85A2-07AE59B75143}"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85BD803-9204-4352-A8AF-CEE81A09EF05}"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AAB871B-4E1E-4DA0-B5B1-D6CD90415CC4}"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3CEE625-B09C-4EE0-AFC5-D5B54F7AE41D}"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43ABF29-386A-485E-978B-D019BB82A74E}"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UEL BRANDING DEVICE HEALTH &amp; BIO rgb.png"/>
          <p:cNvPicPr>
            <a:picLocks noChangeAspect="1"/>
          </p:cNvPicPr>
          <p:nvPr userDrawn="1"/>
        </p:nvPicPr>
        <p:blipFill>
          <a:blip r:embed="rId2" cstate="print"/>
          <a:srcRect l="22655"/>
          <a:stretch>
            <a:fillRect/>
          </a:stretch>
        </p:blipFill>
        <p:spPr bwMode="auto">
          <a:xfrm>
            <a:off x="-142875" y="3429001"/>
            <a:ext cx="12155488" cy="3929063"/>
          </a:xfrm>
          <a:prstGeom prst="rect">
            <a:avLst/>
          </a:prstGeom>
          <a:noFill/>
          <a:ln w="9525">
            <a:noFill/>
            <a:miter lim="800000"/>
            <a:headEnd/>
            <a:tailEnd/>
          </a:ln>
        </p:spPr>
      </p:pic>
      <p:sp>
        <p:nvSpPr>
          <p:cNvPr id="5" name="TextBox 4"/>
          <p:cNvSpPr txBox="1"/>
          <p:nvPr userDrawn="1"/>
        </p:nvSpPr>
        <p:spPr>
          <a:xfrm>
            <a:off x="214316" y="6286500"/>
            <a:ext cx="3786187" cy="369888"/>
          </a:xfrm>
          <a:prstGeom prst="rect">
            <a:avLst/>
          </a:prstGeom>
          <a:noFill/>
        </p:spPr>
        <p:txBody>
          <a:bodyPr>
            <a:spAutoFit/>
          </a:bodyPr>
          <a:lstStyle/>
          <a:p>
            <a:pPr>
              <a:defRPr/>
            </a:pPr>
            <a:endParaRPr lang="en-GB" dirty="0"/>
          </a:p>
        </p:txBody>
      </p:sp>
      <p:pic>
        <p:nvPicPr>
          <p:cNvPr id="6" name="Picture 2"/>
          <p:cNvPicPr>
            <a:picLocks noChangeAspect="1" noChangeArrowheads="1"/>
          </p:cNvPicPr>
          <p:nvPr userDrawn="1"/>
        </p:nvPicPr>
        <p:blipFill>
          <a:blip r:embed="rId3" cstate="print"/>
          <a:srcRect/>
          <a:stretch>
            <a:fillRect/>
          </a:stretch>
        </p:blipFill>
        <p:spPr bwMode="auto">
          <a:xfrm>
            <a:off x="179388" y="6429381"/>
            <a:ext cx="2146300" cy="428625"/>
          </a:xfrm>
          <a:prstGeom prst="rect">
            <a:avLst/>
          </a:prstGeom>
          <a:noFill/>
          <a:ln w="9525">
            <a:noFill/>
            <a:miter lim="800000"/>
            <a:headEnd/>
            <a:tailEnd/>
          </a:ln>
        </p:spPr>
      </p:pic>
      <p:sp>
        <p:nvSpPr>
          <p:cNvPr id="2" name="Title 1"/>
          <p:cNvSpPr>
            <a:spLocks noGrp="1"/>
          </p:cNvSpPr>
          <p:nvPr>
            <p:ph type="ctrTitle"/>
          </p:nvPr>
        </p:nvSpPr>
        <p:spPr>
          <a:xfrm>
            <a:off x="714348" y="1000109"/>
            <a:ext cx="7772400" cy="642942"/>
          </a:xfrm>
        </p:spPr>
        <p:txBody>
          <a:bodyPr/>
          <a:lstStyle>
            <a:lvl1pPr algn="l">
              <a:defRPr>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14420" y="1676400"/>
            <a:ext cx="64008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4C5ABC7-055F-4D68-A404-6BDBC5CA95B8}" type="datetimeFigureOut">
              <a:rPr lang="en-US"/>
              <a:pPr>
                <a:defRPr/>
              </a:pPr>
              <a:t>2/6/2017</a:t>
            </a:fld>
            <a:endParaRPr lang="en-GB"/>
          </a:p>
        </p:txBody>
      </p:sp>
      <p:sp>
        <p:nvSpPr>
          <p:cNvPr id="8"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9"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4CC0ADD-9C42-472D-AEF1-EA5398CE1ED5}"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HAB background.jpg"/>
          <p:cNvPicPr>
            <a:picLocks noChangeAspect="1"/>
          </p:cNvPicPr>
          <p:nvPr userDrawn="1"/>
        </p:nvPicPr>
        <p:blipFill>
          <a:blip r:embed="rId2" cstate="print"/>
          <a:srcRect/>
          <a:stretch>
            <a:fillRect/>
          </a:stretch>
        </p:blipFill>
        <p:spPr bwMode="auto">
          <a:xfrm>
            <a:off x="0" y="1693863"/>
            <a:ext cx="9144000" cy="5164137"/>
          </a:xfrm>
          <a:prstGeom prst="rect">
            <a:avLst/>
          </a:prstGeom>
          <a:noFill/>
          <a:ln w="9525">
            <a:noFill/>
            <a:miter lim="800000"/>
            <a:headEnd/>
            <a:tailEnd/>
          </a:ln>
        </p:spPr>
      </p:pic>
      <p:sp>
        <p:nvSpPr>
          <p:cNvPr id="2" name="Title 1"/>
          <p:cNvSpPr>
            <a:spLocks noGrp="1"/>
          </p:cNvSpPr>
          <p:nvPr>
            <p:ph type="title"/>
          </p:nvPr>
        </p:nvSpPr>
        <p:spPr/>
        <p:txBody>
          <a:bodyPr/>
          <a:lstStyle>
            <a:lvl1pPr algn="l">
              <a:defRPr baseline="0">
                <a:solidFill>
                  <a:srgbClr val="3366CC"/>
                </a:solidFill>
                <a:latin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AB background.jpg"/>
          <p:cNvPicPr>
            <a:picLocks noChangeAspect="1"/>
          </p:cNvPicPr>
          <p:nvPr userDrawn="1"/>
        </p:nvPicPr>
        <p:blipFill>
          <a:blip r:embed="rId2" cstate="print"/>
          <a:srcRect/>
          <a:stretch>
            <a:fillRect/>
          </a:stretch>
        </p:blipFill>
        <p:spPr bwMode="auto">
          <a:xfrm>
            <a:off x="0" y="1693863"/>
            <a:ext cx="9144000" cy="5164137"/>
          </a:xfrm>
          <a:prstGeom prst="rect">
            <a:avLst/>
          </a:prstGeom>
          <a:noFill/>
          <a:ln w="9525">
            <a:noFill/>
            <a:miter lim="800000"/>
            <a:headEnd/>
            <a:tailEnd/>
          </a:ln>
        </p:spPr>
      </p:pic>
      <p:sp>
        <p:nvSpPr>
          <p:cNvPr id="2" name="Title 1"/>
          <p:cNvSpPr>
            <a:spLocks noGrp="1"/>
          </p:cNvSpPr>
          <p:nvPr>
            <p:ph type="title"/>
          </p:nvPr>
        </p:nvSpPr>
        <p:spPr/>
        <p:txBody>
          <a:bodyPr/>
          <a:lstStyle>
            <a:lvl1pPr algn="ctr">
              <a:defRPr baseline="0">
                <a:solidFill>
                  <a:srgbClr val="3366CC"/>
                </a:solidFill>
                <a:latin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4"/>
            <a:ext cx="4038600" cy="4525963"/>
          </a:xfrm>
        </p:spPr>
        <p:txBody>
          <a:bodyPr/>
          <a:lstStyle>
            <a:lvl1pPr>
              <a:defRPr sz="2800" baseline="0">
                <a:solidFill>
                  <a:srgbClr val="060C04"/>
                </a:solidFill>
                <a:latin typeface="Calibri" pitchFamily="34" charset="0"/>
              </a:defRPr>
            </a:lvl1pPr>
            <a:lvl2pPr>
              <a:defRPr sz="2400" baseline="0">
                <a:solidFill>
                  <a:srgbClr val="060C04"/>
                </a:solidFill>
                <a:latin typeface="Calibri" pitchFamily="34" charset="0"/>
              </a:defRPr>
            </a:lvl2pPr>
            <a:lvl3pPr>
              <a:defRPr sz="2000" baseline="0">
                <a:solidFill>
                  <a:srgbClr val="060C04"/>
                </a:solidFill>
                <a:latin typeface="Calibri" pitchFamily="34" charset="0"/>
              </a:defRPr>
            </a:lvl3pPr>
            <a:lvl4pPr>
              <a:defRPr sz="1800" baseline="0">
                <a:solidFill>
                  <a:srgbClr val="060C04"/>
                </a:solidFill>
                <a:latin typeface="Calibri" pitchFamily="34" charset="0"/>
              </a:defRPr>
            </a:lvl4pPr>
            <a:lvl5pPr>
              <a:defRPr sz="1800" baseline="0">
                <a:solidFill>
                  <a:srgbClr val="060C04"/>
                </a:solidFill>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4"/>
            <a:ext cx="4038600" cy="4525963"/>
          </a:xfrm>
        </p:spPr>
        <p:txBody>
          <a:bodyPr/>
          <a:lstStyle>
            <a:lvl1pPr>
              <a:defRPr sz="2800">
                <a:solidFill>
                  <a:srgbClr val="060C04"/>
                </a:solidFill>
              </a:defRPr>
            </a:lvl1pPr>
            <a:lvl2pPr>
              <a:defRPr sz="2400">
                <a:solidFill>
                  <a:srgbClr val="060C04"/>
                </a:solidFill>
              </a:defRPr>
            </a:lvl2pPr>
            <a:lvl3pPr>
              <a:defRPr sz="2000">
                <a:solidFill>
                  <a:srgbClr val="060C04"/>
                </a:solidFill>
              </a:defRPr>
            </a:lvl3pPr>
            <a:lvl4pPr>
              <a:defRPr sz="1800">
                <a:solidFill>
                  <a:srgbClr val="060C04"/>
                </a:solidFill>
              </a:defRPr>
            </a:lvl4pPr>
            <a:lvl5pPr>
              <a:defRPr sz="1800">
                <a:solidFill>
                  <a:srgbClr val="060C0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HAB background.jpg"/>
          <p:cNvPicPr>
            <a:picLocks noChangeAspect="1"/>
          </p:cNvPicPr>
          <p:nvPr userDrawn="1"/>
        </p:nvPicPr>
        <p:blipFill>
          <a:blip r:embed="rId2" cstate="print"/>
          <a:srcRect/>
          <a:stretch>
            <a:fillRect/>
          </a:stretch>
        </p:blipFill>
        <p:spPr bwMode="auto">
          <a:xfrm>
            <a:off x="0" y="1693863"/>
            <a:ext cx="9144000" cy="5164137"/>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1"/>
            <a:ext cx="4040188" cy="3611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81"/>
            <a:ext cx="4041775" cy="3611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HAB background.jpg"/>
          <p:cNvPicPr>
            <a:picLocks noChangeAspect="1"/>
          </p:cNvPicPr>
          <p:nvPr userDrawn="1"/>
        </p:nvPicPr>
        <p:blipFill>
          <a:blip r:embed="rId2" cstate="print"/>
          <a:srcRect/>
          <a:stretch>
            <a:fillRect/>
          </a:stretch>
        </p:blipFill>
        <p:spPr bwMode="auto">
          <a:xfrm>
            <a:off x="0" y="1693863"/>
            <a:ext cx="9144000" cy="51641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HAB background.jpg"/>
          <p:cNvPicPr>
            <a:picLocks noChangeAspect="1"/>
          </p:cNvPicPr>
          <p:nvPr userDrawn="1"/>
        </p:nvPicPr>
        <p:blipFill>
          <a:blip r:embed="rId2" cstate="print"/>
          <a:srcRect/>
          <a:stretch>
            <a:fillRect/>
          </a:stretch>
        </p:blipFill>
        <p:spPr bwMode="auto">
          <a:xfrm>
            <a:off x="0" y="1693863"/>
            <a:ext cx="9144000" cy="5164137"/>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7451726" y="333376"/>
            <a:ext cx="1441450"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457200" y="357166"/>
            <a:ext cx="8147248" cy="1007808"/>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01BFB6AA-B3ED-42BA-B769-61BE311B9058}"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AB background.jpg"/>
          <p:cNvPicPr>
            <a:picLocks noChangeAspect="1"/>
          </p:cNvPicPr>
          <p:nvPr userDrawn="1"/>
        </p:nvPicPr>
        <p:blipFill>
          <a:blip r:embed="rId2" cstate="print"/>
          <a:srcRect/>
          <a:stretch>
            <a:fillRect/>
          </a:stretch>
        </p:blipFill>
        <p:spPr bwMode="auto">
          <a:xfrm>
            <a:off x="0" y="1693863"/>
            <a:ext cx="9144000" cy="5164137"/>
          </a:xfrm>
          <a:prstGeom prst="rect">
            <a:avLst/>
          </a:prstGeom>
          <a:noFill/>
          <a:ln w="9525">
            <a:noFill/>
            <a:miter lim="800000"/>
            <a:headEnd/>
            <a:tailEnd/>
          </a:ln>
        </p:spPr>
      </p:pic>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AB background.jpg"/>
          <p:cNvPicPr>
            <a:picLocks noChangeAspect="1"/>
          </p:cNvPicPr>
          <p:nvPr userDrawn="1"/>
        </p:nvPicPr>
        <p:blipFill>
          <a:blip r:embed="rId2" cstate="print"/>
          <a:srcRect/>
          <a:stretch>
            <a:fillRect/>
          </a:stretch>
        </p:blipFill>
        <p:spPr bwMode="auto">
          <a:xfrm>
            <a:off x="0" y="1693863"/>
            <a:ext cx="9144000" cy="5164137"/>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HAB background.jpg"/>
          <p:cNvPicPr>
            <a:picLocks noChangeAspect="1"/>
          </p:cNvPicPr>
          <p:nvPr userDrawn="1"/>
        </p:nvPicPr>
        <p:blipFill>
          <a:blip r:embed="rId2" cstate="print"/>
          <a:srcRect/>
          <a:stretch>
            <a:fillRect/>
          </a:stretch>
        </p:blipFill>
        <p:spPr bwMode="auto">
          <a:xfrm>
            <a:off x="0" y="1693863"/>
            <a:ext cx="9144000" cy="51641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HAB background.jpg"/>
          <p:cNvPicPr>
            <a:picLocks noChangeAspect="1"/>
          </p:cNvPicPr>
          <p:nvPr userDrawn="1"/>
        </p:nvPicPr>
        <p:blipFill>
          <a:blip r:embed="rId2" cstate="print"/>
          <a:srcRect/>
          <a:stretch>
            <a:fillRect/>
          </a:stretch>
        </p:blipFill>
        <p:spPr bwMode="auto">
          <a:xfrm>
            <a:off x="0" y="1693863"/>
            <a:ext cx="9144000" cy="5164137"/>
          </a:xfrm>
          <a:prstGeom prst="rect">
            <a:avLst/>
          </a:prstGeom>
          <a:noFill/>
          <a:ln w="9525">
            <a:noFill/>
            <a:miter lim="800000"/>
            <a:headEnd/>
            <a:tailEnd/>
          </a:ln>
        </p:spPr>
      </p:pic>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7" descr="HAB background.jpg"/>
          <p:cNvPicPr>
            <a:picLocks noChangeAspect="1"/>
          </p:cNvPicPr>
          <p:nvPr userDrawn="1"/>
        </p:nvPicPr>
        <p:blipFill>
          <a:blip r:embed="rId2" cstate="print"/>
          <a:srcRect/>
          <a:stretch>
            <a:fillRect/>
          </a:stretch>
        </p:blipFill>
        <p:spPr bwMode="auto">
          <a:xfrm>
            <a:off x="0" y="1693863"/>
            <a:ext cx="9144000" cy="5164137"/>
          </a:xfrm>
          <a:prstGeom prst="rect">
            <a:avLst/>
          </a:prstGeom>
          <a:noFill/>
          <a:ln w="9525">
            <a:noFill/>
            <a:miter lim="800000"/>
            <a:headEnd/>
            <a:tailEnd/>
          </a:ln>
        </p:spPr>
      </p:pic>
      <p:sp>
        <p:nvSpPr>
          <p:cNvPr id="6" name="Rectangle 6"/>
          <p:cNvSpPr/>
          <p:nvPr userDrawn="1"/>
        </p:nvSpPr>
        <p:spPr>
          <a:xfrm>
            <a:off x="6000750" y="5786438"/>
            <a:ext cx="3143250" cy="1071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5"/>
            <a:ext cx="4038600" cy="440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4005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8D086BC-6DE7-4E1E-B62A-07D2DBC63959}" type="datetimeFigureOut">
              <a:rPr lang="en-US"/>
              <a:pPr>
                <a:defRPr/>
              </a:pPr>
              <a:t>2/6/2017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EC73DBD-2E0C-4CC3-9309-CEFE6DD387E7}"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0B2F69C-BB77-4F57-A62D-2E4CE3E9ED72}" type="datetimeFigureOut">
              <a:rPr lang="en-US"/>
              <a:pPr>
                <a:defRPr/>
              </a:pPr>
              <a:t>2/6/2017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99C45D4-1B19-4D81-8C72-83D8C8160A60}"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7C4B3B-7BDC-44D1-8135-0BB6F50EEAD8}" type="datetimeFigureOut">
              <a:rPr lang="en-US"/>
              <a:pPr>
                <a:defRPr/>
              </a:pPr>
              <a:t>2/6/2017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C68D333-98A5-42F8-B479-CD760EC187AD}"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274D006-1F0F-4BAB-8C74-F3345810C42F}" type="datetimeFigureOut">
              <a:rPr lang="en-US"/>
              <a:pPr>
                <a:defRPr/>
              </a:pPr>
              <a:t>2/6/2017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9378506-9A79-4176-8F7D-178658D05A9F}"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A03FAB4-8506-4E15-AE17-D09EE7DBF6AF}" type="datetimeFigureOut">
              <a:rPr lang="en-US"/>
              <a:pPr>
                <a:defRPr/>
              </a:pPr>
              <a:t>2/6/2017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77AD641-A7D7-432A-97F6-BBD6D9868E8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CDFC776-A3CE-4624-81A0-F46E13DEB346}"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E003F7F-625F-460B-B75C-5F015A8DAAAD}" type="datetimeFigureOut">
              <a:rPr lang="en-US"/>
              <a:pPr>
                <a:defRPr/>
              </a:pPr>
              <a:t>2/6/2017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19F7224-A91E-4560-A499-D809E7E40A61}"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DE2D86-EA21-4557-8FFC-87276577A548}" type="datetimeFigureOut">
              <a:rPr lang="en-US"/>
              <a:pPr>
                <a:defRPr/>
              </a:pPr>
              <a:t>2/6/2017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BF7EBA3-B56F-4C16-8FD0-36EBB9CD0E53}"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1F7B89-F21B-43C2-8584-A612C9DA8C28}" type="datetimeFigureOut">
              <a:rPr lang="en-US"/>
              <a:pPr>
                <a:defRPr/>
              </a:pPr>
              <a:t>2/6/2017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EF1D871-0C8F-4013-AB73-CA4F4E71C467}"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BBD90F-1743-40D3-9083-E937EF8483E9}" type="datetimeFigureOut">
              <a:rPr lang="en-US"/>
              <a:pPr>
                <a:defRPr/>
              </a:pPr>
              <a:t>2/6/2017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8BA7380-370F-4748-A36D-B7B43F635835}"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3EE3D4C-4AB1-422D-9C23-E6BA28FAFB7B}" type="datetimeFigureOut">
              <a:rPr lang="en-US"/>
              <a:pPr>
                <a:defRPr/>
              </a:pPr>
              <a:t>2/6/2017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6858B77-8680-4BB7-9853-9D41B9EF4210}"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7EB480A-C434-432D-B68D-1A784900D063}" type="datetimeFigureOut">
              <a:rPr lang="en-US"/>
              <a:pPr>
                <a:defRPr/>
              </a:pPr>
              <a:t>2/6/2017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1CD2551-3A4B-4813-B154-1EB54BE6D982}"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50C12C-477F-49CD-AA63-3A6EEDB8A02D}" type="datetimeFigureOut">
              <a:rPr lang="en-GB" smtClean="0">
                <a:solidFill>
                  <a:prstClr val="black">
                    <a:tint val="75000"/>
                  </a:prstClr>
                </a:solidFill>
              </a:rPr>
              <a:pPr/>
              <a:t>06/02/2017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7B13DE-CEF4-406C-995E-A78420CE4C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01678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50C12C-477F-49CD-AA63-3A6EEDB8A02D}" type="datetimeFigureOut">
              <a:rPr lang="en-GB" smtClean="0">
                <a:solidFill>
                  <a:prstClr val="black">
                    <a:tint val="75000"/>
                  </a:prstClr>
                </a:solidFill>
              </a:rPr>
              <a:pPr/>
              <a:t>06/02/2017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7B13DE-CEF4-406C-995E-A78420CE4C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0943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53"/>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4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50C12C-477F-49CD-AA63-3A6EEDB8A02D}" type="datetimeFigureOut">
              <a:rPr lang="en-GB" smtClean="0">
                <a:solidFill>
                  <a:prstClr val="black">
                    <a:tint val="75000"/>
                  </a:prstClr>
                </a:solidFill>
              </a:rPr>
              <a:pPr/>
              <a:t>06/02/2017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7B13DE-CEF4-406C-995E-A78420CE4C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81245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50C12C-477F-49CD-AA63-3A6EEDB8A02D}" type="datetimeFigureOut">
              <a:rPr lang="en-GB" smtClean="0">
                <a:solidFill>
                  <a:prstClr val="black">
                    <a:tint val="75000"/>
                  </a:prstClr>
                </a:solidFill>
              </a:rPr>
              <a:pPr/>
              <a:t>06/02/2017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7B13DE-CEF4-406C-995E-A78420CE4C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314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7"/>
          <p:cNvSpPr/>
          <p:nvPr userDrawn="1"/>
        </p:nvSpPr>
        <p:spPr>
          <a:xfrm>
            <a:off x="7451726" y="333376"/>
            <a:ext cx="1441450"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457200" y="274639"/>
            <a:ext cx="8219256" cy="1050925"/>
          </a:xfrm>
        </p:spPr>
        <p:txBody>
          <a:bodyPr/>
          <a:lstStyle>
            <a:lvl1pPr>
              <a:defRPr sz="4000">
                <a:latin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4"/>
            <a:ext cx="4038600" cy="45259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4"/>
            <a:ext cx="4038600" cy="45259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4"/>
          <p:cNvSpPr>
            <a:spLocks noGrp="1" noChangeArrowheads="1"/>
          </p:cNvSpPr>
          <p:nvPr>
            <p:ph type="dt" sz="half" idx="10"/>
          </p:nvPr>
        </p:nvSpPr>
        <p:spPr/>
        <p:txBody>
          <a:bodyPr/>
          <a:lstStyle>
            <a:lvl1pPr>
              <a:defRPr/>
            </a:lvl1pPr>
          </a:lstStyle>
          <a:p>
            <a:pPr>
              <a:defRPr/>
            </a:pPr>
            <a:endParaRPr lang="en-GB"/>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p:txBody>
          <a:bodyPr/>
          <a:lstStyle>
            <a:lvl1pPr>
              <a:defRPr/>
            </a:lvl1pPr>
          </a:lstStyle>
          <a:p>
            <a:pPr>
              <a:defRPr/>
            </a:pPr>
            <a:fld id="{FE81AF0E-E4BE-4002-909F-C2F749A5E519}"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50C12C-477F-49CD-AA63-3A6EEDB8A02D}" type="datetimeFigureOut">
              <a:rPr lang="en-GB" smtClean="0">
                <a:solidFill>
                  <a:prstClr val="black">
                    <a:tint val="75000"/>
                  </a:prstClr>
                </a:solidFill>
              </a:rPr>
              <a:pPr/>
              <a:t>06/02/2017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A7B13DE-CEF4-406C-995E-A78420CE4C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4147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50C12C-477F-49CD-AA63-3A6EEDB8A02D}" type="datetimeFigureOut">
              <a:rPr lang="en-GB" smtClean="0">
                <a:solidFill>
                  <a:prstClr val="black">
                    <a:tint val="75000"/>
                  </a:prstClr>
                </a:solidFill>
              </a:rPr>
              <a:pPr/>
              <a:t>06/02/2017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A7B13DE-CEF4-406C-995E-A78420CE4C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6058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0C12C-477F-49CD-AA63-3A6EEDB8A02D}" type="datetimeFigureOut">
              <a:rPr lang="en-GB" smtClean="0">
                <a:solidFill>
                  <a:prstClr val="black">
                    <a:tint val="75000"/>
                  </a:prstClr>
                </a:solidFill>
              </a:rPr>
              <a:pPr/>
              <a:t>06/02/2017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A7B13DE-CEF4-406C-995E-A78420CE4C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9938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4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0C12C-477F-49CD-AA63-3A6EEDB8A02D}" type="datetimeFigureOut">
              <a:rPr lang="en-GB" smtClean="0">
                <a:solidFill>
                  <a:prstClr val="black">
                    <a:tint val="75000"/>
                  </a:prstClr>
                </a:solidFill>
              </a:rPr>
              <a:pPr/>
              <a:t>06/02/2017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7B13DE-CEF4-406C-995E-A78420CE4C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58907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41"/>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0C12C-477F-49CD-AA63-3A6EEDB8A02D}" type="datetimeFigureOut">
              <a:rPr lang="en-GB" smtClean="0">
                <a:solidFill>
                  <a:prstClr val="black">
                    <a:tint val="75000"/>
                  </a:prstClr>
                </a:solidFill>
              </a:rPr>
              <a:pPr/>
              <a:t>06/02/2017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7B13DE-CEF4-406C-995E-A78420CE4C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917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50C12C-477F-49CD-AA63-3A6EEDB8A02D}" type="datetimeFigureOut">
              <a:rPr lang="en-GB" smtClean="0">
                <a:solidFill>
                  <a:prstClr val="black">
                    <a:tint val="75000"/>
                  </a:prstClr>
                </a:solidFill>
              </a:rPr>
              <a:pPr/>
              <a:t>06/02/2017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7B13DE-CEF4-406C-995E-A78420CE4C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48890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50C12C-477F-49CD-AA63-3A6EEDB8A02D}" type="datetimeFigureOut">
              <a:rPr lang="en-GB" smtClean="0">
                <a:solidFill>
                  <a:prstClr val="black">
                    <a:tint val="75000"/>
                  </a:prstClr>
                </a:solidFill>
              </a:rPr>
              <a:pPr/>
              <a:t>06/02/2017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7B13DE-CEF4-406C-995E-A78420CE4C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163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userDrawn="1"/>
        </p:nvSpPr>
        <p:spPr>
          <a:xfrm>
            <a:off x="7451726" y="333376"/>
            <a:ext cx="1441450"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457200" y="274639"/>
            <a:ext cx="8219256" cy="10509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4"/>
          <p:cNvSpPr>
            <a:spLocks noGrp="1" noChangeArrowheads="1"/>
          </p:cNvSpPr>
          <p:nvPr>
            <p:ph type="dt" sz="half" idx="10"/>
          </p:nvPr>
        </p:nvSpPr>
        <p:spPr/>
        <p:txBody>
          <a:bodyPr/>
          <a:lstStyle>
            <a:lvl1pPr>
              <a:defRPr/>
            </a:lvl1pPr>
          </a:lstStyle>
          <a:p>
            <a:pPr>
              <a:defRPr/>
            </a:pPr>
            <a:endParaRPr lang="en-GB"/>
          </a:p>
        </p:txBody>
      </p:sp>
      <p:sp>
        <p:nvSpPr>
          <p:cNvPr id="9" name="Rectangle 5"/>
          <p:cNvSpPr>
            <a:spLocks noGrp="1" noChangeArrowheads="1"/>
          </p:cNvSpPr>
          <p:nvPr>
            <p:ph type="ftr" sz="quarter" idx="11"/>
          </p:nvPr>
        </p:nvSpPr>
        <p:spPr/>
        <p:txBody>
          <a:bodyPr/>
          <a:lstStyle>
            <a:lvl1pPr>
              <a:defRPr/>
            </a:lvl1pPr>
          </a:lstStyle>
          <a:p>
            <a:pPr>
              <a:defRPr/>
            </a:pPr>
            <a:endParaRPr lang="en-GB"/>
          </a:p>
        </p:txBody>
      </p:sp>
      <p:sp>
        <p:nvSpPr>
          <p:cNvPr id="10" name="Rectangle 6"/>
          <p:cNvSpPr>
            <a:spLocks noGrp="1" noChangeArrowheads="1"/>
          </p:cNvSpPr>
          <p:nvPr>
            <p:ph type="sldNum" sz="quarter" idx="12"/>
          </p:nvPr>
        </p:nvSpPr>
        <p:spPr/>
        <p:txBody>
          <a:bodyPr/>
          <a:lstStyle>
            <a:lvl1pPr>
              <a:defRPr/>
            </a:lvl1pPr>
          </a:lstStyle>
          <a:p>
            <a:pPr>
              <a:defRPr/>
            </a:pPr>
            <a:fld id="{6E8CEEEE-AFA0-4A69-8934-A5FCF5AF83D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64D4912-F78B-4269-A3F1-C7F07D2DBB9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84C7136-A54C-4FBE-9C10-05265DA4FF5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CC2CE75-EF06-4642-9F2E-52F8BBEC7D4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74639"/>
            <a:ext cx="6543675" cy="1050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6D54834-E0ED-4A7E-8760-65A58DDD282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44" r:id="rId4"/>
    <p:sldLayoutId id="2147483870" r:id="rId5"/>
    <p:sldLayoutId id="2147483871" r:id="rId6"/>
    <p:sldLayoutId id="2147483843" r:id="rId7"/>
    <p:sldLayoutId id="2147483842" r:id="rId8"/>
    <p:sldLayoutId id="2147483841" r:id="rId9"/>
    <p:sldLayoutId id="2147483840" r:id="rId10"/>
    <p:sldLayoutId id="2147483839" r:id="rId11"/>
    <p:sldLayoutId id="2147483838" r:id="rId12"/>
  </p:sldLayoutIdLst>
  <p:txStyles>
    <p:titleStyle>
      <a:lvl1pPr algn="l" rtl="0" eaLnBrk="0" fontAlgn="base" hangingPunct="0">
        <a:spcBef>
          <a:spcPct val="0"/>
        </a:spcBef>
        <a:spcAft>
          <a:spcPct val="0"/>
        </a:spcAft>
        <a:defRPr sz="3600">
          <a:solidFill>
            <a:srgbClr val="0088BE"/>
          </a:solidFill>
          <a:latin typeface="+mj-lt"/>
          <a:ea typeface="+mj-ea"/>
          <a:cs typeface="+mj-cs"/>
        </a:defRPr>
      </a:lvl1pPr>
      <a:lvl2pPr algn="l" rtl="0" eaLnBrk="0" fontAlgn="base" hangingPunct="0">
        <a:spcBef>
          <a:spcPct val="0"/>
        </a:spcBef>
        <a:spcAft>
          <a:spcPct val="0"/>
        </a:spcAft>
        <a:defRPr sz="3600">
          <a:solidFill>
            <a:srgbClr val="0088BE"/>
          </a:solidFill>
          <a:latin typeface="Arial" charset="0"/>
        </a:defRPr>
      </a:lvl2pPr>
      <a:lvl3pPr algn="l" rtl="0" eaLnBrk="0" fontAlgn="base" hangingPunct="0">
        <a:spcBef>
          <a:spcPct val="0"/>
        </a:spcBef>
        <a:spcAft>
          <a:spcPct val="0"/>
        </a:spcAft>
        <a:defRPr sz="3600">
          <a:solidFill>
            <a:srgbClr val="0088BE"/>
          </a:solidFill>
          <a:latin typeface="Arial" charset="0"/>
        </a:defRPr>
      </a:lvl3pPr>
      <a:lvl4pPr algn="l" rtl="0" eaLnBrk="0" fontAlgn="base" hangingPunct="0">
        <a:spcBef>
          <a:spcPct val="0"/>
        </a:spcBef>
        <a:spcAft>
          <a:spcPct val="0"/>
        </a:spcAft>
        <a:defRPr sz="3600">
          <a:solidFill>
            <a:srgbClr val="0088BE"/>
          </a:solidFill>
          <a:latin typeface="Arial" charset="0"/>
        </a:defRPr>
      </a:lvl4pPr>
      <a:lvl5pPr algn="l" rtl="0" eaLnBrk="0" fontAlgn="base" hangingPunct="0">
        <a:spcBef>
          <a:spcPct val="0"/>
        </a:spcBef>
        <a:spcAft>
          <a:spcPct val="0"/>
        </a:spcAft>
        <a:defRPr sz="3600">
          <a:solidFill>
            <a:srgbClr val="0088BE"/>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0963"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B8D6A0E-01A2-46A5-ADCA-1E68F35A57E6}" type="datetimeFigureOut">
              <a:rPr lang="en-GB"/>
              <a:pPr>
                <a:defRPr/>
              </a:pPr>
              <a:t>06/02/2017</a:t>
            </a:fld>
            <a:endParaRPr lang="en-GB"/>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CF0A57CE-73FB-4F85-A9F8-D9B353AB746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55" r:id="rId1"/>
    <p:sldLayoutId id="2147483854" r:id="rId2"/>
    <p:sldLayoutId id="2147483853" r:id="rId3"/>
    <p:sldLayoutId id="2147483852" r:id="rId4"/>
    <p:sldLayoutId id="2147483851" r:id="rId5"/>
    <p:sldLayoutId id="2147483850" r:id="rId6"/>
    <p:sldLayoutId id="2147483849" r:id="rId7"/>
    <p:sldLayoutId id="2147483848" r:id="rId8"/>
    <p:sldLayoutId id="2147483847" r:id="rId9"/>
    <p:sldLayoutId id="2147483846" r:id="rId10"/>
    <p:sldLayoutId id="214748384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3251"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9AD41">
                    <a:tint val="75000"/>
                  </a:srgbClr>
                </a:solidFill>
                <a:latin typeface="Arial"/>
              </a:defRPr>
            </a:lvl1pPr>
          </a:lstStyle>
          <a:p>
            <a:pPr>
              <a:defRPr/>
            </a:pPr>
            <a:fld id="{B8FE3BC6-0F65-4504-B71C-20EDEE2D1C8A}" type="datetimeFigureOut">
              <a:rPr lang="en-US"/>
              <a:pPr>
                <a:defRPr/>
              </a:pPr>
              <a:t>2/6/2017</a:t>
            </a:fld>
            <a:endParaRPr lang="en-GB"/>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9AD41">
                    <a:tint val="75000"/>
                  </a:srgbClr>
                </a:solidFill>
                <a:latin typeface="Arial"/>
              </a:defRPr>
            </a:lvl1pPr>
          </a:lstStyle>
          <a:p>
            <a:pPr>
              <a:defRPr/>
            </a:pPr>
            <a:endParaRPr lang="en-GB"/>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9AD41">
                    <a:tint val="75000"/>
                  </a:srgbClr>
                </a:solidFill>
                <a:latin typeface="Arial"/>
              </a:defRPr>
            </a:lvl1pPr>
          </a:lstStyle>
          <a:p>
            <a:pPr>
              <a:defRPr/>
            </a:pPr>
            <a:fld id="{B2D8FA4D-4022-4BA0-958C-96AA17FDA4F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55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65539"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7A61A0D5-FFB2-428A-B223-767211E7E299}" type="datetimeFigureOut">
              <a:rPr lang="en-US"/>
              <a:pPr>
                <a:defRPr/>
              </a:pPr>
              <a:t>2/6/2017</a:t>
            </a:fld>
            <a:endParaRPr lang="en-GB"/>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1B6A64AC-10FD-49FD-B07A-A34FBC79090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66" r:id="rId1"/>
    <p:sldLayoutId id="2147483865" r:id="rId2"/>
    <p:sldLayoutId id="2147483864" r:id="rId3"/>
    <p:sldLayoutId id="2147483863" r:id="rId4"/>
    <p:sldLayoutId id="2147483862" r:id="rId5"/>
    <p:sldLayoutId id="2147483861" r:id="rId6"/>
    <p:sldLayoutId id="2147483860" r:id="rId7"/>
    <p:sldLayoutId id="2147483859" r:id="rId8"/>
    <p:sldLayoutId id="2147483858" r:id="rId9"/>
    <p:sldLayoutId id="2147483857" r:id="rId10"/>
    <p:sldLayoutId id="214748385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A50C12C-477F-49CD-AA63-3A6EEDB8A02D}" type="datetimeFigureOut">
              <a:rPr lang="en-GB" smtClean="0">
                <a:solidFill>
                  <a:prstClr val="black">
                    <a:tint val="75000"/>
                  </a:prstClr>
                </a:solidFill>
                <a:latin typeface="Calibri" panose="020F0502020204030204"/>
              </a:rPr>
              <a:pPr fontAlgn="auto">
                <a:spcBef>
                  <a:spcPts val="0"/>
                </a:spcBef>
                <a:spcAft>
                  <a:spcPts val="0"/>
                </a:spcAft>
              </a:pPr>
              <a:t>06/02/2017</a:t>
            </a:fld>
            <a:endParaRPr lang="en-GB">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A7B13DE-CEF4-406C-995E-A78420CE4CD1}" type="slidenum">
              <a:rPr lang="en-GB" smtClean="0">
                <a:solidFill>
                  <a:prstClr val="black">
                    <a:tint val="75000"/>
                  </a:prstClr>
                </a:solidFill>
                <a:latin typeface="Calibri" panose="020F0502020204030204"/>
              </a:rPr>
              <a:pPr fontAlgn="auto">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642910418"/>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hyperlink" Target="http://www.health.org.uk/"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8.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hyperlink" Target="mailto:c.frostick@uel.ac.uk"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3" name="Subtitle 2"/>
          <p:cNvSpPr>
            <a:spLocks noGrp="1"/>
          </p:cNvSpPr>
          <p:nvPr>
            <p:ph type="subTitle" idx="1"/>
          </p:nvPr>
        </p:nvSpPr>
        <p:spPr>
          <a:xfrm>
            <a:off x="316680" y="1052736"/>
            <a:ext cx="7920880" cy="2304255"/>
          </a:xfrm>
        </p:spPr>
        <p:txBody>
          <a:bodyPr/>
          <a:lstStyle/>
          <a:p>
            <a:pPr algn="ctr"/>
            <a:r>
              <a:rPr lang="en-US" b="1" dirty="0">
                <a:solidFill>
                  <a:srgbClr val="00B050"/>
                </a:solidFill>
              </a:rPr>
              <a:t>E</a:t>
            </a:r>
            <a:r>
              <a:rPr lang="en-US" b="1" dirty="0" smtClean="0">
                <a:solidFill>
                  <a:srgbClr val="00B050"/>
                </a:solidFill>
              </a:rPr>
              <a:t>valuating social prescribing and the importance of sharing information</a:t>
            </a:r>
          </a:p>
          <a:p>
            <a:pPr algn="ctr"/>
            <a:endParaRPr lang="en-US" sz="2800" b="1" dirty="0" smtClean="0">
              <a:solidFill>
                <a:srgbClr val="00B050"/>
              </a:solidFill>
            </a:endParaRPr>
          </a:p>
          <a:p>
            <a:pPr lvl="0" algn="ctr">
              <a:spcBef>
                <a:spcPct val="0"/>
              </a:spcBef>
            </a:pPr>
            <a:r>
              <a:rPr lang="en-US" sz="2000" b="1" i="1" dirty="0" smtClean="0">
                <a:solidFill>
                  <a:srgbClr val="060C04"/>
                </a:solidFill>
                <a:latin typeface="Arial" charset="0"/>
              </a:rPr>
              <a:t>Caroline </a:t>
            </a:r>
            <a:r>
              <a:rPr lang="en-US" sz="2000" b="1" i="1" dirty="0">
                <a:solidFill>
                  <a:srgbClr val="060C04"/>
                </a:solidFill>
                <a:latin typeface="Arial" charset="0"/>
              </a:rPr>
              <a:t>Frostick </a:t>
            </a:r>
            <a:r>
              <a:rPr lang="en-US" sz="2000" i="1" dirty="0" smtClean="0">
                <a:solidFill>
                  <a:srgbClr val="060C04"/>
                </a:solidFill>
                <a:latin typeface="Arial" charset="0"/>
              </a:rPr>
              <a:t>(Research Fellow)</a:t>
            </a:r>
          </a:p>
          <a:p>
            <a:pPr lvl="0" algn="ctr">
              <a:spcBef>
                <a:spcPct val="0"/>
              </a:spcBef>
            </a:pPr>
            <a:r>
              <a:rPr lang="en-US" sz="2000" b="1" i="1" dirty="0" smtClean="0">
                <a:solidFill>
                  <a:srgbClr val="060C04"/>
                </a:solidFill>
                <a:latin typeface="Arial" charset="0"/>
              </a:rPr>
              <a:t>Dr. Marcello Bertotti </a:t>
            </a:r>
            <a:r>
              <a:rPr lang="en-US" sz="2000" i="1" dirty="0" smtClean="0">
                <a:solidFill>
                  <a:srgbClr val="060C04"/>
                </a:solidFill>
                <a:latin typeface="Arial" charset="0"/>
              </a:rPr>
              <a:t>(Senior Research Fellow)</a:t>
            </a:r>
          </a:p>
          <a:p>
            <a:pPr lvl="0" algn="ctr">
              <a:spcBef>
                <a:spcPct val="0"/>
              </a:spcBef>
            </a:pPr>
            <a:endParaRPr lang="en-US" sz="2000" i="1" dirty="0">
              <a:solidFill>
                <a:srgbClr val="060C04"/>
              </a:solidFill>
              <a:latin typeface="Arial" charset="0"/>
            </a:endParaRPr>
          </a:p>
          <a:p>
            <a:pPr lvl="0" algn="ctr">
              <a:spcBef>
                <a:spcPct val="0"/>
              </a:spcBef>
            </a:pPr>
            <a:r>
              <a:rPr lang="en-US" sz="2000" i="1" dirty="0">
                <a:solidFill>
                  <a:srgbClr val="060C04"/>
                </a:solidFill>
                <a:latin typeface="Arial" charset="0"/>
              </a:rPr>
              <a:t>Institute for Health and Human Development</a:t>
            </a:r>
          </a:p>
          <a:p>
            <a:pPr lvl="0" algn="ctr">
              <a:spcBef>
                <a:spcPct val="0"/>
              </a:spcBef>
            </a:pPr>
            <a:r>
              <a:rPr lang="en-US" sz="2000" i="1" dirty="0">
                <a:solidFill>
                  <a:srgbClr val="060C04"/>
                </a:solidFill>
                <a:latin typeface="Arial" charset="0"/>
              </a:rPr>
              <a:t>University of East London</a:t>
            </a:r>
          </a:p>
          <a:p>
            <a:pPr algn="ctr"/>
            <a:endParaRPr lang="en-GB" sz="2800" b="1" dirty="0" smtClean="0">
              <a:solidFill>
                <a:srgbClr val="00B050"/>
              </a:solidFill>
            </a:endParaRPr>
          </a:p>
        </p:txBody>
      </p:sp>
      <p:sp>
        <p:nvSpPr>
          <p:cNvPr id="2" name="Rectangle 1"/>
          <p:cNvSpPr/>
          <p:nvPr/>
        </p:nvSpPr>
        <p:spPr>
          <a:xfrm>
            <a:off x="539553" y="116632"/>
            <a:ext cx="7920880" cy="369332"/>
          </a:xfrm>
          <a:prstGeom prst="rect">
            <a:avLst/>
          </a:prstGeom>
        </p:spPr>
        <p:txBody>
          <a:bodyPr wrap="square">
            <a:spAutoFit/>
          </a:bodyPr>
          <a:lstStyle/>
          <a:p>
            <a:pPr algn="ctr"/>
            <a:r>
              <a:rPr lang="en-GB" dirty="0" smtClean="0"/>
              <a:t>SPN East of England Event 2017</a:t>
            </a:r>
            <a:endParaRPr lang="en-GB" dirty="0"/>
          </a:p>
        </p:txBody>
      </p:sp>
    </p:spTree>
  </p:cSld>
  <p:clrMapOvr>
    <a:masterClrMapping/>
  </p:clrMapOvr>
  <p:transition advTm="185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Alternative methods of evaluation</a:t>
            </a:r>
            <a:endParaRPr lang="en-GB" dirty="0">
              <a:solidFill>
                <a:srgbClr val="00B05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Social prescribing tends to be a complex intervention with several moving parts. RCTs don’t take into account the environment in which the intervention is delivered or the people and processes involved. You could include a </a:t>
            </a:r>
            <a:r>
              <a:rPr lang="en-GB" i="1" dirty="0" smtClean="0"/>
              <a:t>process evaluation </a:t>
            </a:r>
            <a:r>
              <a:rPr lang="en-GB" dirty="0" smtClean="0"/>
              <a:t>to address this.</a:t>
            </a:r>
          </a:p>
          <a:p>
            <a:pPr marL="0" indent="0">
              <a:buNone/>
            </a:pPr>
            <a:endParaRPr lang="en-GB" dirty="0"/>
          </a:p>
          <a:p>
            <a:pPr marL="0" indent="0">
              <a:buNone/>
            </a:pPr>
            <a:r>
              <a:rPr lang="en-GB" dirty="0" smtClean="0"/>
              <a:t>Alternatively a Realist Evaluation allows you to break down the intervention into its component parts by examining:</a:t>
            </a:r>
          </a:p>
          <a:p>
            <a:pPr marL="0" indent="0">
              <a:buNone/>
            </a:pPr>
            <a:endParaRPr lang="en-GB" dirty="0" smtClean="0"/>
          </a:p>
          <a:p>
            <a:pPr marL="0" indent="0" algn="ctr">
              <a:buNone/>
            </a:pPr>
            <a:r>
              <a:rPr lang="en-GB" sz="4000" b="1" dirty="0" smtClean="0"/>
              <a:t>CONTEXT-MECHANISM-OUTCOMES</a:t>
            </a:r>
          </a:p>
          <a:p>
            <a:pPr marL="0" indent="0" algn="r">
              <a:buNone/>
            </a:pPr>
            <a:r>
              <a:rPr lang="en-GB" sz="1900" dirty="0" smtClean="0"/>
              <a:t>(Pawson &amp; Tille</a:t>
            </a:r>
            <a:r>
              <a:rPr lang="en-GB" sz="1900" dirty="0" smtClean="0">
                <a:solidFill>
                  <a:srgbClr val="060C04"/>
                </a:solidFill>
              </a:rPr>
              <a:t>y,1997</a:t>
            </a:r>
            <a:r>
              <a:rPr lang="en-GB" sz="1900" dirty="0" smtClean="0"/>
              <a:t>)</a:t>
            </a:r>
          </a:p>
          <a:p>
            <a:pPr marL="0" indent="0" algn="r">
              <a:buNone/>
            </a:pPr>
            <a:endParaRPr lang="en-GB" dirty="0"/>
          </a:p>
        </p:txBody>
      </p:sp>
    </p:spTree>
    <p:extLst>
      <p:ext uri="{BB962C8B-B14F-4D97-AF65-F5344CB8AC3E}">
        <p14:creationId xmlns:p14="http://schemas.microsoft.com/office/powerpoint/2010/main" val="1694997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00B050"/>
                </a:solidFill>
              </a:rPr>
              <a:t>Other useful information to collect</a:t>
            </a:r>
            <a:endParaRPr lang="en-GB" dirty="0">
              <a:solidFill>
                <a:srgbClr val="00B050"/>
              </a:solidFill>
            </a:endParaRPr>
          </a:p>
        </p:txBody>
      </p:sp>
      <p:sp>
        <p:nvSpPr>
          <p:cNvPr id="5" name="Content Placeholder 4"/>
          <p:cNvSpPr>
            <a:spLocks noGrp="1"/>
          </p:cNvSpPr>
          <p:nvPr>
            <p:ph idx="1"/>
          </p:nvPr>
        </p:nvSpPr>
        <p:spPr>
          <a:xfrm>
            <a:off x="628650" y="1506828"/>
            <a:ext cx="7886700" cy="4670135"/>
          </a:xfrm>
        </p:spPr>
        <p:txBody>
          <a:bodyPr>
            <a:normAutofit fontScale="55000" lnSpcReduction="20000"/>
          </a:bodyPr>
          <a:lstStyle/>
          <a:p>
            <a:pPr marL="0" indent="0">
              <a:buNone/>
            </a:pPr>
            <a:r>
              <a:rPr lang="en-GB" dirty="0" smtClean="0">
                <a:solidFill>
                  <a:srgbClr val="00B050"/>
                </a:solidFill>
              </a:rPr>
              <a:t>Socio-economic:</a:t>
            </a:r>
          </a:p>
          <a:p>
            <a:pPr marL="0" indent="0">
              <a:buNone/>
            </a:pPr>
            <a:endParaRPr lang="en-GB" dirty="0" smtClean="0">
              <a:solidFill>
                <a:prstClr val="black"/>
              </a:solidFill>
            </a:endParaRPr>
          </a:p>
          <a:p>
            <a:pPr marL="0" indent="0">
              <a:buNone/>
            </a:pPr>
            <a:r>
              <a:rPr lang="en-GB" dirty="0" smtClean="0">
                <a:solidFill>
                  <a:prstClr val="black"/>
                </a:solidFill>
              </a:rPr>
              <a:t>Demonstrating changes in socio-economic conditions, rather than just health outcomes. </a:t>
            </a:r>
            <a:r>
              <a:rPr lang="en-GB" dirty="0" err="1" smtClean="0">
                <a:solidFill>
                  <a:prstClr val="black"/>
                </a:solidFill>
              </a:rPr>
              <a:t>Eg</a:t>
            </a:r>
            <a:r>
              <a:rPr lang="en-GB" dirty="0" smtClean="0">
                <a:solidFill>
                  <a:prstClr val="black"/>
                </a:solidFill>
              </a:rPr>
              <a:t>. </a:t>
            </a:r>
            <a:r>
              <a:rPr lang="en-GB" dirty="0">
                <a:solidFill>
                  <a:prstClr val="black"/>
                </a:solidFill>
              </a:rPr>
              <a:t>e</a:t>
            </a:r>
            <a:r>
              <a:rPr lang="en-GB" dirty="0" smtClean="0">
                <a:solidFill>
                  <a:prstClr val="black"/>
                </a:solidFill>
              </a:rPr>
              <a:t>xperience of activities/support</a:t>
            </a:r>
            <a:r>
              <a:rPr lang="en-GB" dirty="0">
                <a:solidFill>
                  <a:prstClr val="black"/>
                </a:solidFill>
              </a:rPr>
              <a:t> </a:t>
            </a:r>
            <a:r>
              <a:rPr lang="en-GB" dirty="0" smtClean="0">
                <a:solidFill>
                  <a:prstClr val="black"/>
                </a:solidFill>
              </a:rPr>
              <a:t>in the community:</a:t>
            </a:r>
          </a:p>
          <a:p>
            <a:pPr marL="0" indent="0">
              <a:buNone/>
            </a:pPr>
            <a:endParaRPr lang="en-GB" dirty="0" smtClean="0">
              <a:solidFill>
                <a:prstClr val="black"/>
              </a:solidFill>
            </a:endParaRPr>
          </a:p>
          <a:p>
            <a:r>
              <a:rPr lang="en-GB" dirty="0" smtClean="0">
                <a:solidFill>
                  <a:prstClr val="black"/>
                </a:solidFill>
              </a:rPr>
              <a:t>How many sessions has the patient had with the social prescriber?</a:t>
            </a:r>
          </a:p>
          <a:p>
            <a:r>
              <a:rPr lang="en-GB" dirty="0" smtClean="0">
                <a:solidFill>
                  <a:prstClr val="black"/>
                </a:solidFill>
              </a:rPr>
              <a:t>What activities/support has the patient engaged with as a result of SP? </a:t>
            </a:r>
          </a:p>
          <a:p>
            <a:r>
              <a:rPr lang="en-GB" dirty="0" smtClean="0">
                <a:solidFill>
                  <a:prstClr val="black"/>
                </a:solidFill>
              </a:rPr>
              <a:t>How many sessions did they attend and over what time period? </a:t>
            </a:r>
          </a:p>
          <a:p>
            <a:r>
              <a:rPr lang="en-GB" dirty="0" smtClean="0">
                <a:solidFill>
                  <a:prstClr val="black"/>
                </a:solidFill>
              </a:rPr>
              <a:t>What other support/activities was the patient already involved with?</a:t>
            </a:r>
          </a:p>
          <a:p>
            <a:pPr marL="0" indent="0">
              <a:buNone/>
            </a:pPr>
            <a:endParaRPr lang="en-GB" dirty="0" smtClean="0">
              <a:solidFill>
                <a:prstClr val="black"/>
              </a:solidFill>
            </a:endParaRPr>
          </a:p>
          <a:p>
            <a:pPr marL="0" indent="0">
              <a:buNone/>
            </a:pPr>
            <a:r>
              <a:rPr lang="en-GB" dirty="0" smtClean="0">
                <a:solidFill>
                  <a:srgbClr val="00B050"/>
                </a:solidFill>
              </a:rPr>
              <a:t>Demographics:</a:t>
            </a:r>
          </a:p>
          <a:p>
            <a:pPr marL="0" indent="0">
              <a:buNone/>
            </a:pPr>
            <a:endParaRPr lang="en-GB" dirty="0" smtClean="0">
              <a:solidFill>
                <a:prstClr val="black"/>
              </a:solidFill>
            </a:endParaRPr>
          </a:p>
          <a:p>
            <a:r>
              <a:rPr lang="en-GB" dirty="0" smtClean="0"/>
              <a:t>Don’t forget to collect demographics </a:t>
            </a:r>
            <a:r>
              <a:rPr lang="en-GB" dirty="0" err="1" smtClean="0"/>
              <a:t>eg</a:t>
            </a:r>
            <a:r>
              <a:rPr lang="en-GB" dirty="0" smtClean="0"/>
              <a:t>. age, gender, ethnicity. This </a:t>
            </a:r>
            <a:r>
              <a:rPr lang="en-GB" dirty="0"/>
              <a:t>allows you </a:t>
            </a:r>
            <a:r>
              <a:rPr lang="en-GB" dirty="0" smtClean="0"/>
              <a:t>to look for effects </a:t>
            </a:r>
            <a:r>
              <a:rPr lang="en-GB" dirty="0"/>
              <a:t>in one group that </a:t>
            </a:r>
            <a:r>
              <a:rPr lang="en-GB" dirty="0" smtClean="0"/>
              <a:t>may </a:t>
            </a:r>
            <a:r>
              <a:rPr lang="en-GB" dirty="0"/>
              <a:t>not </a:t>
            </a:r>
            <a:r>
              <a:rPr lang="en-GB" dirty="0" smtClean="0"/>
              <a:t>be present </a:t>
            </a:r>
            <a:r>
              <a:rPr lang="en-GB" dirty="0"/>
              <a:t>in the sample overall.</a:t>
            </a:r>
          </a:p>
          <a:p>
            <a:r>
              <a:rPr lang="en-GB" dirty="0" smtClean="0"/>
              <a:t>Level of education, employment status and living arrangements (are also useful!)</a:t>
            </a:r>
          </a:p>
        </p:txBody>
      </p:sp>
    </p:spTree>
    <p:extLst>
      <p:ext uri="{BB962C8B-B14F-4D97-AF65-F5344CB8AC3E}">
        <p14:creationId xmlns:p14="http://schemas.microsoft.com/office/powerpoint/2010/main" val="2044319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Summary of things to consider</a:t>
            </a:r>
            <a:endParaRPr lang="en-GB" dirty="0">
              <a:solidFill>
                <a:srgbClr val="00B050"/>
              </a:solidFill>
            </a:endParaRPr>
          </a:p>
        </p:txBody>
      </p:sp>
      <p:sp>
        <p:nvSpPr>
          <p:cNvPr id="3" name="Content Placeholder 2"/>
          <p:cNvSpPr>
            <a:spLocks noGrp="1"/>
          </p:cNvSpPr>
          <p:nvPr>
            <p:ph idx="1"/>
          </p:nvPr>
        </p:nvSpPr>
        <p:spPr>
          <a:xfrm>
            <a:off x="457200" y="1417638"/>
            <a:ext cx="8229600" cy="4708529"/>
          </a:xfrm>
        </p:spPr>
        <p:txBody>
          <a:bodyPr>
            <a:normAutofit fontScale="70000" lnSpcReduction="20000"/>
          </a:bodyPr>
          <a:lstStyle/>
          <a:p>
            <a:r>
              <a:rPr lang="en-GB" sz="2600" dirty="0" smtClean="0"/>
              <a:t>The primary purpose of evaluation (</a:t>
            </a:r>
            <a:r>
              <a:rPr lang="en-GB" sz="2600" dirty="0" err="1" smtClean="0"/>
              <a:t>eg</a:t>
            </a:r>
            <a:r>
              <a:rPr lang="en-GB" sz="2600" dirty="0" smtClean="0"/>
              <a:t>. What information is meaningful for funder?)</a:t>
            </a:r>
          </a:p>
          <a:p>
            <a:endParaRPr lang="en-GB" sz="2600" dirty="0" smtClean="0"/>
          </a:p>
          <a:p>
            <a:r>
              <a:rPr lang="en-GB" sz="2600" dirty="0" smtClean="0"/>
              <a:t>Time and resources available to carry out evaluation. Who is going to collect the information, who will analyse it – do they need to be independent of the organisation?</a:t>
            </a:r>
          </a:p>
          <a:p>
            <a:endParaRPr lang="en-GB" sz="2600" dirty="0" smtClean="0"/>
          </a:p>
          <a:p>
            <a:r>
              <a:rPr lang="en-GB" sz="2600" dirty="0" smtClean="0"/>
              <a:t>Relevance and accessibility </a:t>
            </a:r>
            <a:r>
              <a:rPr lang="en-GB" sz="2600" dirty="0"/>
              <a:t>and of </a:t>
            </a:r>
            <a:r>
              <a:rPr lang="en-GB" sz="2600" dirty="0" smtClean="0"/>
              <a:t>tools </a:t>
            </a:r>
            <a:r>
              <a:rPr lang="en-GB" sz="2600" dirty="0"/>
              <a:t>– are they straightforward to fill in? Do they measure what they need to measure</a:t>
            </a:r>
            <a:r>
              <a:rPr lang="en-GB" sz="2600" dirty="0" smtClean="0"/>
              <a:t>? Impact on patients/social prescribers/GPs. Do they have time to fill in forms or conduct interviews? </a:t>
            </a:r>
          </a:p>
          <a:p>
            <a:endParaRPr lang="en-GB" sz="2600" dirty="0" smtClean="0"/>
          </a:p>
          <a:p>
            <a:r>
              <a:rPr lang="en-GB" sz="2600" dirty="0" smtClean="0"/>
              <a:t>The Social Prescriber is (a very!) important part of intervention. Baseline data collection should occur before the first interaction.</a:t>
            </a:r>
          </a:p>
          <a:p>
            <a:endParaRPr lang="en-GB" sz="2600" dirty="0"/>
          </a:p>
          <a:p>
            <a:r>
              <a:rPr lang="en-GB" sz="2600" dirty="0">
                <a:solidFill>
                  <a:srgbClr val="060C04"/>
                </a:solidFill>
              </a:rPr>
              <a:t>Importance of </a:t>
            </a:r>
            <a:r>
              <a:rPr lang="en-GB" sz="2600" dirty="0" smtClean="0">
                <a:solidFill>
                  <a:srgbClr val="060C04"/>
                </a:solidFill>
              </a:rPr>
              <a:t>piloting. Are there any ethical considerations?</a:t>
            </a:r>
          </a:p>
          <a:p>
            <a:endParaRPr lang="en-GB" sz="2600" dirty="0" smtClean="0">
              <a:solidFill>
                <a:srgbClr val="060C04"/>
              </a:solidFill>
            </a:endParaRPr>
          </a:p>
          <a:p>
            <a:r>
              <a:rPr lang="en-GB" sz="2600" dirty="0" smtClean="0">
                <a:solidFill>
                  <a:srgbClr val="060C04"/>
                </a:solidFill>
              </a:rPr>
              <a:t>Work </a:t>
            </a:r>
            <a:r>
              <a:rPr lang="en-GB" sz="2600" dirty="0">
                <a:solidFill>
                  <a:srgbClr val="060C04"/>
                </a:solidFill>
              </a:rPr>
              <a:t>closely </a:t>
            </a:r>
            <a:r>
              <a:rPr lang="en-GB" sz="2600" dirty="0" smtClean="0">
                <a:solidFill>
                  <a:srgbClr val="060C04"/>
                </a:solidFill>
              </a:rPr>
              <a:t>and flexibly with </a:t>
            </a:r>
            <a:r>
              <a:rPr lang="en-GB" sz="2600" dirty="0">
                <a:solidFill>
                  <a:srgbClr val="060C04"/>
                </a:solidFill>
              </a:rPr>
              <a:t>those </a:t>
            </a:r>
            <a:r>
              <a:rPr lang="en-GB" sz="2600" dirty="0" smtClean="0">
                <a:solidFill>
                  <a:srgbClr val="060C04"/>
                </a:solidFill>
              </a:rPr>
              <a:t>delivering the service!</a:t>
            </a:r>
            <a:endParaRPr lang="en-GB" sz="2600" dirty="0">
              <a:solidFill>
                <a:srgbClr val="060C04"/>
              </a:solidFill>
            </a:endParaRPr>
          </a:p>
          <a:p>
            <a:endParaRPr lang="en-GB" dirty="0" smtClean="0"/>
          </a:p>
        </p:txBody>
      </p:sp>
    </p:spTree>
    <p:extLst>
      <p:ext uri="{BB962C8B-B14F-4D97-AF65-F5344CB8AC3E}">
        <p14:creationId xmlns:p14="http://schemas.microsoft.com/office/powerpoint/2010/main" val="2387772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solidFill>
                  <a:srgbClr val="00B050"/>
                </a:solidFill>
              </a:rPr>
              <a:t/>
            </a:r>
            <a:br>
              <a:rPr lang="en-GB" sz="3600" dirty="0" smtClean="0">
                <a:solidFill>
                  <a:srgbClr val="00B050"/>
                </a:solidFill>
              </a:rPr>
            </a:br>
            <a:r>
              <a:rPr lang="en-GB" sz="3600" dirty="0" smtClean="0">
                <a:solidFill>
                  <a:srgbClr val="00B050"/>
                </a:solidFill>
              </a:rPr>
              <a:t>An SP project you are evaluating or would like to evaluate…</a:t>
            </a:r>
            <a:r>
              <a:rPr lang="en-GB" dirty="0"/>
              <a:t/>
            </a:r>
            <a:br>
              <a:rPr lang="en-GB" dirty="0"/>
            </a:br>
            <a:endParaRPr lang="en-GB"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GB" dirty="0" smtClean="0"/>
              <a:t>What is the main purpose of your evaluation? (</a:t>
            </a:r>
            <a:r>
              <a:rPr lang="en-GB" dirty="0" err="1" smtClean="0"/>
              <a:t>eg</a:t>
            </a:r>
            <a:r>
              <a:rPr lang="en-GB" dirty="0" smtClean="0"/>
              <a:t>. retain funding)</a:t>
            </a:r>
            <a:endParaRPr lang="en-GB" dirty="0"/>
          </a:p>
          <a:p>
            <a:pPr marL="514350" indent="-514350">
              <a:buFont typeface="+mj-lt"/>
              <a:buAutoNum type="arabicPeriod"/>
            </a:pPr>
            <a:endParaRPr lang="en-GB" dirty="0" smtClean="0"/>
          </a:p>
          <a:p>
            <a:pPr marL="514350" indent="-514350">
              <a:buFont typeface="+mj-lt"/>
              <a:buAutoNum type="arabicPeriod"/>
            </a:pPr>
            <a:r>
              <a:rPr lang="en-GB" dirty="0" smtClean="0"/>
              <a:t>What are the characteristics/needs of the population you are working with?</a:t>
            </a:r>
          </a:p>
          <a:p>
            <a:pPr marL="514350" indent="-514350">
              <a:buFont typeface="+mj-lt"/>
              <a:buAutoNum type="arabicPeriod"/>
            </a:pPr>
            <a:endParaRPr lang="en-GB" dirty="0"/>
          </a:p>
          <a:p>
            <a:pPr marL="514350" indent="-514350">
              <a:buFont typeface="+mj-lt"/>
              <a:buAutoNum type="arabicPeriod"/>
            </a:pPr>
            <a:r>
              <a:rPr lang="en-GB" dirty="0" smtClean="0"/>
              <a:t>What would represent a good outcome for them?</a:t>
            </a:r>
          </a:p>
          <a:p>
            <a:pPr marL="514350" indent="-514350">
              <a:buFont typeface="+mj-lt"/>
              <a:buAutoNum type="arabicPeriod"/>
            </a:pPr>
            <a:endParaRPr lang="en-GB" dirty="0" smtClean="0"/>
          </a:p>
          <a:p>
            <a:pPr marL="514350" indent="-514350">
              <a:buFont typeface="+mj-lt"/>
              <a:buAutoNum type="arabicPeriod"/>
            </a:pPr>
            <a:r>
              <a:rPr lang="en-GB" dirty="0" smtClean="0"/>
              <a:t>What resources to you have to carry out an evaluation?</a:t>
            </a:r>
          </a:p>
          <a:p>
            <a:pPr marL="514350" indent="-514350">
              <a:buFont typeface="+mj-lt"/>
              <a:buAutoNum type="arabicPeriod"/>
            </a:pPr>
            <a:endParaRPr lang="en-GB" dirty="0" smtClean="0"/>
          </a:p>
          <a:p>
            <a:pPr marL="514350" indent="-514350">
              <a:buFont typeface="+mj-lt"/>
              <a:buAutoNum type="arabicPeriod"/>
            </a:pPr>
            <a:r>
              <a:rPr lang="en-GB" dirty="0" smtClean="0"/>
              <a:t>What methods and tools would be most likely to capture any change in your patients? </a:t>
            </a:r>
          </a:p>
          <a:p>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val="2636605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ubtitle 2"/>
          <p:cNvSpPr>
            <a:spLocks noGrp="1"/>
          </p:cNvSpPr>
          <p:nvPr>
            <p:ph type="subTitle" idx="1"/>
          </p:nvPr>
        </p:nvSpPr>
        <p:spPr>
          <a:xfrm>
            <a:off x="539553" y="1772816"/>
            <a:ext cx="7920880" cy="1944216"/>
          </a:xfrm>
        </p:spPr>
        <p:txBody>
          <a:bodyPr/>
          <a:lstStyle/>
          <a:p>
            <a:pPr algn="ctr"/>
            <a:r>
              <a:rPr lang="en-US" b="1" dirty="0">
                <a:solidFill>
                  <a:schemeClr val="accent5">
                    <a:lumMod val="50000"/>
                  </a:schemeClr>
                </a:solidFill>
              </a:rPr>
              <a:t>Social </a:t>
            </a:r>
            <a:r>
              <a:rPr lang="en-US" b="1" dirty="0" smtClean="0">
                <a:solidFill>
                  <a:schemeClr val="accent5">
                    <a:lumMod val="50000"/>
                  </a:schemeClr>
                </a:solidFill>
              </a:rPr>
              <a:t>Prescribing</a:t>
            </a:r>
            <a:r>
              <a:rPr lang="en-US" b="1" dirty="0">
                <a:solidFill>
                  <a:schemeClr val="accent5">
                    <a:lumMod val="50000"/>
                  </a:schemeClr>
                </a:solidFill>
              </a:rPr>
              <a:t> </a:t>
            </a:r>
            <a:r>
              <a:rPr lang="en-US" b="1" dirty="0" smtClean="0">
                <a:solidFill>
                  <a:schemeClr val="accent5">
                    <a:lumMod val="50000"/>
                  </a:schemeClr>
                </a:solidFill>
              </a:rPr>
              <a:t>in City and Hackney: lessons from implementation and evaluation</a:t>
            </a:r>
            <a:endParaRPr lang="en-GB" b="1" dirty="0" smtClean="0">
              <a:solidFill>
                <a:schemeClr val="accent5">
                  <a:lumMod val="50000"/>
                </a:schemeClr>
              </a:solidFill>
            </a:endParaRPr>
          </a:p>
        </p:txBody>
      </p:sp>
      <p:sp>
        <p:nvSpPr>
          <p:cNvPr id="5" name="TextBox 4"/>
          <p:cNvSpPr txBox="1"/>
          <p:nvPr/>
        </p:nvSpPr>
        <p:spPr>
          <a:xfrm>
            <a:off x="251522" y="3356992"/>
            <a:ext cx="3672409" cy="1200329"/>
          </a:xfrm>
          <a:prstGeom prst="rect">
            <a:avLst/>
          </a:prstGeom>
          <a:noFill/>
        </p:spPr>
        <p:txBody>
          <a:bodyPr wrap="square" rtlCol="0">
            <a:spAutoFit/>
          </a:bodyPr>
          <a:lstStyle/>
          <a:p>
            <a:pPr algn="ctr"/>
            <a:r>
              <a:rPr lang="en-US" sz="2400" b="1" dirty="0" err="1">
                <a:solidFill>
                  <a:srgbClr val="060C04"/>
                </a:solidFill>
              </a:rPr>
              <a:t>Dr</a:t>
            </a:r>
            <a:r>
              <a:rPr lang="en-US" sz="2400" b="1" dirty="0">
                <a:solidFill>
                  <a:srgbClr val="060C04"/>
                </a:solidFill>
              </a:rPr>
              <a:t> Marcello </a:t>
            </a:r>
            <a:r>
              <a:rPr lang="en-US" sz="2400" b="1" dirty="0" err="1" smtClean="0">
                <a:solidFill>
                  <a:srgbClr val="060C04"/>
                </a:solidFill>
              </a:rPr>
              <a:t>Bertotti</a:t>
            </a:r>
            <a:r>
              <a:rPr lang="en-US" sz="2400" b="1" dirty="0" smtClean="0">
                <a:solidFill>
                  <a:srgbClr val="060C04"/>
                </a:solidFill>
              </a:rPr>
              <a:t>,</a:t>
            </a:r>
          </a:p>
          <a:p>
            <a:pPr algn="ctr"/>
            <a:r>
              <a:rPr lang="en-US" sz="2400" b="1" dirty="0" smtClean="0">
                <a:solidFill>
                  <a:srgbClr val="060C04"/>
                </a:solidFill>
              </a:rPr>
              <a:t>Caroline </a:t>
            </a:r>
            <a:r>
              <a:rPr lang="en-US" sz="2400" b="1" dirty="0" err="1" smtClean="0">
                <a:solidFill>
                  <a:srgbClr val="060C04"/>
                </a:solidFill>
              </a:rPr>
              <a:t>Frostick</a:t>
            </a:r>
            <a:r>
              <a:rPr lang="en-US" sz="2400" b="1" dirty="0" smtClean="0">
                <a:solidFill>
                  <a:srgbClr val="060C04"/>
                </a:solidFill>
              </a:rPr>
              <a:t> </a:t>
            </a:r>
          </a:p>
          <a:p>
            <a:pPr algn="ctr"/>
            <a:r>
              <a:rPr lang="en-US" sz="2400" dirty="0" smtClean="0">
                <a:solidFill>
                  <a:srgbClr val="060C04"/>
                </a:solidFill>
              </a:rPr>
              <a:t>University </a:t>
            </a:r>
            <a:r>
              <a:rPr lang="en-US" sz="2400" dirty="0">
                <a:solidFill>
                  <a:srgbClr val="060C04"/>
                </a:solidFill>
              </a:rPr>
              <a:t>of East </a:t>
            </a:r>
            <a:r>
              <a:rPr lang="en-US" sz="2400" dirty="0" smtClean="0">
                <a:solidFill>
                  <a:srgbClr val="060C04"/>
                </a:solidFill>
              </a:rPr>
              <a:t>London</a:t>
            </a:r>
            <a:endParaRPr lang="en-US" sz="2400" dirty="0">
              <a:solidFill>
                <a:srgbClr val="060C04"/>
              </a:solidFill>
            </a:endParaRPr>
          </a:p>
        </p:txBody>
      </p:sp>
      <p:pic>
        <p:nvPicPr>
          <p:cNvPr id="6" name="Picture 2" descr="The health foundation - Inspiring improveme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9" y="188642"/>
            <a:ext cx="1608113" cy="804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ttp://www.drugs.smd.qmul.ac.uk/drugs/html5/Prescribing1/media/Barts&amp;Lond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2" y="6093296"/>
            <a:ext cx="3494927" cy="6077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67944" y="3356992"/>
            <a:ext cx="3203836" cy="1200329"/>
          </a:xfrm>
          <a:prstGeom prst="rect">
            <a:avLst/>
          </a:prstGeom>
          <a:noFill/>
        </p:spPr>
        <p:txBody>
          <a:bodyPr wrap="square" rtlCol="0">
            <a:spAutoFit/>
          </a:bodyPr>
          <a:lstStyle/>
          <a:p>
            <a:pPr algn="ctr"/>
            <a:r>
              <a:rPr lang="en-US" sz="2400" b="1" dirty="0" err="1" smtClean="0">
                <a:solidFill>
                  <a:srgbClr val="060C04"/>
                </a:solidFill>
              </a:rPr>
              <a:t>Dr</a:t>
            </a:r>
            <a:r>
              <a:rPr lang="en-US" sz="2400" b="1" dirty="0" smtClean="0">
                <a:solidFill>
                  <a:srgbClr val="060C04"/>
                </a:solidFill>
              </a:rPr>
              <a:t> Patrick Hutt </a:t>
            </a:r>
          </a:p>
          <a:p>
            <a:pPr algn="ctr"/>
            <a:r>
              <a:rPr lang="en-US" sz="2400" dirty="0">
                <a:solidFill>
                  <a:srgbClr val="060C04"/>
                </a:solidFill>
              </a:rPr>
              <a:t>C</a:t>
            </a:r>
            <a:r>
              <a:rPr lang="en-US" sz="2400" dirty="0" smtClean="0">
                <a:solidFill>
                  <a:srgbClr val="060C04"/>
                </a:solidFill>
              </a:rPr>
              <a:t>linical Lead, </a:t>
            </a:r>
            <a:r>
              <a:rPr lang="en-US" sz="2400" dirty="0" err="1" smtClean="0">
                <a:solidFill>
                  <a:srgbClr val="060C04"/>
                </a:solidFill>
              </a:rPr>
              <a:t>City&amp;Hackney</a:t>
            </a:r>
            <a:r>
              <a:rPr lang="en-US" sz="2400" dirty="0" smtClean="0">
                <a:solidFill>
                  <a:srgbClr val="060C04"/>
                </a:solidFill>
              </a:rPr>
              <a:t> CCG</a:t>
            </a:r>
            <a:endParaRPr lang="en-US" sz="2400" dirty="0">
              <a:solidFill>
                <a:srgbClr val="060C04"/>
              </a:solidFill>
            </a:endParaRPr>
          </a:p>
        </p:txBody>
      </p:sp>
      <p:sp>
        <p:nvSpPr>
          <p:cNvPr id="13" name="TextBox 12"/>
          <p:cNvSpPr txBox="1"/>
          <p:nvPr/>
        </p:nvSpPr>
        <p:spPr>
          <a:xfrm>
            <a:off x="7956296" y="4957037"/>
            <a:ext cx="184731" cy="369332"/>
          </a:xfrm>
          <a:prstGeom prst="rect">
            <a:avLst/>
          </a:prstGeom>
          <a:noFill/>
        </p:spPr>
        <p:txBody>
          <a:bodyPr wrap="none" rtlCol="0">
            <a:spAutoFit/>
          </a:bodyPr>
          <a:lstStyle/>
          <a:p>
            <a:endParaRPr lang="en-US" dirty="0"/>
          </a:p>
        </p:txBody>
      </p:sp>
      <p:sp>
        <p:nvSpPr>
          <p:cNvPr id="17" name="TextBox 16"/>
          <p:cNvSpPr txBox="1"/>
          <p:nvPr/>
        </p:nvSpPr>
        <p:spPr>
          <a:xfrm>
            <a:off x="1162845" y="6364591"/>
            <a:ext cx="184731" cy="369332"/>
          </a:xfrm>
          <a:prstGeom prst="rect">
            <a:avLst/>
          </a:prstGeom>
          <a:noFill/>
        </p:spPr>
        <p:txBody>
          <a:bodyPr wrap="none" rtlCol="0">
            <a:spAutoFit/>
          </a:bodyPr>
          <a:lstStyle/>
          <a:p>
            <a:endParaRPr lang="en-US" dirty="0"/>
          </a:p>
        </p:txBody>
      </p:sp>
      <p:pic>
        <p:nvPicPr>
          <p:cNvPr id="19" name="Picture 4" descr="Logo: NHS City and Hackney Clinical Commissioning Grou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9" y="332659"/>
            <a:ext cx="3095302"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00410"/>
      </p:ext>
    </p:extLst>
  </p:cSld>
  <p:clrMapOvr>
    <a:masterClrMapping/>
  </p:clrMapOvr>
  <p:transition advTm="185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5464596"/>
            <a:ext cx="8435280" cy="1393404"/>
          </a:xfrm>
        </p:spPr>
        <p:txBody>
          <a:bodyPr>
            <a:normAutofit fontScale="92500" lnSpcReduction="10000"/>
          </a:bodyPr>
          <a:lstStyle/>
          <a:p>
            <a:pPr marL="0" indent="0" algn="ctr">
              <a:buNone/>
            </a:pPr>
            <a:r>
              <a:rPr lang="en-US" dirty="0" smtClean="0"/>
              <a:t>Social Prescribing team facilitating better linking between GPs, patients and community organisations </a:t>
            </a:r>
            <a:endParaRPr lang="en-US" dirty="0"/>
          </a:p>
        </p:txBody>
      </p:sp>
      <p:pic>
        <p:nvPicPr>
          <p:cNvPr id="4" name="Picture 3" descr="GPprescrib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042945"/>
            <a:ext cx="2142148" cy="1467371"/>
          </a:xfrm>
          <a:prstGeom prst="rect">
            <a:avLst/>
          </a:prstGeom>
        </p:spPr>
      </p:pic>
      <p:sp>
        <p:nvSpPr>
          <p:cNvPr id="9" name="Title 8"/>
          <p:cNvSpPr>
            <a:spLocks noGrp="1"/>
          </p:cNvSpPr>
          <p:nvPr>
            <p:ph type="title"/>
          </p:nvPr>
        </p:nvSpPr>
        <p:spPr/>
        <p:txBody>
          <a:bodyPr>
            <a:normAutofit fontScale="90000"/>
          </a:bodyPr>
          <a:lstStyle/>
          <a:p>
            <a:r>
              <a:rPr lang="en-US" dirty="0" smtClean="0"/>
              <a:t>Social Prescribing </a:t>
            </a:r>
            <a:br>
              <a:rPr lang="en-US" dirty="0" smtClean="0"/>
            </a:br>
            <a:r>
              <a:rPr lang="en-US" dirty="0" smtClean="0"/>
              <a:t>City and Hackney CCG</a:t>
            </a:r>
            <a:endParaRPr lang="en-US" dirty="0"/>
          </a:p>
        </p:txBody>
      </p:sp>
      <p:pic>
        <p:nvPicPr>
          <p:cNvPr id="2" name="Picture 1" descr="Social Prescribing Team THUMBS UP.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85482" y="2039522"/>
            <a:ext cx="3715721" cy="2786791"/>
          </a:xfrm>
          <a:prstGeom prst="rect">
            <a:avLst/>
          </a:prstGeom>
        </p:spPr>
      </p:pic>
      <p:cxnSp>
        <p:nvCxnSpPr>
          <p:cNvPr id="13" name="Straight Arrow Connector 12"/>
          <p:cNvCxnSpPr/>
          <p:nvPr/>
        </p:nvCxnSpPr>
        <p:spPr>
          <a:xfrm flipV="1">
            <a:off x="5936736" y="3089586"/>
            <a:ext cx="919276" cy="402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816542" y="3542011"/>
            <a:ext cx="1039472" cy="50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936738" y="3592280"/>
            <a:ext cx="850869" cy="4400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93668" y="3796197"/>
            <a:ext cx="6836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5"/>
          <a:stretch>
            <a:fillRect/>
          </a:stretch>
        </p:blipFill>
        <p:spPr>
          <a:xfrm>
            <a:off x="7007604" y="1239545"/>
            <a:ext cx="1485900" cy="1803400"/>
          </a:xfrm>
          <a:prstGeom prst="rect">
            <a:avLst/>
          </a:prstGeom>
        </p:spPr>
      </p:pic>
      <p:sp>
        <p:nvSpPr>
          <p:cNvPr id="22" name="TextBox 21"/>
          <p:cNvSpPr txBox="1"/>
          <p:nvPr/>
        </p:nvSpPr>
        <p:spPr>
          <a:xfrm>
            <a:off x="7007604" y="3042945"/>
            <a:ext cx="1679196" cy="830997"/>
          </a:xfrm>
          <a:prstGeom prst="rect">
            <a:avLst/>
          </a:prstGeom>
          <a:noFill/>
        </p:spPr>
        <p:txBody>
          <a:bodyPr wrap="square" rtlCol="0">
            <a:spAutoFit/>
          </a:bodyPr>
          <a:lstStyle/>
          <a:p>
            <a:pPr algn="ctr"/>
            <a:r>
              <a:rPr lang="en-US" sz="2400" dirty="0" smtClean="0"/>
              <a:t>New Age Games</a:t>
            </a:r>
            <a:endParaRPr lang="en-US" sz="2400" dirty="0"/>
          </a:p>
        </p:txBody>
      </p:sp>
      <p:pic>
        <p:nvPicPr>
          <p:cNvPr id="23" name="Picture 22"/>
          <p:cNvPicPr>
            <a:picLocks noChangeAspect="1"/>
          </p:cNvPicPr>
          <p:nvPr/>
        </p:nvPicPr>
        <p:blipFill>
          <a:blip r:embed="rId6"/>
          <a:stretch>
            <a:fillRect/>
          </a:stretch>
        </p:blipFill>
        <p:spPr>
          <a:xfrm>
            <a:off x="6973200" y="4194604"/>
            <a:ext cx="2170800" cy="1269992"/>
          </a:xfrm>
          <a:prstGeom prst="rect">
            <a:avLst/>
          </a:prstGeom>
        </p:spPr>
      </p:pic>
    </p:spTree>
    <p:extLst>
      <p:ext uri="{BB962C8B-B14F-4D97-AF65-F5344CB8AC3E}">
        <p14:creationId xmlns:p14="http://schemas.microsoft.com/office/powerpoint/2010/main" val="1870939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5" name="Content Placeholder 4"/>
          <p:cNvSpPr>
            <a:spLocks noGrp="1"/>
          </p:cNvSpPr>
          <p:nvPr>
            <p:ph idx="1"/>
          </p:nvPr>
        </p:nvSpPr>
        <p:spPr>
          <a:xfrm>
            <a:off x="1485900" y="1600204"/>
            <a:ext cx="6383777" cy="4525963"/>
          </a:xfrm>
        </p:spPr>
        <p:txBody>
          <a:bodyPr>
            <a:normAutofit fontScale="77500" lnSpcReduction="20000"/>
          </a:bodyPr>
          <a:lstStyle/>
          <a:p>
            <a:r>
              <a:rPr lang="en-US" dirty="0" smtClean="0"/>
              <a:t>Independent Evaluation (UEL and Queen Mary)</a:t>
            </a:r>
          </a:p>
          <a:p>
            <a:r>
              <a:rPr lang="en-US" dirty="0"/>
              <a:t>Qualitative interviews with 20 participants </a:t>
            </a:r>
            <a:endParaRPr lang="en-US" dirty="0" smtClean="0"/>
          </a:p>
          <a:p>
            <a:r>
              <a:rPr lang="en-US" dirty="0" smtClean="0"/>
              <a:t>Quantitative (baseline and 8 months follow up)</a:t>
            </a:r>
          </a:p>
          <a:p>
            <a:r>
              <a:rPr lang="en-US" dirty="0" smtClean="0"/>
              <a:t>Control Group – patients matched </a:t>
            </a:r>
          </a:p>
          <a:p>
            <a:r>
              <a:rPr lang="en-US" dirty="0" smtClean="0"/>
              <a:t>Economic evaluation</a:t>
            </a:r>
          </a:p>
          <a:p>
            <a:r>
              <a:rPr lang="en-US" dirty="0" smtClean="0"/>
              <a:t>Process evaluation – learning events, interviews with Wellbeing coordinators, community </a:t>
            </a:r>
            <a:r>
              <a:rPr lang="en-US" dirty="0" err="1" smtClean="0"/>
              <a:t>organisations</a:t>
            </a:r>
            <a:r>
              <a:rPr lang="en-US" dirty="0" smtClean="0"/>
              <a:t>, GPs </a:t>
            </a:r>
          </a:p>
          <a:p>
            <a:r>
              <a:rPr lang="en-US" dirty="0" smtClean="0"/>
              <a:t>GP online survey</a:t>
            </a:r>
          </a:p>
        </p:txBody>
      </p:sp>
    </p:spTree>
    <p:extLst>
      <p:ext uri="{BB962C8B-B14F-4D97-AF65-F5344CB8AC3E}">
        <p14:creationId xmlns:p14="http://schemas.microsoft.com/office/powerpoint/2010/main" val="1428345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Criteria</a:t>
            </a:r>
            <a:endParaRPr lang="en-US" dirty="0"/>
          </a:p>
        </p:txBody>
      </p:sp>
      <p:sp>
        <p:nvSpPr>
          <p:cNvPr id="3" name="Content Placeholder 2"/>
          <p:cNvSpPr>
            <a:spLocks noGrp="1"/>
          </p:cNvSpPr>
          <p:nvPr>
            <p:ph idx="1"/>
          </p:nvPr>
        </p:nvSpPr>
        <p:spPr>
          <a:xfrm>
            <a:off x="457200" y="1417642"/>
            <a:ext cx="8229600" cy="4525963"/>
          </a:xfrm>
        </p:spPr>
        <p:txBody>
          <a:bodyPr/>
          <a:lstStyle/>
          <a:p>
            <a:r>
              <a:rPr lang="en-GB" dirty="0"/>
              <a:t> </a:t>
            </a:r>
            <a:r>
              <a:rPr lang="en-GB" dirty="0" smtClean="0"/>
              <a:t>Socially </a:t>
            </a:r>
            <a:r>
              <a:rPr lang="en-GB" dirty="0"/>
              <a:t>isolated </a:t>
            </a:r>
            <a:endParaRPr lang="en-GB" dirty="0" smtClean="0"/>
          </a:p>
          <a:p>
            <a:pPr marL="0" lvl="0" indent="0">
              <a:buNone/>
            </a:pPr>
            <a:r>
              <a:rPr lang="en-GB" dirty="0" smtClean="0"/>
              <a:t> </a:t>
            </a:r>
            <a:endParaRPr lang="en-GB" dirty="0"/>
          </a:p>
          <a:p>
            <a:pPr lvl="0"/>
            <a:r>
              <a:rPr lang="en-GB" dirty="0"/>
              <a:t>Frequent attenders to GP/A+E  </a:t>
            </a:r>
            <a:endParaRPr lang="en-GB" dirty="0" smtClean="0"/>
          </a:p>
          <a:p>
            <a:pPr marL="0" lvl="0" indent="0">
              <a:buNone/>
            </a:pPr>
            <a:endParaRPr lang="en-GB" dirty="0"/>
          </a:p>
          <a:p>
            <a:pPr lvl="0"/>
            <a:r>
              <a:rPr lang="en-GB" dirty="0"/>
              <a:t>Presenting with a social problem  </a:t>
            </a:r>
            <a:endParaRPr lang="en-GB" dirty="0" smtClean="0"/>
          </a:p>
          <a:p>
            <a:pPr lvl="0"/>
            <a:endParaRPr lang="en-GB" dirty="0"/>
          </a:p>
          <a:p>
            <a:pPr lvl="0"/>
            <a:r>
              <a:rPr lang="en-GB" dirty="0"/>
              <a:t>Mild-moderate mental health problems </a:t>
            </a:r>
          </a:p>
          <a:p>
            <a:pPr marL="0" indent="0">
              <a:buNone/>
            </a:pPr>
            <a:endParaRPr lang="en-US" dirty="0"/>
          </a:p>
        </p:txBody>
      </p:sp>
    </p:spTree>
    <p:extLst>
      <p:ext uri="{BB962C8B-B14F-4D97-AF65-F5344CB8AC3E}">
        <p14:creationId xmlns:p14="http://schemas.microsoft.com/office/powerpoint/2010/main" val="3252808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happens when you refer? </a:t>
            </a:r>
            <a:endParaRPr lang="en-US" dirty="0"/>
          </a:p>
        </p:txBody>
      </p:sp>
      <p:sp>
        <p:nvSpPr>
          <p:cNvPr id="3" name="Content Placeholder 2"/>
          <p:cNvSpPr>
            <a:spLocks noGrp="1"/>
          </p:cNvSpPr>
          <p:nvPr>
            <p:ph idx="1"/>
          </p:nvPr>
        </p:nvSpPr>
        <p:spPr>
          <a:xfrm>
            <a:off x="0" y="1600204"/>
            <a:ext cx="8686800" cy="4525963"/>
          </a:xfrm>
        </p:spPr>
        <p:txBody>
          <a:bodyPr/>
          <a:lstStyle/>
          <a:p>
            <a:pPr marL="0" indent="0">
              <a:buNone/>
            </a:pPr>
            <a:r>
              <a:rPr lang="en-US" dirty="0" smtClean="0"/>
              <a:t> </a:t>
            </a:r>
            <a:r>
              <a:rPr lang="en-US" dirty="0"/>
              <a:t> </a:t>
            </a:r>
            <a:r>
              <a:rPr lang="en-US" dirty="0" smtClean="0"/>
              <a:t> </a:t>
            </a:r>
          </a:p>
        </p:txBody>
      </p:sp>
      <p:pic>
        <p:nvPicPr>
          <p:cNvPr id="4" name="Picture 3"/>
          <p:cNvPicPr>
            <a:picLocks noChangeAspect="1"/>
          </p:cNvPicPr>
          <p:nvPr/>
        </p:nvPicPr>
        <p:blipFill>
          <a:blip r:embed="rId3"/>
          <a:stretch>
            <a:fillRect/>
          </a:stretch>
        </p:blipFill>
        <p:spPr>
          <a:xfrm>
            <a:off x="1048211" y="1570471"/>
            <a:ext cx="6207416" cy="4191539"/>
          </a:xfrm>
          <a:prstGeom prst="rect">
            <a:avLst/>
          </a:prstGeom>
        </p:spPr>
      </p:pic>
      <p:sp>
        <p:nvSpPr>
          <p:cNvPr id="5" name="TextBox 4"/>
          <p:cNvSpPr txBox="1"/>
          <p:nvPr/>
        </p:nvSpPr>
        <p:spPr>
          <a:xfrm>
            <a:off x="3730039" y="2364839"/>
            <a:ext cx="1276916" cy="369332"/>
          </a:xfrm>
          <a:prstGeom prst="rect">
            <a:avLst/>
          </a:prstGeom>
          <a:noFill/>
        </p:spPr>
        <p:txBody>
          <a:bodyPr wrap="square" rtlCol="0">
            <a:spAutoFit/>
          </a:bodyPr>
          <a:lstStyle/>
          <a:p>
            <a:r>
              <a:rPr lang="en-US" dirty="0" smtClean="0">
                <a:solidFill>
                  <a:srgbClr val="000090"/>
                </a:solidFill>
              </a:rPr>
              <a:t>Lifestyle</a:t>
            </a:r>
            <a:endParaRPr lang="en-US" dirty="0">
              <a:solidFill>
                <a:srgbClr val="000090"/>
              </a:solidFill>
            </a:endParaRPr>
          </a:p>
        </p:txBody>
      </p:sp>
      <p:sp>
        <p:nvSpPr>
          <p:cNvPr id="6" name="TextBox 5"/>
          <p:cNvSpPr txBox="1"/>
          <p:nvPr/>
        </p:nvSpPr>
        <p:spPr>
          <a:xfrm>
            <a:off x="2073524" y="2591832"/>
            <a:ext cx="1061783" cy="646331"/>
          </a:xfrm>
          <a:prstGeom prst="rect">
            <a:avLst/>
          </a:prstGeom>
          <a:noFill/>
        </p:spPr>
        <p:txBody>
          <a:bodyPr wrap="square" rtlCol="0">
            <a:spAutoFit/>
          </a:bodyPr>
          <a:lstStyle/>
          <a:p>
            <a:r>
              <a:rPr lang="en-US" dirty="0" smtClean="0">
                <a:solidFill>
                  <a:srgbClr val="000090"/>
                </a:solidFill>
              </a:rPr>
              <a:t>Feeling Positive</a:t>
            </a:r>
            <a:endParaRPr lang="en-US" dirty="0">
              <a:solidFill>
                <a:srgbClr val="000090"/>
              </a:solidFill>
            </a:endParaRPr>
          </a:p>
        </p:txBody>
      </p:sp>
      <p:sp>
        <p:nvSpPr>
          <p:cNvPr id="7" name="TextBox 6"/>
          <p:cNvSpPr txBox="1"/>
          <p:nvPr/>
        </p:nvSpPr>
        <p:spPr>
          <a:xfrm>
            <a:off x="5063165" y="2421331"/>
            <a:ext cx="1377639" cy="923330"/>
          </a:xfrm>
          <a:prstGeom prst="rect">
            <a:avLst/>
          </a:prstGeom>
          <a:noFill/>
        </p:spPr>
        <p:txBody>
          <a:bodyPr wrap="square" rtlCol="0">
            <a:spAutoFit/>
          </a:bodyPr>
          <a:lstStyle/>
          <a:p>
            <a:r>
              <a:rPr lang="en-US" dirty="0" smtClean="0">
                <a:solidFill>
                  <a:srgbClr val="000090"/>
                </a:solidFill>
              </a:rPr>
              <a:t>Looking after yourself</a:t>
            </a:r>
            <a:endParaRPr lang="en-US" dirty="0">
              <a:solidFill>
                <a:srgbClr val="000090"/>
              </a:solidFill>
            </a:endParaRPr>
          </a:p>
        </p:txBody>
      </p:sp>
      <p:sp>
        <p:nvSpPr>
          <p:cNvPr id="8" name="TextBox 7"/>
          <p:cNvSpPr txBox="1"/>
          <p:nvPr/>
        </p:nvSpPr>
        <p:spPr>
          <a:xfrm>
            <a:off x="803687" y="3600940"/>
            <a:ext cx="1318554" cy="646331"/>
          </a:xfrm>
          <a:prstGeom prst="rect">
            <a:avLst/>
          </a:prstGeom>
          <a:noFill/>
        </p:spPr>
        <p:txBody>
          <a:bodyPr wrap="square" rtlCol="0">
            <a:spAutoFit/>
          </a:bodyPr>
          <a:lstStyle/>
          <a:p>
            <a:r>
              <a:rPr lang="en-US" dirty="0" smtClean="0">
                <a:solidFill>
                  <a:srgbClr val="000090"/>
                </a:solidFill>
              </a:rPr>
              <a:t>Family and Friends</a:t>
            </a:r>
            <a:endParaRPr lang="en-US" dirty="0">
              <a:solidFill>
                <a:srgbClr val="000090"/>
              </a:solidFill>
            </a:endParaRPr>
          </a:p>
        </p:txBody>
      </p:sp>
      <p:sp>
        <p:nvSpPr>
          <p:cNvPr id="9" name="TextBox 8"/>
          <p:cNvSpPr txBox="1"/>
          <p:nvPr/>
        </p:nvSpPr>
        <p:spPr>
          <a:xfrm>
            <a:off x="1597836" y="5338059"/>
            <a:ext cx="1214458" cy="646331"/>
          </a:xfrm>
          <a:prstGeom prst="rect">
            <a:avLst/>
          </a:prstGeom>
          <a:noFill/>
        </p:spPr>
        <p:txBody>
          <a:bodyPr wrap="square" rtlCol="0">
            <a:spAutoFit/>
          </a:bodyPr>
          <a:lstStyle/>
          <a:p>
            <a:r>
              <a:rPr lang="en-US" dirty="0" smtClean="0">
                <a:solidFill>
                  <a:srgbClr val="000090"/>
                </a:solidFill>
              </a:rPr>
              <a:t>Where you live </a:t>
            </a:r>
            <a:endParaRPr lang="en-US" dirty="0">
              <a:solidFill>
                <a:srgbClr val="000090"/>
              </a:solidFill>
            </a:endParaRPr>
          </a:p>
        </p:txBody>
      </p:sp>
      <p:sp>
        <p:nvSpPr>
          <p:cNvPr id="10" name="TextBox 9"/>
          <p:cNvSpPr txBox="1"/>
          <p:nvPr/>
        </p:nvSpPr>
        <p:spPr>
          <a:xfrm>
            <a:off x="3622640" y="5799724"/>
            <a:ext cx="1384315" cy="369332"/>
          </a:xfrm>
          <a:prstGeom prst="rect">
            <a:avLst/>
          </a:prstGeom>
          <a:noFill/>
        </p:spPr>
        <p:txBody>
          <a:bodyPr wrap="square" rtlCol="0">
            <a:spAutoFit/>
          </a:bodyPr>
          <a:lstStyle/>
          <a:p>
            <a:r>
              <a:rPr lang="en-US" dirty="0" smtClean="0">
                <a:solidFill>
                  <a:srgbClr val="000090"/>
                </a:solidFill>
              </a:rPr>
              <a:t>Money</a:t>
            </a:r>
            <a:endParaRPr lang="en-US" dirty="0">
              <a:solidFill>
                <a:srgbClr val="000090"/>
              </a:solidFill>
            </a:endParaRPr>
          </a:p>
        </p:txBody>
      </p:sp>
      <p:sp>
        <p:nvSpPr>
          <p:cNvPr id="11" name="TextBox 10"/>
          <p:cNvSpPr txBox="1"/>
          <p:nvPr/>
        </p:nvSpPr>
        <p:spPr>
          <a:xfrm>
            <a:off x="5940152" y="3567041"/>
            <a:ext cx="1381012" cy="646331"/>
          </a:xfrm>
          <a:prstGeom prst="rect">
            <a:avLst/>
          </a:prstGeom>
          <a:noFill/>
        </p:spPr>
        <p:txBody>
          <a:bodyPr wrap="square" rtlCol="0">
            <a:spAutoFit/>
          </a:bodyPr>
          <a:lstStyle/>
          <a:p>
            <a:r>
              <a:rPr lang="en-US" dirty="0" smtClean="0">
                <a:solidFill>
                  <a:srgbClr val="000090"/>
                </a:solidFill>
              </a:rPr>
              <a:t>Managing symptoms</a:t>
            </a:r>
            <a:endParaRPr lang="en-US" dirty="0">
              <a:solidFill>
                <a:srgbClr val="000090"/>
              </a:solidFill>
            </a:endParaRPr>
          </a:p>
        </p:txBody>
      </p:sp>
      <p:sp>
        <p:nvSpPr>
          <p:cNvPr id="12" name="TextBox 11"/>
          <p:cNvSpPr txBox="1"/>
          <p:nvPr/>
        </p:nvSpPr>
        <p:spPr>
          <a:xfrm>
            <a:off x="5155665" y="5438845"/>
            <a:ext cx="1568973" cy="646331"/>
          </a:xfrm>
          <a:prstGeom prst="rect">
            <a:avLst/>
          </a:prstGeom>
          <a:noFill/>
        </p:spPr>
        <p:txBody>
          <a:bodyPr wrap="square" rtlCol="0">
            <a:spAutoFit/>
          </a:bodyPr>
          <a:lstStyle/>
          <a:p>
            <a:r>
              <a:rPr lang="en-US" dirty="0" smtClean="0">
                <a:solidFill>
                  <a:srgbClr val="000090"/>
                </a:solidFill>
              </a:rPr>
              <a:t>Work, volunteering</a:t>
            </a:r>
            <a:endParaRPr lang="en-US" dirty="0">
              <a:solidFill>
                <a:srgbClr val="000090"/>
              </a:solidFill>
            </a:endParaRPr>
          </a:p>
        </p:txBody>
      </p:sp>
    </p:spTree>
    <p:extLst>
      <p:ext uri="{BB962C8B-B14F-4D97-AF65-F5344CB8AC3E}">
        <p14:creationId xmlns:p14="http://schemas.microsoft.com/office/powerpoint/2010/main" val="1815382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wide range of options!</a:t>
            </a:r>
            <a:endParaRPr lang="en-US" dirty="0"/>
          </a:p>
        </p:txBody>
      </p:sp>
      <p:pic>
        <p:nvPicPr>
          <p:cNvPr id="4" name="Content Placeholder 3" descr="Social Prescribing Team plus GP.JPG"/>
          <p:cNvPicPr>
            <a:picLocks noGrp="1" noChangeAspect="1"/>
          </p:cNvPicPr>
          <p:nvPr>
            <p:ph idx="1"/>
          </p:nvPr>
        </p:nvPicPr>
        <p:blipFill>
          <a:blip r:embed="rId3" cstate="print">
            <a:extLst>
              <a:ext uri="{28A0092B-C50C-407E-A947-70E740481C1C}">
                <a14:useLocalDpi xmlns:a14="http://schemas.microsoft.com/office/drawing/2010/main" val="0"/>
              </a:ext>
            </a:extLst>
          </a:blip>
          <a:srcRect t="13336" b="13336"/>
          <a:stretch>
            <a:fillRect/>
          </a:stretch>
        </p:blipFill>
        <p:spPr>
          <a:xfrm>
            <a:off x="682978" y="1417638"/>
            <a:ext cx="7346571" cy="4040332"/>
          </a:xfrm>
          <a:prstGeom prst="rect">
            <a:avLst/>
          </a:prstGeom>
        </p:spPr>
      </p:pic>
    </p:spTree>
    <p:extLst>
      <p:ext uri="{BB962C8B-B14F-4D97-AF65-F5344CB8AC3E}">
        <p14:creationId xmlns:p14="http://schemas.microsoft.com/office/powerpoint/2010/main" val="1212134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776" y="42963"/>
            <a:ext cx="8229600" cy="1143000"/>
          </a:xfrm>
        </p:spPr>
        <p:txBody>
          <a:bodyPr/>
          <a:lstStyle/>
          <a:p>
            <a:pPr algn="ctr"/>
            <a:r>
              <a:rPr lang="en-GB" sz="3200" dirty="0">
                <a:solidFill>
                  <a:srgbClr val="00B050"/>
                </a:solidFill>
              </a:rPr>
              <a:t>THE SOCIAL PRESCRIBING PATHWAY</a:t>
            </a:r>
          </a:p>
        </p:txBody>
      </p:sp>
      <p:grpSp>
        <p:nvGrpSpPr>
          <p:cNvPr id="7" name="Group 6"/>
          <p:cNvGrpSpPr/>
          <p:nvPr/>
        </p:nvGrpSpPr>
        <p:grpSpPr>
          <a:xfrm>
            <a:off x="5086" y="888410"/>
            <a:ext cx="7120200" cy="5921464"/>
            <a:chOff x="1777" y="816480"/>
            <a:chExt cx="7120200" cy="5921464"/>
          </a:xfrm>
        </p:grpSpPr>
        <p:sp>
          <p:nvSpPr>
            <p:cNvPr id="8" name="Hexagon 7"/>
            <p:cNvSpPr/>
            <p:nvPr/>
          </p:nvSpPr>
          <p:spPr>
            <a:xfrm>
              <a:off x="1777" y="816480"/>
              <a:ext cx="2824058" cy="136815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fontAlgn="base">
                <a:spcBef>
                  <a:spcPct val="0"/>
                </a:spcBef>
                <a:spcAft>
                  <a:spcPct val="0"/>
                </a:spcAft>
              </a:pPr>
              <a:r>
                <a:rPr lang="en-US" sz="2400" dirty="0" smtClean="0">
                  <a:solidFill>
                    <a:srgbClr val="FFFFFF"/>
                  </a:solidFill>
                </a:rPr>
                <a:t>Patients</a:t>
              </a:r>
            </a:p>
            <a:p>
              <a:pPr algn="ctr" defTabSz="914400" fontAlgn="base">
                <a:spcBef>
                  <a:spcPct val="0"/>
                </a:spcBef>
                <a:spcAft>
                  <a:spcPct val="0"/>
                </a:spcAft>
              </a:pPr>
              <a:r>
                <a:rPr lang="en-US" sz="1600" dirty="0" smtClean="0">
                  <a:solidFill>
                    <a:srgbClr val="FFFFFF"/>
                  </a:solidFill>
                </a:rPr>
                <a:t>Clients</a:t>
              </a:r>
              <a:endParaRPr lang="en-US" sz="1600" dirty="0">
                <a:solidFill>
                  <a:srgbClr val="FFFFFF"/>
                </a:solidFill>
              </a:endParaRPr>
            </a:p>
          </p:txBody>
        </p:sp>
        <p:sp>
          <p:nvSpPr>
            <p:cNvPr id="9" name="Hexagon 8"/>
            <p:cNvSpPr/>
            <p:nvPr/>
          </p:nvSpPr>
          <p:spPr>
            <a:xfrm>
              <a:off x="948777" y="2268029"/>
              <a:ext cx="3555824" cy="1593304"/>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fontAlgn="base">
                <a:spcBef>
                  <a:spcPct val="0"/>
                </a:spcBef>
                <a:spcAft>
                  <a:spcPct val="0"/>
                </a:spcAft>
              </a:pPr>
              <a:r>
                <a:rPr lang="en-US" sz="2400" dirty="0" smtClean="0">
                  <a:solidFill>
                    <a:srgbClr val="FFFFFF"/>
                  </a:solidFill>
                </a:rPr>
                <a:t>GP practices</a:t>
              </a:r>
              <a:endParaRPr lang="en-US" sz="2400" dirty="0">
                <a:solidFill>
                  <a:srgbClr val="FFFFFF"/>
                </a:solidFill>
              </a:endParaRPr>
            </a:p>
            <a:p>
              <a:pPr algn="ctr" defTabSz="914400" fontAlgn="base">
                <a:spcBef>
                  <a:spcPct val="0"/>
                </a:spcBef>
                <a:spcAft>
                  <a:spcPct val="0"/>
                </a:spcAft>
              </a:pPr>
              <a:r>
                <a:rPr lang="en-US" sz="1600" dirty="0" smtClean="0">
                  <a:solidFill>
                    <a:srgbClr val="FFFFFF"/>
                  </a:solidFill>
                </a:rPr>
                <a:t>Other referral sources</a:t>
              </a:r>
              <a:endParaRPr lang="en-US" sz="1600" dirty="0">
                <a:solidFill>
                  <a:srgbClr val="FFFFFF"/>
                </a:solidFill>
              </a:endParaRPr>
            </a:p>
          </p:txBody>
        </p:sp>
        <p:sp>
          <p:nvSpPr>
            <p:cNvPr id="10" name="Hexagon 9"/>
            <p:cNvSpPr/>
            <p:nvPr/>
          </p:nvSpPr>
          <p:spPr>
            <a:xfrm>
              <a:off x="2604273" y="3924357"/>
              <a:ext cx="3011188" cy="136815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smtClean="0">
                  <a:solidFill>
                    <a:srgbClr val="FFFFFF"/>
                  </a:solidFill>
                </a:rPr>
                <a:t>Link workers</a:t>
              </a:r>
            </a:p>
            <a:p>
              <a:pPr algn="ctr"/>
              <a:r>
                <a:rPr lang="en-US" sz="1400" dirty="0" smtClean="0">
                  <a:solidFill>
                    <a:srgbClr val="FFFFFF"/>
                  </a:solidFill>
                </a:rPr>
                <a:t>Face to face or telephone</a:t>
              </a:r>
              <a:endParaRPr lang="en-US" sz="1400" dirty="0">
                <a:solidFill>
                  <a:srgbClr val="FFFFFF"/>
                </a:solidFill>
              </a:endParaRPr>
            </a:p>
          </p:txBody>
        </p:sp>
        <p:sp>
          <p:nvSpPr>
            <p:cNvPr id="11" name="Hexagon 10"/>
            <p:cNvSpPr/>
            <p:nvPr/>
          </p:nvSpPr>
          <p:spPr>
            <a:xfrm>
              <a:off x="4241657" y="5369792"/>
              <a:ext cx="2880320" cy="1368152"/>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solidFill>
                    <a:srgbClr val="FFFFFF"/>
                  </a:solidFill>
                </a:rPr>
                <a:t>Community and statutory </a:t>
              </a:r>
              <a:r>
                <a:rPr lang="en-US" sz="2400" dirty="0" err="1">
                  <a:solidFill>
                    <a:srgbClr val="FFFFFF"/>
                  </a:solidFill>
                </a:rPr>
                <a:t>organisations</a:t>
              </a:r>
              <a:endParaRPr lang="en-US" sz="2400" dirty="0">
                <a:solidFill>
                  <a:srgbClr val="FFFFFF"/>
                </a:solidFill>
              </a:endParaRPr>
            </a:p>
          </p:txBody>
        </p:sp>
        <p:cxnSp>
          <p:nvCxnSpPr>
            <p:cNvPr id="12" name="Straight Arrow Connector 11"/>
            <p:cNvCxnSpPr/>
            <p:nvPr/>
          </p:nvCxnSpPr>
          <p:spPr>
            <a:xfrm>
              <a:off x="467704" y="2268029"/>
              <a:ext cx="536791" cy="56822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904395" y="3924357"/>
              <a:ext cx="822294" cy="4705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560579" y="5369792"/>
              <a:ext cx="713300" cy="43830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sp>
        <p:nvSpPr>
          <p:cNvPr id="15" name="Rectangle 14"/>
          <p:cNvSpPr/>
          <p:nvPr/>
        </p:nvSpPr>
        <p:spPr>
          <a:xfrm>
            <a:off x="4507910" y="914404"/>
            <a:ext cx="4636090" cy="2677656"/>
          </a:xfrm>
          <a:prstGeom prst="rect">
            <a:avLst/>
          </a:prstGeom>
        </p:spPr>
        <p:txBody>
          <a:bodyPr wrap="square">
            <a:spAutoFit/>
          </a:bodyPr>
          <a:lstStyle/>
          <a:p>
            <a:pPr algn="ctr"/>
            <a:endParaRPr lang="en-GB" sz="2400" dirty="0" smtClean="0">
              <a:solidFill>
                <a:srgbClr val="060C04"/>
              </a:solidFill>
            </a:endParaRPr>
          </a:p>
          <a:p>
            <a:pPr algn="ctr"/>
            <a:r>
              <a:rPr lang="en-GB" sz="2400" i="1" dirty="0" smtClean="0">
                <a:solidFill>
                  <a:srgbClr val="060C04"/>
                </a:solidFill>
              </a:rPr>
              <a:t>Social prescribing empowers </a:t>
            </a:r>
            <a:r>
              <a:rPr lang="en-GB" sz="2400" i="1" dirty="0">
                <a:solidFill>
                  <a:srgbClr val="060C04"/>
                </a:solidFill>
              </a:rPr>
              <a:t>individuals to improve their </a:t>
            </a:r>
            <a:r>
              <a:rPr lang="en-GB" sz="2400" i="1" dirty="0" smtClean="0">
                <a:solidFill>
                  <a:srgbClr val="060C04"/>
                </a:solidFill>
              </a:rPr>
              <a:t>health, wellbeing </a:t>
            </a:r>
            <a:r>
              <a:rPr lang="en-GB" sz="2400" i="1" dirty="0">
                <a:solidFill>
                  <a:srgbClr val="060C04"/>
                </a:solidFill>
              </a:rPr>
              <a:t>and social welfare by connecting them to non-medical and community support services</a:t>
            </a:r>
            <a:r>
              <a:rPr lang="en-GB" sz="2400" i="1" dirty="0" smtClean="0">
                <a:solidFill>
                  <a:srgbClr val="060C04"/>
                </a:solidFill>
              </a:rPr>
              <a:t>. </a:t>
            </a:r>
            <a:r>
              <a:rPr lang="en-GB" b="1" i="1" dirty="0" smtClean="0">
                <a:solidFill>
                  <a:srgbClr val="060C04"/>
                </a:solidFill>
              </a:rPr>
              <a:t>(NSPN)</a:t>
            </a:r>
            <a:endParaRPr lang="en-US" b="1" i="1" dirty="0">
              <a:solidFill>
                <a:srgbClr val="060C04"/>
              </a:solidFill>
            </a:endParaRPr>
          </a:p>
        </p:txBody>
      </p:sp>
    </p:spTree>
    <p:extLst>
      <p:ext uri="{BB962C8B-B14F-4D97-AF65-F5344CB8AC3E}">
        <p14:creationId xmlns:p14="http://schemas.microsoft.com/office/powerpoint/2010/main" val="708203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37" y="548680"/>
            <a:ext cx="8229600" cy="634082"/>
          </a:xfrm>
        </p:spPr>
        <p:txBody>
          <a:bodyPr/>
          <a:lstStyle/>
          <a:p>
            <a:r>
              <a:rPr lang="en-US" sz="3200" dirty="0" smtClean="0"/>
              <a:t>Baseline data from intervention and control </a:t>
            </a:r>
            <a:r>
              <a:rPr lang="en-US" dirty="0"/>
              <a:t/>
            </a:r>
            <a:br>
              <a:rPr lang="en-US" dirty="0"/>
            </a:br>
            <a:endParaRPr lang="en-US" dirty="0"/>
          </a:p>
        </p:txBody>
      </p:sp>
      <p:sp>
        <p:nvSpPr>
          <p:cNvPr id="3" name="Content Placeholder 2"/>
          <p:cNvSpPr>
            <a:spLocks noGrp="1"/>
          </p:cNvSpPr>
          <p:nvPr>
            <p:ph idx="1"/>
          </p:nvPr>
        </p:nvSpPr>
        <p:spPr>
          <a:xfrm>
            <a:off x="179512" y="847217"/>
            <a:ext cx="8229600" cy="5198566"/>
          </a:xfrm>
        </p:spPr>
        <p:txBody>
          <a:bodyPr/>
          <a:lstStyle/>
          <a:p>
            <a:pPr marL="88900" lvl="1" indent="0">
              <a:buNone/>
            </a:pPr>
            <a:endParaRPr lang="en-US" sz="2400" dirty="0" smtClean="0"/>
          </a:p>
          <a:p>
            <a:pPr marL="88900" lvl="1" indent="0">
              <a:buNone/>
            </a:pPr>
            <a:endParaRPr lang="en-US" sz="2400" dirty="0"/>
          </a:p>
          <a:p>
            <a:pPr marL="88900" lvl="1" indent="0">
              <a:buNone/>
            </a:pPr>
            <a:endParaRPr lang="en-US" sz="2400" dirty="0" smtClean="0"/>
          </a:p>
          <a:p>
            <a:pPr marL="88900" lvl="1" indent="0">
              <a:buNone/>
            </a:pPr>
            <a:r>
              <a:rPr lang="en-US" sz="2400" dirty="0" smtClean="0"/>
              <a:t>We </a:t>
            </a:r>
            <a:r>
              <a:rPr lang="en-US" sz="2400" dirty="0"/>
              <a:t>looked at changes in wellbeing, health, anxiety, depression, and social </a:t>
            </a:r>
            <a:r>
              <a:rPr lang="en-US" sz="2400" dirty="0" smtClean="0"/>
              <a:t>engagement using validated tools including HADS (Hospital Anxiety and Depression Scale), MYMOP (Measure Yourself Medical Outcome Profile), </a:t>
            </a:r>
            <a:r>
              <a:rPr lang="en-US" sz="2400" dirty="0" err="1" smtClean="0"/>
              <a:t>HeIQ</a:t>
            </a:r>
            <a:r>
              <a:rPr lang="en-US" sz="2400" dirty="0" smtClean="0"/>
              <a:t> (Health Education Impact Questionnaire) </a:t>
            </a:r>
          </a:p>
          <a:p>
            <a:pPr marL="88900" lvl="1" indent="0">
              <a:buNone/>
            </a:pPr>
            <a:endParaRPr lang="en-US" sz="2400" dirty="0" smtClean="0"/>
          </a:p>
          <a:p>
            <a:pPr marL="88900" lvl="1" indent="0">
              <a:buNone/>
            </a:pPr>
            <a:endParaRPr lang="en-US" sz="2400" dirty="0" smtClean="0"/>
          </a:p>
          <a:p>
            <a:pPr marL="482600" lvl="1" indent="-393700">
              <a:buNone/>
            </a:pPr>
            <a:endParaRPr lang="en-US" sz="2400" dirty="0" smtClean="0"/>
          </a:p>
          <a:p>
            <a:pPr marL="457200" lvl="1" indent="0">
              <a:buNone/>
            </a:pPr>
            <a:endParaRPr lang="en-US" sz="2400" dirty="0"/>
          </a:p>
          <a:p>
            <a:endParaRPr lang="en-US" dirty="0"/>
          </a:p>
        </p:txBody>
      </p:sp>
    </p:spTree>
    <p:extLst>
      <p:ext uri="{BB962C8B-B14F-4D97-AF65-F5344CB8AC3E}">
        <p14:creationId xmlns:p14="http://schemas.microsoft.com/office/powerpoint/2010/main" val="482935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634082"/>
          </a:xfrm>
        </p:spPr>
        <p:txBody>
          <a:bodyPr/>
          <a:lstStyle/>
          <a:p>
            <a:r>
              <a:rPr lang="en-US" sz="3200" dirty="0"/>
              <a:t>Prospective cohort study with matched control</a:t>
            </a:r>
            <a:r>
              <a:rPr lang="en-US" dirty="0"/>
              <a:t/>
            </a:r>
            <a:br>
              <a:rPr lang="en-US" dirty="0"/>
            </a:br>
            <a:endParaRPr lang="en-US" dirty="0"/>
          </a:p>
        </p:txBody>
      </p:sp>
      <p:sp>
        <p:nvSpPr>
          <p:cNvPr id="5" name="Oval 4"/>
          <p:cNvSpPr/>
          <p:nvPr/>
        </p:nvSpPr>
        <p:spPr>
          <a:xfrm>
            <a:off x="375164" y="865721"/>
            <a:ext cx="3044707" cy="18861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184 SP users from 22 GP practices</a:t>
            </a:r>
            <a:endParaRPr lang="en-US" sz="2400" dirty="0"/>
          </a:p>
        </p:txBody>
      </p:sp>
      <p:sp>
        <p:nvSpPr>
          <p:cNvPr id="6" name="Oval 5"/>
          <p:cNvSpPr/>
          <p:nvPr/>
        </p:nvSpPr>
        <p:spPr>
          <a:xfrm>
            <a:off x="5467362" y="865721"/>
            <a:ext cx="3229782" cy="18861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Matched 302 patients from 6 GP practices</a:t>
            </a:r>
            <a:endParaRPr lang="en-US" sz="2400" dirty="0"/>
          </a:p>
        </p:txBody>
      </p:sp>
      <p:sp>
        <p:nvSpPr>
          <p:cNvPr id="8" name="TextBox 7"/>
          <p:cNvSpPr txBox="1"/>
          <p:nvPr/>
        </p:nvSpPr>
        <p:spPr>
          <a:xfrm>
            <a:off x="7194087" y="1173721"/>
            <a:ext cx="248786" cy="369332"/>
          </a:xfrm>
          <a:prstGeom prst="rect">
            <a:avLst/>
          </a:prstGeom>
          <a:noFill/>
        </p:spPr>
        <p:txBody>
          <a:bodyPr wrap="none" rtlCol="0">
            <a:spAutoFit/>
          </a:bodyPr>
          <a:lstStyle/>
          <a:p>
            <a:r>
              <a:rPr lang="en-US" dirty="0" smtClean="0"/>
              <a:t> </a:t>
            </a:r>
            <a:endParaRPr lang="en-US" dirty="0"/>
          </a:p>
        </p:txBody>
      </p:sp>
      <p:pic>
        <p:nvPicPr>
          <p:cNvPr id="9" name="Picture 8"/>
          <p:cNvPicPr>
            <a:picLocks noChangeAspect="1"/>
          </p:cNvPicPr>
          <p:nvPr/>
        </p:nvPicPr>
        <p:blipFill>
          <a:blip r:embed="rId3"/>
          <a:stretch>
            <a:fillRect/>
          </a:stretch>
        </p:blipFill>
        <p:spPr>
          <a:xfrm>
            <a:off x="5662464" y="2924944"/>
            <a:ext cx="2839578" cy="1888430"/>
          </a:xfrm>
          <a:prstGeom prst="rect">
            <a:avLst/>
          </a:prstGeom>
        </p:spPr>
      </p:pic>
      <p:pic>
        <p:nvPicPr>
          <p:cNvPr id="11" name="Picture 10"/>
          <p:cNvPicPr>
            <a:picLocks noChangeAspect="1"/>
          </p:cNvPicPr>
          <p:nvPr/>
        </p:nvPicPr>
        <p:blipFill>
          <a:blip r:embed="rId4"/>
          <a:stretch>
            <a:fillRect/>
          </a:stretch>
        </p:blipFill>
        <p:spPr>
          <a:xfrm>
            <a:off x="4998740" y="4986399"/>
            <a:ext cx="3707904" cy="1853952"/>
          </a:xfrm>
          <a:prstGeom prst="rect">
            <a:avLst/>
          </a:prstGeom>
        </p:spPr>
      </p:pic>
      <p:sp>
        <p:nvSpPr>
          <p:cNvPr id="12" name="TextBox 11"/>
          <p:cNvSpPr txBox="1"/>
          <p:nvPr/>
        </p:nvSpPr>
        <p:spPr>
          <a:xfrm>
            <a:off x="3727722" y="3041164"/>
            <a:ext cx="2304256" cy="1477328"/>
          </a:xfrm>
          <a:prstGeom prst="rect">
            <a:avLst/>
          </a:prstGeom>
          <a:noFill/>
        </p:spPr>
        <p:txBody>
          <a:bodyPr wrap="square" rtlCol="0">
            <a:spAutoFit/>
          </a:bodyPr>
          <a:lstStyle/>
          <a:p>
            <a:r>
              <a:rPr lang="en-US" sz="2400" dirty="0" smtClean="0"/>
              <a:t>Age</a:t>
            </a:r>
          </a:p>
          <a:p>
            <a:r>
              <a:rPr lang="en-US" sz="2400" dirty="0" smtClean="0"/>
              <a:t>Gender </a:t>
            </a:r>
          </a:p>
          <a:p>
            <a:r>
              <a:rPr lang="en-US" sz="2400" dirty="0" smtClean="0"/>
              <a:t>Ethnicity</a:t>
            </a:r>
          </a:p>
          <a:p>
            <a:endParaRPr lang="en-US" dirty="0"/>
          </a:p>
        </p:txBody>
      </p:sp>
      <p:sp>
        <p:nvSpPr>
          <p:cNvPr id="13" name="TextBox 12"/>
          <p:cNvSpPr txBox="1"/>
          <p:nvPr/>
        </p:nvSpPr>
        <p:spPr>
          <a:xfrm>
            <a:off x="375164" y="4496399"/>
            <a:ext cx="4710813" cy="2215991"/>
          </a:xfrm>
          <a:prstGeom prst="rect">
            <a:avLst/>
          </a:prstGeom>
          <a:noFill/>
        </p:spPr>
        <p:txBody>
          <a:bodyPr wrap="square" rtlCol="0">
            <a:spAutoFit/>
          </a:bodyPr>
          <a:lstStyle/>
          <a:p>
            <a:r>
              <a:rPr lang="en-US" sz="2400" dirty="0" smtClean="0"/>
              <a:t>SP users were:</a:t>
            </a:r>
          </a:p>
          <a:p>
            <a:pPr marL="342900" indent="-342900">
              <a:buFont typeface="Arial" charset="0"/>
              <a:buChar char="•"/>
            </a:pPr>
            <a:r>
              <a:rPr lang="en-US" sz="2400" dirty="0" smtClean="0"/>
              <a:t>Living alone more </a:t>
            </a:r>
          </a:p>
          <a:p>
            <a:pPr marL="342900" indent="-342900">
              <a:buFont typeface="Arial" charset="0"/>
              <a:buChar char="•"/>
            </a:pPr>
            <a:r>
              <a:rPr lang="en-US" sz="2400" dirty="0" smtClean="0"/>
              <a:t>More in non-paid work, fewer employed</a:t>
            </a:r>
          </a:p>
          <a:p>
            <a:pPr marL="342900" indent="-342900">
              <a:buFont typeface="Arial" charset="0"/>
              <a:buChar char="•"/>
            </a:pPr>
            <a:r>
              <a:rPr lang="en-US" sz="2400" dirty="0" smtClean="0"/>
              <a:t>Less educated </a:t>
            </a:r>
          </a:p>
          <a:p>
            <a:endParaRPr lang="en-US" dirty="0"/>
          </a:p>
        </p:txBody>
      </p:sp>
      <p:sp>
        <p:nvSpPr>
          <p:cNvPr id="14" name="TextBox 13"/>
          <p:cNvSpPr txBox="1"/>
          <p:nvPr/>
        </p:nvSpPr>
        <p:spPr>
          <a:xfrm>
            <a:off x="3475242" y="764357"/>
            <a:ext cx="1779829" cy="461665"/>
          </a:xfrm>
          <a:prstGeom prst="rect">
            <a:avLst/>
          </a:prstGeom>
          <a:noFill/>
        </p:spPr>
        <p:txBody>
          <a:bodyPr wrap="square" rtlCol="0">
            <a:spAutoFit/>
          </a:bodyPr>
          <a:lstStyle/>
          <a:p>
            <a:pPr algn="ctr"/>
            <a:r>
              <a:rPr lang="en-US" sz="2400" dirty="0" smtClean="0">
                <a:solidFill>
                  <a:srgbClr val="0070C0"/>
                </a:solidFill>
              </a:rPr>
              <a:t>Baseline</a:t>
            </a:r>
            <a:endParaRPr lang="en-US" sz="2400" dirty="0">
              <a:solidFill>
                <a:srgbClr val="0070C0"/>
              </a:solidFill>
            </a:endParaRPr>
          </a:p>
        </p:txBody>
      </p:sp>
      <p:sp>
        <p:nvSpPr>
          <p:cNvPr id="15" name="TextBox 14"/>
          <p:cNvSpPr txBox="1"/>
          <p:nvPr/>
        </p:nvSpPr>
        <p:spPr>
          <a:xfrm>
            <a:off x="3553704" y="1901530"/>
            <a:ext cx="1779829" cy="830997"/>
          </a:xfrm>
          <a:prstGeom prst="rect">
            <a:avLst/>
          </a:prstGeom>
          <a:noFill/>
        </p:spPr>
        <p:txBody>
          <a:bodyPr wrap="square" rtlCol="0">
            <a:spAutoFit/>
          </a:bodyPr>
          <a:lstStyle/>
          <a:p>
            <a:pPr algn="ctr"/>
            <a:r>
              <a:rPr lang="en-US" sz="2400" dirty="0" smtClean="0">
                <a:solidFill>
                  <a:srgbClr val="0070C0"/>
                </a:solidFill>
              </a:rPr>
              <a:t>8 months Follow up </a:t>
            </a:r>
            <a:endParaRPr lang="en-US" sz="2400" dirty="0">
              <a:solidFill>
                <a:srgbClr val="0070C0"/>
              </a:solidFill>
            </a:endParaRPr>
          </a:p>
        </p:txBody>
      </p:sp>
      <p:sp>
        <p:nvSpPr>
          <p:cNvPr id="16" name="Down Arrow 15"/>
          <p:cNvSpPr/>
          <p:nvPr/>
        </p:nvSpPr>
        <p:spPr>
          <a:xfrm>
            <a:off x="4283968" y="1226018"/>
            <a:ext cx="298376" cy="6231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0615" y="3068960"/>
            <a:ext cx="3198909" cy="830997"/>
          </a:xfrm>
          <a:prstGeom prst="rect">
            <a:avLst/>
          </a:prstGeom>
          <a:noFill/>
        </p:spPr>
        <p:txBody>
          <a:bodyPr wrap="square" rtlCol="0">
            <a:spAutoFit/>
          </a:bodyPr>
          <a:lstStyle/>
          <a:p>
            <a:r>
              <a:rPr lang="en-US" sz="2400" b="1" dirty="0" smtClean="0"/>
              <a:t>CHARACTERISTICS OF THE SAMPLE</a:t>
            </a:r>
            <a:endParaRPr lang="en-US" sz="2400" b="1" dirty="0"/>
          </a:p>
        </p:txBody>
      </p:sp>
    </p:spTree>
    <p:extLst>
      <p:ext uri="{BB962C8B-B14F-4D97-AF65-F5344CB8AC3E}">
        <p14:creationId xmlns:p14="http://schemas.microsoft.com/office/powerpoint/2010/main" val="2978412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lgn="ctr"/>
            <a:r>
              <a:rPr lang="en-US" sz="3200" dirty="0" smtClean="0"/>
              <a:t>Results from qualitative study</a:t>
            </a:r>
            <a:endParaRPr lang="en-US" sz="3200" dirty="0"/>
          </a:p>
        </p:txBody>
      </p:sp>
      <p:sp>
        <p:nvSpPr>
          <p:cNvPr id="3" name="Content Placeholder 2"/>
          <p:cNvSpPr>
            <a:spLocks noGrp="1"/>
          </p:cNvSpPr>
          <p:nvPr>
            <p:ph idx="1"/>
          </p:nvPr>
        </p:nvSpPr>
        <p:spPr>
          <a:xfrm>
            <a:off x="179512" y="1052736"/>
            <a:ext cx="8507288" cy="5256584"/>
          </a:xfrm>
        </p:spPr>
        <p:txBody>
          <a:bodyPr/>
          <a:lstStyle/>
          <a:p>
            <a:r>
              <a:rPr lang="en-US" sz="2400" dirty="0" smtClean="0">
                <a:solidFill>
                  <a:srgbClr val="060C04"/>
                </a:solidFill>
              </a:rPr>
              <a:t>Changes </a:t>
            </a:r>
            <a:r>
              <a:rPr lang="en-US" sz="2400" dirty="0">
                <a:solidFill>
                  <a:srgbClr val="060C04"/>
                </a:solidFill>
              </a:rPr>
              <a:t>in self-esteem, hope, motivation particularly when sustained through </a:t>
            </a:r>
            <a:r>
              <a:rPr lang="en-US" sz="2400" dirty="0" smtClean="0">
                <a:solidFill>
                  <a:srgbClr val="060C04"/>
                </a:solidFill>
              </a:rPr>
              <a:t>volunteering</a:t>
            </a:r>
          </a:p>
          <a:p>
            <a:pPr marL="0" indent="0">
              <a:buNone/>
            </a:pPr>
            <a:r>
              <a:rPr lang="en-GB" sz="2400" i="1" dirty="0" smtClean="0">
                <a:solidFill>
                  <a:srgbClr val="00B050"/>
                </a:solidFill>
              </a:rPr>
              <a:t>“</a:t>
            </a:r>
            <a:r>
              <a:rPr lang="en-GB" sz="2400" i="1" dirty="0">
                <a:solidFill>
                  <a:srgbClr val="00B050"/>
                </a:solidFill>
              </a:rPr>
              <a:t>Best thing has been meeting new people and making friends. My mobile full up with names and numbers of </a:t>
            </a:r>
            <a:r>
              <a:rPr lang="en-GB" sz="2400" i="1" dirty="0" smtClean="0">
                <a:solidFill>
                  <a:srgbClr val="00B050"/>
                </a:solidFill>
              </a:rPr>
              <a:t>friends </a:t>
            </a:r>
            <a:r>
              <a:rPr lang="en-GB" sz="2400" i="1" dirty="0">
                <a:solidFill>
                  <a:srgbClr val="00B050"/>
                </a:solidFill>
              </a:rPr>
              <a:t>before it was just family and doctor’s number.  I was really depressed before but now really happy. Before I have nothing to do, now every day I wake I think ‘yes volunteer work!’ or ‘meeting friends</a:t>
            </a:r>
            <a:r>
              <a:rPr lang="en-GB" sz="2400" i="1" dirty="0" smtClean="0">
                <a:solidFill>
                  <a:srgbClr val="00B050"/>
                </a:solidFill>
              </a:rPr>
              <a:t>!’”</a:t>
            </a:r>
          </a:p>
          <a:p>
            <a:pPr marL="0" indent="0">
              <a:buNone/>
            </a:pPr>
            <a:endParaRPr lang="en-US" sz="2400" i="1" dirty="0"/>
          </a:p>
          <a:p>
            <a:r>
              <a:rPr lang="en-US" sz="2400" dirty="0" smtClean="0">
                <a:solidFill>
                  <a:srgbClr val="060C04"/>
                </a:solidFill>
              </a:rPr>
              <a:t>Role </a:t>
            </a:r>
            <a:r>
              <a:rPr lang="en-US" sz="2400" dirty="0">
                <a:solidFill>
                  <a:srgbClr val="060C04"/>
                </a:solidFill>
              </a:rPr>
              <a:t>of social prescriber key to positive </a:t>
            </a:r>
            <a:r>
              <a:rPr lang="en-US" sz="2400" dirty="0" smtClean="0">
                <a:solidFill>
                  <a:srgbClr val="060C04"/>
                </a:solidFill>
              </a:rPr>
              <a:t>changes:</a:t>
            </a:r>
          </a:p>
          <a:p>
            <a:pPr marL="0" indent="0">
              <a:buNone/>
            </a:pPr>
            <a:r>
              <a:rPr lang="en-GB" sz="2400" i="1" dirty="0" smtClean="0">
                <a:solidFill>
                  <a:srgbClr val="00B050"/>
                </a:solidFill>
              </a:rPr>
              <a:t>“</a:t>
            </a:r>
            <a:r>
              <a:rPr lang="en-GB" sz="2400" i="1" dirty="0">
                <a:solidFill>
                  <a:srgbClr val="00B050"/>
                </a:solidFill>
              </a:rPr>
              <a:t>You feel able to offload if you need to, discuss your fears - it’s about not being so hard on myself and validating myself.”</a:t>
            </a:r>
            <a:endParaRPr lang="en-US" sz="2400" dirty="0">
              <a:solidFill>
                <a:srgbClr val="00B050"/>
              </a:solidFill>
            </a:endParaRPr>
          </a:p>
          <a:p>
            <a:endParaRPr lang="en-US" dirty="0"/>
          </a:p>
        </p:txBody>
      </p:sp>
    </p:spTree>
    <p:extLst>
      <p:ext uri="{BB962C8B-B14F-4D97-AF65-F5344CB8AC3E}">
        <p14:creationId xmlns:p14="http://schemas.microsoft.com/office/powerpoint/2010/main" val="2932043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ctr"/>
            <a:r>
              <a:rPr lang="en-US" sz="3200" dirty="0" smtClean="0"/>
              <a:t>Results and conclusions of cohort study</a:t>
            </a:r>
            <a:endParaRPr lang="en-US" sz="3200" dirty="0"/>
          </a:p>
        </p:txBody>
      </p:sp>
      <p:sp>
        <p:nvSpPr>
          <p:cNvPr id="3" name="Content Placeholder 2"/>
          <p:cNvSpPr>
            <a:spLocks noGrp="1"/>
          </p:cNvSpPr>
          <p:nvPr>
            <p:ph idx="1"/>
          </p:nvPr>
        </p:nvSpPr>
        <p:spPr/>
        <p:txBody>
          <a:bodyPr/>
          <a:lstStyle/>
          <a:p>
            <a:r>
              <a:rPr lang="en-US" sz="2000" dirty="0" smtClean="0"/>
              <a:t>No </a:t>
            </a:r>
            <a:r>
              <a:rPr lang="en-US" sz="2000" dirty="0"/>
              <a:t>statistically significant changes in anxiety, depression, </a:t>
            </a:r>
            <a:r>
              <a:rPr lang="en-US" sz="2000" dirty="0" smtClean="0"/>
              <a:t>health, wellbeing and integration over </a:t>
            </a:r>
            <a:r>
              <a:rPr lang="en-US" sz="2000" dirty="0"/>
              <a:t>8 </a:t>
            </a:r>
            <a:r>
              <a:rPr lang="en-US" sz="2000" dirty="0" smtClean="0"/>
              <a:t>months </a:t>
            </a:r>
          </a:p>
          <a:p>
            <a:pPr marL="0" indent="0">
              <a:buNone/>
            </a:pPr>
            <a:endParaRPr lang="en-US" sz="2000" dirty="0"/>
          </a:p>
          <a:p>
            <a:r>
              <a:rPr lang="en-US" sz="2000" dirty="0"/>
              <a:t>BUT statistically significant reductions in GP consultation rates in comparison to control (one year pre and post referral</a:t>
            </a:r>
            <a:r>
              <a:rPr lang="en-US" sz="2000" dirty="0" smtClean="0"/>
              <a:t>). However, could be due to ‘regression to the mean’. </a:t>
            </a:r>
          </a:p>
          <a:p>
            <a:endParaRPr lang="en-US" sz="2000" dirty="0"/>
          </a:p>
          <a:p>
            <a:r>
              <a:rPr lang="en-US" sz="2000" dirty="0" smtClean="0"/>
              <a:t>A </a:t>
            </a:r>
            <a:r>
              <a:rPr lang="en-US" sz="2000" dirty="0"/>
              <a:t>clear gap between qualitative and quantitative evidence</a:t>
            </a:r>
          </a:p>
          <a:p>
            <a:pPr marL="0" indent="0">
              <a:buNone/>
            </a:pPr>
            <a:endParaRPr lang="en-US" sz="2000" dirty="0"/>
          </a:p>
          <a:p>
            <a:r>
              <a:rPr lang="en-US" sz="2000" dirty="0"/>
              <a:t>Further quantitative research is needed with larger samples (only 11% of people at follow up responded), different design and other tools to assess health changes</a:t>
            </a:r>
          </a:p>
          <a:p>
            <a:endParaRPr lang="en-US" sz="2000" dirty="0"/>
          </a:p>
        </p:txBody>
      </p:sp>
    </p:spTree>
    <p:extLst>
      <p:ext uri="{BB962C8B-B14F-4D97-AF65-F5344CB8AC3E}">
        <p14:creationId xmlns:p14="http://schemas.microsoft.com/office/powerpoint/2010/main" val="1275175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issues</a:t>
            </a:r>
            <a:endParaRPr lang="en-GB" dirty="0"/>
          </a:p>
        </p:txBody>
      </p:sp>
      <p:sp>
        <p:nvSpPr>
          <p:cNvPr id="3" name="Content Placeholder 2"/>
          <p:cNvSpPr>
            <a:spLocks noGrp="1"/>
          </p:cNvSpPr>
          <p:nvPr>
            <p:ph idx="1"/>
          </p:nvPr>
        </p:nvSpPr>
        <p:spPr>
          <a:xfrm>
            <a:off x="1485900" y="1600201"/>
            <a:ext cx="6172200" cy="902368"/>
          </a:xfrm>
        </p:spPr>
        <p:txBody>
          <a:bodyPr/>
          <a:lstStyle/>
          <a:p>
            <a:r>
              <a:rPr lang="en-GB" dirty="0" smtClean="0"/>
              <a:t>Low number of referrals from GP practices</a:t>
            </a:r>
          </a:p>
          <a:p>
            <a:pPr marL="0" indent="0">
              <a:buNone/>
            </a:pPr>
            <a:endParaRPr lang="en-GB" dirty="0"/>
          </a:p>
        </p:txBody>
      </p:sp>
      <p:sp>
        <p:nvSpPr>
          <p:cNvPr id="5" name="Rounded Rectangular Callout 4"/>
          <p:cNvSpPr/>
          <p:nvPr/>
        </p:nvSpPr>
        <p:spPr>
          <a:xfrm>
            <a:off x="1624265" y="2780928"/>
            <a:ext cx="6033837" cy="2664296"/>
          </a:xfrm>
          <a:prstGeom prst="wedgeRoundRectCallout">
            <a:avLst>
              <a:gd name="adj1" fmla="val 51009"/>
              <a:gd name="adj2" fmla="val 68755"/>
              <a:gd name="adj3" fmla="val 16667"/>
            </a:avLst>
          </a:prstGeom>
          <a:solidFill>
            <a:srgbClr val="ED174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GB" sz="2400" b="1" i="1" dirty="0">
                <a:solidFill>
                  <a:srgbClr val="FFFFFF"/>
                </a:solidFill>
                <a:latin typeface="Arial"/>
                <a:ea typeface="Times New Roman"/>
                <a:cs typeface="Times New Roman"/>
              </a:rPr>
              <a:t>“The terrible thing is that I referred five but I should have referred about 15 times that. Although I am very enthusiastic about it, it is hard to keep in front of your mind, and that’s the challenge!” (General Practitioner)</a:t>
            </a:r>
            <a:endParaRPr lang="en-GB" sz="2400" dirty="0">
              <a:latin typeface="Arial"/>
              <a:ea typeface="Times New Roman"/>
              <a:cs typeface="Times New Roman"/>
            </a:endParaRPr>
          </a:p>
        </p:txBody>
      </p:sp>
    </p:spTree>
    <p:extLst>
      <p:ext uri="{BB962C8B-B14F-4D97-AF65-F5344CB8AC3E}">
        <p14:creationId xmlns:p14="http://schemas.microsoft.com/office/powerpoint/2010/main" val="1406534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a:solidFill>
                  <a:srgbClr val="00B050"/>
                </a:solidFill>
              </a:rPr>
              <a:t>I</a:t>
            </a:r>
            <a:r>
              <a:rPr lang="en-GB" sz="3600" dirty="0" smtClean="0">
                <a:solidFill>
                  <a:srgbClr val="00B050"/>
                </a:solidFill>
              </a:rPr>
              <a:t>ssues that can impact on evaluations </a:t>
            </a:r>
            <a:endParaRPr lang="en-GB" sz="3600" dirty="0">
              <a:solidFill>
                <a:srgbClr val="00B050"/>
              </a:solidFill>
            </a:endParaRPr>
          </a:p>
        </p:txBody>
      </p:sp>
      <p:sp>
        <p:nvSpPr>
          <p:cNvPr id="3" name="Content Placeholder 2"/>
          <p:cNvSpPr>
            <a:spLocks noGrp="1"/>
          </p:cNvSpPr>
          <p:nvPr>
            <p:ph idx="1"/>
          </p:nvPr>
        </p:nvSpPr>
        <p:spPr>
          <a:xfrm>
            <a:off x="457200" y="1268760"/>
            <a:ext cx="8229600" cy="4968552"/>
          </a:xfrm>
        </p:spPr>
        <p:txBody>
          <a:bodyPr>
            <a:noAutofit/>
          </a:bodyPr>
          <a:lstStyle/>
          <a:p>
            <a:r>
              <a:rPr lang="en-GB" sz="1800" b="1" dirty="0" smtClean="0"/>
              <a:t>Branding</a:t>
            </a:r>
            <a:r>
              <a:rPr lang="en-GB" sz="1800" dirty="0" smtClean="0"/>
              <a:t>: Patients did not recognise the term ‘social prescribing’ this could have had implications, particularly for quantitative elements of the data collection.</a:t>
            </a:r>
          </a:p>
          <a:p>
            <a:r>
              <a:rPr lang="en-GB" sz="1800" b="1" dirty="0" smtClean="0"/>
              <a:t>Feedback: </a:t>
            </a:r>
            <a:r>
              <a:rPr lang="en-GB" sz="1800" dirty="0" smtClean="0"/>
              <a:t>GPs were not hearing about ‘success stories’ in their patients from the intervention further down the chain and this may have influenced referral numbers.</a:t>
            </a:r>
          </a:p>
          <a:p>
            <a:r>
              <a:rPr lang="en-GB" sz="1800" b="1" dirty="0" smtClean="0"/>
              <a:t>Data collection: </a:t>
            </a:r>
            <a:r>
              <a:rPr lang="en-GB" sz="1800" dirty="0" smtClean="0"/>
              <a:t>Community organisations did not have the resources or structures in place to collect data on referrals. It was sometimes difficult to know who had come through the pathway and how many sessions they had attended.</a:t>
            </a:r>
          </a:p>
          <a:p>
            <a:r>
              <a:rPr lang="en-GB" sz="1800" b="1" dirty="0" smtClean="0"/>
              <a:t>Resources: </a:t>
            </a:r>
            <a:r>
              <a:rPr lang="en-GB" sz="1800" dirty="0" smtClean="0"/>
              <a:t>Community organisations would disappear due to lack of funding. Apart from the problems this caused patients, the social prescribers found it difficult and time-consuming to keep on top of the support available.</a:t>
            </a:r>
          </a:p>
          <a:p>
            <a:r>
              <a:rPr lang="en-GB" sz="1800" b="1" dirty="0" smtClean="0"/>
              <a:t>Inappropriate referrals: </a:t>
            </a:r>
            <a:r>
              <a:rPr lang="en-GB" sz="1800" dirty="0" smtClean="0"/>
              <a:t>social prescribing service used as a ‘dumping ground’ for problem patients from other organisations. Need to specify patient criteria and who the service can realistically help.  This can be particularly damaging to an evaluation.</a:t>
            </a:r>
          </a:p>
        </p:txBody>
      </p:sp>
    </p:spTree>
    <p:extLst>
      <p:ext uri="{BB962C8B-B14F-4D97-AF65-F5344CB8AC3E}">
        <p14:creationId xmlns:p14="http://schemas.microsoft.com/office/powerpoint/2010/main" val="893425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B050"/>
                </a:solidFill>
              </a:rPr>
              <a:t>T</a:t>
            </a:r>
            <a:r>
              <a:rPr lang="en-GB" dirty="0" smtClean="0">
                <a:solidFill>
                  <a:srgbClr val="00B050"/>
                </a:solidFill>
              </a:rPr>
              <a:t>he importance of sharing information</a:t>
            </a:r>
            <a:endParaRPr lang="en-GB" dirty="0">
              <a:solidFill>
                <a:srgbClr val="00B050"/>
              </a:solidFill>
            </a:endParaRPr>
          </a:p>
        </p:txBody>
      </p:sp>
      <p:sp>
        <p:nvSpPr>
          <p:cNvPr id="3" name="Content Placeholder 2"/>
          <p:cNvSpPr>
            <a:spLocks noGrp="1"/>
          </p:cNvSpPr>
          <p:nvPr>
            <p:ph idx="1"/>
          </p:nvPr>
        </p:nvSpPr>
        <p:spPr/>
        <p:txBody>
          <a:bodyPr/>
          <a:lstStyle/>
          <a:p>
            <a:r>
              <a:rPr lang="en-GB" sz="2800" dirty="0" smtClean="0"/>
              <a:t>The evaluation of social prescribing is still in its infancy.</a:t>
            </a:r>
          </a:p>
          <a:p>
            <a:endParaRPr lang="en-GB" sz="2800" dirty="0" smtClean="0"/>
          </a:p>
          <a:p>
            <a:r>
              <a:rPr lang="en-GB" sz="2800" dirty="0" smtClean="0"/>
              <a:t>Enable new projects and evaluations to learn from to learn from the experience of others. By</a:t>
            </a:r>
            <a:r>
              <a:rPr lang="en-GB" sz="2800" dirty="0" smtClean="0">
                <a:solidFill>
                  <a:srgbClr val="060C04"/>
                </a:solidFill>
              </a:rPr>
              <a:t> sharing challenges and what went wrong</a:t>
            </a:r>
            <a:r>
              <a:rPr lang="en-GB" sz="2800" dirty="0">
                <a:solidFill>
                  <a:srgbClr val="060C04"/>
                </a:solidFill>
              </a:rPr>
              <a:t>.</a:t>
            </a:r>
            <a:endParaRPr lang="en-GB" sz="2800" dirty="0" smtClean="0"/>
          </a:p>
          <a:p>
            <a:endParaRPr lang="en-GB" sz="2800" dirty="0" smtClean="0"/>
          </a:p>
          <a:p>
            <a:r>
              <a:rPr lang="en-GB" sz="2800" dirty="0" smtClean="0"/>
              <a:t>Development </a:t>
            </a:r>
            <a:r>
              <a:rPr lang="en-GB" sz="2800" dirty="0"/>
              <a:t>of interactive, online repository for all things social prescribing.</a:t>
            </a:r>
          </a:p>
          <a:p>
            <a:endParaRPr lang="en-GB" sz="3600" dirty="0">
              <a:solidFill>
                <a:srgbClr val="FF0000"/>
              </a:solidFill>
            </a:endParaRPr>
          </a:p>
        </p:txBody>
      </p:sp>
    </p:spTree>
    <p:extLst>
      <p:ext uri="{BB962C8B-B14F-4D97-AF65-F5344CB8AC3E}">
        <p14:creationId xmlns:p14="http://schemas.microsoft.com/office/powerpoint/2010/main" val="1061972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a:r>
            <a:br>
              <a:rPr lang="en-GB" dirty="0" smtClean="0"/>
            </a:br>
            <a:r>
              <a:rPr lang="en-GB" sz="4000" dirty="0" smtClean="0">
                <a:solidFill>
                  <a:srgbClr val="060C04"/>
                </a:solidFill>
              </a:rPr>
              <a:t>THANK </a:t>
            </a:r>
            <a:r>
              <a:rPr lang="en-GB" sz="4000" dirty="0">
                <a:solidFill>
                  <a:srgbClr val="060C04"/>
                </a:solidFill>
              </a:rPr>
              <a:t>YOU FOR LISTENING </a:t>
            </a:r>
            <a:r>
              <a:rPr lang="en-GB" dirty="0"/>
              <a:t/>
            </a:r>
            <a:br>
              <a:rPr lang="en-GB" dirty="0"/>
            </a:br>
            <a:endParaRPr lang="en-GB" dirty="0"/>
          </a:p>
        </p:txBody>
      </p:sp>
      <p:sp>
        <p:nvSpPr>
          <p:cNvPr id="3" name="Content Placeholder 2"/>
          <p:cNvSpPr>
            <a:spLocks noGrp="1"/>
          </p:cNvSpPr>
          <p:nvPr>
            <p:ph idx="1"/>
          </p:nvPr>
        </p:nvSpPr>
        <p:spPr/>
        <p:txBody>
          <a:bodyPr/>
          <a:lstStyle/>
          <a:p>
            <a:pPr marL="0" indent="0" algn="ctr">
              <a:buNone/>
            </a:pPr>
            <a:endParaRPr lang="en-GB" dirty="0"/>
          </a:p>
          <a:p>
            <a:pPr marL="0" indent="0" algn="ctr">
              <a:buNone/>
            </a:pPr>
            <a:r>
              <a:rPr lang="en-GB" dirty="0" smtClean="0">
                <a:hlinkClick r:id="rId2"/>
              </a:rPr>
              <a:t>c.frostick@uel.ac.uk</a:t>
            </a:r>
            <a:endParaRPr lang="en-GB" dirty="0" smtClean="0"/>
          </a:p>
          <a:p>
            <a:pPr marL="0" indent="0" algn="ctr">
              <a:buNone/>
            </a:pPr>
            <a:r>
              <a:rPr lang="en-GB" dirty="0" smtClean="0"/>
              <a:t>Research Fellow</a:t>
            </a:r>
          </a:p>
          <a:p>
            <a:pPr marL="0" indent="0" algn="ctr">
              <a:buNone/>
            </a:pPr>
            <a:r>
              <a:rPr lang="en-GB" dirty="0" smtClean="0"/>
              <a:t>Institute for Health and Human Development </a:t>
            </a:r>
          </a:p>
          <a:p>
            <a:pPr marL="0" indent="0" algn="ctr">
              <a:buNone/>
            </a:pPr>
            <a:r>
              <a:rPr lang="en-GB" dirty="0" smtClean="0"/>
              <a:t>University of East London</a:t>
            </a:r>
          </a:p>
          <a:p>
            <a:pPr marL="0" indent="0" algn="ctr">
              <a:buNone/>
            </a:pPr>
            <a:r>
              <a:rPr lang="en-GB" dirty="0" smtClean="0"/>
              <a:t>Stratford</a:t>
            </a:r>
            <a:endParaRPr lang="en-GB" dirty="0"/>
          </a:p>
        </p:txBody>
      </p:sp>
    </p:spTree>
    <p:extLst>
      <p:ext uri="{BB962C8B-B14F-4D97-AF65-F5344CB8AC3E}">
        <p14:creationId xmlns:p14="http://schemas.microsoft.com/office/powerpoint/2010/main" val="1278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lstStyle/>
          <a:p>
            <a:pPr algn="ctr"/>
            <a:r>
              <a:rPr lang="en-US" sz="3200" dirty="0" smtClean="0">
                <a:solidFill>
                  <a:srgbClr val="00B050"/>
                </a:solidFill>
              </a:rPr>
              <a:t>Social prescribing logic model</a:t>
            </a:r>
            <a:endParaRPr lang="en-US" sz="3200" dirty="0">
              <a:solidFill>
                <a:srgbClr val="00B050"/>
              </a:solidFill>
            </a:endParaRPr>
          </a:p>
        </p:txBody>
      </p:sp>
      <p:sp>
        <p:nvSpPr>
          <p:cNvPr id="9" name="Rounded Rectangle 8"/>
          <p:cNvSpPr/>
          <p:nvPr/>
        </p:nvSpPr>
        <p:spPr>
          <a:xfrm>
            <a:off x="3851920" y="3724187"/>
            <a:ext cx="1800200" cy="7920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OUTPUTS</a:t>
            </a:r>
            <a:endParaRPr lang="en-GB" dirty="0"/>
          </a:p>
        </p:txBody>
      </p:sp>
      <p:sp>
        <p:nvSpPr>
          <p:cNvPr id="10" name="Rounded Rectangle 9"/>
          <p:cNvSpPr/>
          <p:nvPr/>
        </p:nvSpPr>
        <p:spPr>
          <a:xfrm>
            <a:off x="5962726" y="4772967"/>
            <a:ext cx="1800200" cy="7920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OUTCOMES</a:t>
            </a:r>
            <a:endParaRPr lang="en-GB" dirty="0"/>
          </a:p>
        </p:txBody>
      </p:sp>
      <p:sp>
        <p:nvSpPr>
          <p:cNvPr id="11" name="TextBox 10"/>
          <p:cNvSpPr txBox="1"/>
          <p:nvPr/>
        </p:nvSpPr>
        <p:spPr>
          <a:xfrm>
            <a:off x="5490379" y="2503909"/>
            <a:ext cx="2016224" cy="923330"/>
          </a:xfrm>
          <a:prstGeom prst="rect">
            <a:avLst/>
          </a:prstGeom>
          <a:noFill/>
        </p:spPr>
        <p:txBody>
          <a:bodyPr wrap="square" rtlCol="0">
            <a:spAutoFit/>
          </a:bodyPr>
          <a:lstStyle/>
          <a:p>
            <a:r>
              <a:rPr lang="en-GB" dirty="0" smtClean="0">
                <a:solidFill>
                  <a:srgbClr val="060C04"/>
                </a:solidFill>
              </a:rPr>
              <a:t>e.g. number of users referred by GP practices.</a:t>
            </a:r>
            <a:endParaRPr lang="en-GB" dirty="0">
              <a:solidFill>
                <a:srgbClr val="060C04"/>
              </a:solidFill>
            </a:endParaRPr>
          </a:p>
        </p:txBody>
      </p:sp>
      <p:sp>
        <p:nvSpPr>
          <p:cNvPr id="14" name="Rounded Rectangle 13"/>
          <p:cNvSpPr/>
          <p:nvPr/>
        </p:nvSpPr>
        <p:spPr>
          <a:xfrm>
            <a:off x="2725081" y="5685747"/>
            <a:ext cx="1800200" cy="7920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Measurement tools </a:t>
            </a:r>
            <a:endParaRPr lang="en-GB" dirty="0"/>
          </a:p>
        </p:txBody>
      </p:sp>
      <p:sp>
        <p:nvSpPr>
          <p:cNvPr id="18" name="Rounded Rectangle 17"/>
          <p:cNvSpPr/>
          <p:nvPr/>
        </p:nvSpPr>
        <p:spPr>
          <a:xfrm>
            <a:off x="536985" y="5685747"/>
            <a:ext cx="1800200" cy="7920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Methods </a:t>
            </a:r>
            <a:endParaRPr lang="en-GB" dirty="0"/>
          </a:p>
        </p:txBody>
      </p:sp>
      <p:sp>
        <p:nvSpPr>
          <p:cNvPr id="19" name="Rounded Rectangle 18"/>
          <p:cNvSpPr/>
          <p:nvPr/>
        </p:nvSpPr>
        <p:spPr>
          <a:xfrm>
            <a:off x="304900" y="1312215"/>
            <a:ext cx="1800200" cy="7920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INPUTS</a:t>
            </a:r>
          </a:p>
          <a:p>
            <a:pPr algn="ctr"/>
            <a:endParaRPr lang="en-GB" dirty="0"/>
          </a:p>
        </p:txBody>
      </p:sp>
      <p:sp>
        <p:nvSpPr>
          <p:cNvPr id="20" name="Rounded Rectangle 19"/>
          <p:cNvSpPr/>
          <p:nvPr/>
        </p:nvSpPr>
        <p:spPr>
          <a:xfrm>
            <a:off x="1866528" y="2573913"/>
            <a:ext cx="1800200" cy="7920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ACTIVITIES</a:t>
            </a:r>
            <a:endParaRPr lang="en-GB" dirty="0"/>
          </a:p>
        </p:txBody>
      </p:sp>
      <p:sp>
        <p:nvSpPr>
          <p:cNvPr id="21" name="TextBox 20"/>
          <p:cNvSpPr txBox="1"/>
          <p:nvPr/>
        </p:nvSpPr>
        <p:spPr>
          <a:xfrm>
            <a:off x="7121452" y="3536568"/>
            <a:ext cx="2016224" cy="646331"/>
          </a:xfrm>
          <a:prstGeom prst="rect">
            <a:avLst/>
          </a:prstGeom>
          <a:noFill/>
        </p:spPr>
        <p:txBody>
          <a:bodyPr wrap="square" rtlCol="0">
            <a:spAutoFit/>
          </a:bodyPr>
          <a:lstStyle/>
          <a:p>
            <a:r>
              <a:rPr lang="en-GB" dirty="0" smtClean="0">
                <a:solidFill>
                  <a:srgbClr val="060C04"/>
                </a:solidFill>
              </a:rPr>
              <a:t>e.g. improved satisfaction.</a:t>
            </a:r>
            <a:endParaRPr lang="en-GB" dirty="0">
              <a:solidFill>
                <a:srgbClr val="060C04"/>
              </a:solidFill>
            </a:endParaRPr>
          </a:p>
        </p:txBody>
      </p:sp>
      <p:sp>
        <p:nvSpPr>
          <p:cNvPr id="8" name="Bent-Up Arrow 7"/>
          <p:cNvSpPr/>
          <p:nvPr/>
        </p:nvSpPr>
        <p:spPr>
          <a:xfrm rot="5400000">
            <a:off x="1009545" y="2386828"/>
            <a:ext cx="855087" cy="65320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ent-Up Arrow 16"/>
          <p:cNvSpPr/>
          <p:nvPr/>
        </p:nvSpPr>
        <p:spPr>
          <a:xfrm rot="5400000">
            <a:off x="2930346" y="3531802"/>
            <a:ext cx="855087" cy="65320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ent-Up Arrow 21"/>
          <p:cNvSpPr/>
          <p:nvPr/>
        </p:nvSpPr>
        <p:spPr>
          <a:xfrm rot="5400000">
            <a:off x="5062838" y="4742473"/>
            <a:ext cx="855087" cy="65320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843809" y="864498"/>
            <a:ext cx="2016224" cy="646331"/>
          </a:xfrm>
          <a:prstGeom prst="rect">
            <a:avLst/>
          </a:prstGeom>
          <a:noFill/>
        </p:spPr>
        <p:txBody>
          <a:bodyPr wrap="square" rtlCol="0">
            <a:spAutoFit/>
          </a:bodyPr>
          <a:lstStyle/>
          <a:p>
            <a:r>
              <a:rPr lang="en-GB" dirty="0" smtClean="0">
                <a:solidFill>
                  <a:srgbClr val="060C04"/>
                </a:solidFill>
              </a:rPr>
              <a:t>e.g. link workers; funding.</a:t>
            </a:r>
            <a:endParaRPr lang="en-GB" dirty="0">
              <a:solidFill>
                <a:srgbClr val="060C04"/>
              </a:solidFill>
            </a:endParaRPr>
          </a:p>
        </p:txBody>
      </p:sp>
      <p:sp>
        <p:nvSpPr>
          <p:cNvPr id="24" name="TextBox 23"/>
          <p:cNvSpPr txBox="1"/>
          <p:nvPr/>
        </p:nvSpPr>
        <p:spPr>
          <a:xfrm>
            <a:off x="3851920" y="1545702"/>
            <a:ext cx="2880320" cy="923330"/>
          </a:xfrm>
          <a:prstGeom prst="rect">
            <a:avLst/>
          </a:prstGeom>
          <a:noFill/>
        </p:spPr>
        <p:txBody>
          <a:bodyPr wrap="square" rtlCol="0">
            <a:spAutoFit/>
          </a:bodyPr>
          <a:lstStyle/>
          <a:p>
            <a:r>
              <a:rPr lang="en-GB" dirty="0" smtClean="0">
                <a:solidFill>
                  <a:srgbClr val="060C04"/>
                </a:solidFill>
              </a:rPr>
              <a:t>e.g. face to face sessions between link worker and user.</a:t>
            </a:r>
            <a:endParaRPr lang="en-GB" dirty="0">
              <a:solidFill>
                <a:srgbClr val="060C04"/>
              </a:solidFill>
            </a:endParaRPr>
          </a:p>
        </p:txBody>
      </p:sp>
    </p:spTree>
    <p:extLst>
      <p:ext uri="{BB962C8B-B14F-4D97-AF65-F5344CB8AC3E}">
        <p14:creationId xmlns:p14="http://schemas.microsoft.com/office/powerpoint/2010/main" val="14591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8" grpId="0" animBg="1"/>
      <p:bldP spid="19" grpId="0" animBg="1"/>
      <p:bldP spid="20" grpId="0" animBg="1"/>
      <p:bldP spid="21" grpId="0"/>
      <p:bldP spid="8" grpId="0" animBg="1"/>
      <p:bldP spid="17" grpId="0" animBg="1"/>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00B050"/>
                </a:solidFill>
              </a:rPr>
              <a:t>Why bother to evaluate social prescribing?</a:t>
            </a:r>
            <a:endParaRPr lang="en-GB" dirty="0">
              <a:solidFill>
                <a:srgbClr val="00B050"/>
              </a:solidFill>
            </a:endParaRPr>
          </a:p>
        </p:txBody>
      </p:sp>
      <p:sp>
        <p:nvSpPr>
          <p:cNvPr id="5" name="Content Placeholder 4"/>
          <p:cNvSpPr>
            <a:spLocks noGrp="1"/>
          </p:cNvSpPr>
          <p:nvPr>
            <p:ph idx="1"/>
          </p:nvPr>
        </p:nvSpPr>
        <p:spPr>
          <a:xfrm>
            <a:off x="628650" y="1584101"/>
            <a:ext cx="7886700" cy="4592862"/>
          </a:xfrm>
        </p:spPr>
        <p:txBody>
          <a:bodyPr>
            <a:normAutofit fontScale="77500" lnSpcReduction="20000"/>
          </a:bodyPr>
          <a:lstStyle/>
          <a:p>
            <a:pPr marL="0" indent="0">
              <a:buNone/>
            </a:pPr>
            <a:endParaRPr lang="en-GB" dirty="0" smtClean="0"/>
          </a:p>
          <a:p>
            <a:pPr marL="0" indent="0">
              <a:buNone/>
            </a:pPr>
            <a:r>
              <a:rPr lang="en-GB" dirty="0" smtClean="0"/>
              <a:t>Evaluations can be costly and time consuming - so why would you build one into your project?</a:t>
            </a:r>
          </a:p>
          <a:p>
            <a:r>
              <a:rPr lang="en-GB" dirty="0"/>
              <a:t>T</a:t>
            </a:r>
            <a:r>
              <a:rPr lang="en-GB" dirty="0" smtClean="0"/>
              <a:t>o find out what kind of effect your intervention is having  on your clients (hopefully positive!)</a:t>
            </a:r>
          </a:p>
          <a:p>
            <a:pPr marL="0" indent="0">
              <a:buNone/>
            </a:pPr>
            <a:r>
              <a:rPr lang="en-GB" b="1" i="1" dirty="0" smtClean="0"/>
              <a:t>This enables you to then:</a:t>
            </a:r>
          </a:p>
          <a:p>
            <a:r>
              <a:rPr lang="en-GB" dirty="0" smtClean="0"/>
              <a:t>Provide evidence of effectiveness to funding bodies in order to attract or retain funding for the project.</a:t>
            </a:r>
          </a:p>
          <a:p>
            <a:pPr marL="0" indent="0">
              <a:buNone/>
            </a:pPr>
            <a:r>
              <a:rPr lang="en-GB" b="1" i="1" dirty="0" smtClean="0"/>
              <a:t>And ultimately: </a:t>
            </a:r>
          </a:p>
          <a:p>
            <a:r>
              <a:rPr lang="en-GB" dirty="0" smtClean="0"/>
              <a:t>As evidence of effectiveness builds up this will help to convince others, particularly policy makers, to develop/fund similar interventions in the future.</a:t>
            </a:r>
            <a:endParaRPr lang="en-GB" dirty="0"/>
          </a:p>
        </p:txBody>
      </p:sp>
    </p:spTree>
    <p:extLst>
      <p:ext uri="{BB962C8B-B14F-4D97-AF65-F5344CB8AC3E}">
        <p14:creationId xmlns:p14="http://schemas.microsoft.com/office/powerpoint/2010/main" val="1120536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Understanding your population</a:t>
            </a:r>
            <a:endParaRPr lang="en-GB" dirty="0">
              <a:solidFill>
                <a:srgbClr val="00B050"/>
              </a:solidFill>
            </a:endParaRPr>
          </a:p>
        </p:txBody>
      </p:sp>
      <p:sp>
        <p:nvSpPr>
          <p:cNvPr id="3" name="Content Placeholder 2"/>
          <p:cNvSpPr>
            <a:spLocks noGrp="1"/>
          </p:cNvSpPr>
          <p:nvPr>
            <p:ph idx="1"/>
          </p:nvPr>
        </p:nvSpPr>
        <p:spPr/>
        <p:txBody>
          <a:bodyPr>
            <a:normAutofit/>
          </a:bodyPr>
          <a:lstStyle/>
          <a:p>
            <a:r>
              <a:rPr lang="en-GB" sz="2400" dirty="0" smtClean="0"/>
              <a:t>Who are the people you are trying to help? Gender, age, </a:t>
            </a:r>
            <a:r>
              <a:rPr lang="en-GB" sz="2400" dirty="0" smtClean="0">
                <a:solidFill>
                  <a:srgbClr val="060C04"/>
                </a:solidFill>
              </a:rPr>
              <a:t>needs and aspirations</a:t>
            </a:r>
            <a:r>
              <a:rPr lang="en-GB" sz="2400" dirty="0" smtClean="0"/>
              <a:t>?</a:t>
            </a:r>
          </a:p>
          <a:p>
            <a:r>
              <a:rPr lang="en-GB" sz="2400" dirty="0" smtClean="0"/>
              <a:t>What would represent a good outcome for them?</a:t>
            </a:r>
          </a:p>
          <a:p>
            <a:r>
              <a:rPr lang="en-GB" sz="2400" dirty="0" smtClean="0"/>
              <a:t>What tools/methods might best capture any change in their wellbeing?</a:t>
            </a:r>
          </a:p>
          <a:p>
            <a:r>
              <a:rPr lang="en-GB" sz="2400" dirty="0" smtClean="0"/>
              <a:t>Are they likely to find it distressing to be interviewed or asked to answer lots of questions? Other ethical considerations?</a:t>
            </a:r>
          </a:p>
          <a:p>
            <a:r>
              <a:rPr lang="en-GB" sz="2400" dirty="0" smtClean="0"/>
              <a:t>Do they speak and understand English - do you have the resources to translate if not?</a:t>
            </a:r>
          </a:p>
          <a:p>
            <a:endParaRPr lang="en-GB" dirty="0" smtClean="0"/>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3245990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Quantitative or qualitative?</a:t>
            </a:r>
            <a:endParaRPr lang="en-GB" dirty="0">
              <a:solidFill>
                <a:srgbClr val="00B050"/>
              </a:solidFill>
            </a:endParaRPr>
          </a:p>
        </p:txBody>
      </p:sp>
      <p:sp>
        <p:nvSpPr>
          <p:cNvPr id="3" name="Content Placeholder 2"/>
          <p:cNvSpPr>
            <a:spLocks noGrp="1"/>
          </p:cNvSpPr>
          <p:nvPr>
            <p:ph idx="1"/>
          </p:nvPr>
        </p:nvSpPr>
        <p:spPr>
          <a:xfrm>
            <a:off x="628650" y="1661375"/>
            <a:ext cx="7886700" cy="4515588"/>
          </a:xfrm>
        </p:spPr>
        <p:txBody>
          <a:bodyPr>
            <a:normAutofit fontScale="62500" lnSpcReduction="20000"/>
          </a:bodyPr>
          <a:lstStyle/>
          <a:p>
            <a:pPr marL="0" indent="0">
              <a:buNone/>
            </a:pPr>
            <a:r>
              <a:rPr lang="en-GB" sz="3100" b="1" dirty="0"/>
              <a:t>Quantitative</a:t>
            </a:r>
          </a:p>
          <a:p>
            <a:r>
              <a:rPr lang="en-GB" sz="3100" dirty="0"/>
              <a:t>Policy makers and funding bodies want statistics to show significant effects at the population level.</a:t>
            </a:r>
          </a:p>
          <a:p>
            <a:r>
              <a:rPr lang="en-GB" sz="3100" dirty="0"/>
              <a:t>But can be a blunt instrument and it is important to use the right tools. Data collection and analysis can also be costly and take a long time to complete.</a:t>
            </a:r>
          </a:p>
          <a:p>
            <a:endParaRPr lang="en-GB" sz="3100" dirty="0"/>
          </a:p>
          <a:p>
            <a:pPr marL="0" indent="0">
              <a:buNone/>
            </a:pPr>
            <a:r>
              <a:rPr lang="en-GB" sz="3100" b="1" dirty="0"/>
              <a:t>Qualitative</a:t>
            </a:r>
          </a:p>
          <a:p>
            <a:r>
              <a:rPr lang="en-GB" sz="3100" dirty="0"/>
              <a:t>Interviews with patients can be very impactful </a:t>
            </a:r>
            <a:r>
              <a:rPr lang="en-GB" sz="3100" dirty="0" smtClean="0"/>
              <a:t>and capture a </a:t>
            </a:r>
            <a:r>
              <a:rPr lang="en-GB" sz="3100" dirty="0"/>
              <a:t>real sense of the change that has taken place for an individual.</a:t>
            </a:r>
          </a:p>
          <a:p>
            <a:r>
              <a:rPr lang="en-GB" sz="3100" dirty="0"/>
              <a:t>But carry less weight </a:t>
            </a:r>
            <a:r>
              <a:rPr lang="en-GB" sz="3100" dirty="0" smtClean="0"/>
              <a:t>as evidence because </a:t>
            </a:r>
            <a:r>
              <a:rPr lang="en-GB" sz="3100" dirty="0"/>
              <a:t>findings cannot be applied to the population as a whole.</a:t>
            </a:r>
          </a:p>
          <a:p>
            <a:pPr marL="0" indent="0">
              <a:buNone/>
            </a:pPr>
            <a:endParaRPr lang="en-GB" dirty="0"/>
          </a:p>
          <a:p>
            <a:pPr marL="0" indent="0">
              <a:buNone/>
            </a:pPr>
            <a:r>
              <a:rPr lang="en-GB" sz="3600" dirty="0"/>
              <a:t>Ideally both!</a:t>
            </a:r>
          </a:p>
          <a:p>
            <a:endParaRPr lang="en-GB" dirty="0"/>
          </a:p>
        </p:txBody>
      </p:sp>
    </p:spTree>
    <p:extLst>
      <p:ext uri="{BB962C8B-B14F-4D97-AF65-F5344CB8AC3E}">
        <p14:creationId xmlns:p14="http://schemas.microsoft.com/office/powerpoint/2010/main" val="3255819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Evaluation methods</a:t>
            </a:r>
            <a:endParaRPr lang="en-GB" dirty="0">
              <a:solidFill>
                <a:srgbClr val="00B050"/>
              </a:solidFill>
            </a:endParaRPr>
          </a:p>
        </p:txBody>
      </p:sp>
      <p:sp>
        <p:nvSpPr>
          <p:cNvPr id="3" name="Content Placeholder 2"/>
          <p:cNvSpPr>
            <a:spLocks noGrp="1"/>
          </p:cNvSpPr>
          <p:nvPr>
            <p:ph idx="1"/>
          </p:nvPr>
        </p:nvSpPr>
        <p:spPr>
          <a:xfrm>
            <a:off x="628650" y="1442436"/>
            <a:ext cx="7886700" cy="4734529"/>
          </a:xfrm>
        </p:spPr>
        <p:txBody>
          <a:bodyPr>
            <a:normAutofit fontScale="62500" lnSpcReduction="20000"/>
          </a:bodyPr>
          <a:lstStyle/>
          <a:p>
            <a:pPr marL="0" indent="0">
              <a:buNone/>
            </a:pPr>
            <a:r>
              <a:rPr lang="en-GB" i="1" dirty="0" smtClean="0"/>
              <a:t>In an ideal world…</a:t>
            </a:r>
          </a:p>
          <a:p>
            <a:r>
              <a:rPr lang="en-GB" dirty="0" smtClean="0"/>
              <a:t>RCT – recognised as the ‘gold standard’ by funders and policy makers.</a:t>
            </a:r>
          </a:p>
          <a:p>
            <a:pPr marL="0" indent="0">
              <a:buNone/>
            </a:pPr>
            <a:r>
              <a:rPr lang="en-GB" dirty="0" smtClean="0"/>
              <a:t>However RCTs are:</a:t>
            </a:r>
          </a:p>
          <a:p>
            <a:r>
              <a:rPr lang="en-GB" dirty="0" smtClean="0"/>
              <a:t>Expensive</a:t>
            </a:r>
          </a:p>
          <a:p>
            <a:r>
              <a:rPr lang="en-GB" dirty="0" smtClean="0"/>
              <a:t>Difficult to apply to complex interventions (they were designed to test drugs).</a:t>
            </a:r>
          </a:p>
          <a:p>
            <a:r>
              <a:rPr lang="en-GB" dirty="0" smtClean="0"/>
              <a:t>Ethically challenging – although this can be overcome </a:t>
            </a:r>
            <a:r>
              <a:rPr lang="en-GB" dirty="0" err="1" smtClean="0"/>
              <a:t>eg</a:t>
            </a:r>
            <a:r>
              <a:rPr lang="en-GB" dirty="0" smtClean="0"/>
              <a:t>. Stepped Wedge design.</a:t>
            </a:r>
            <a:r>
              <a:rPr lang="en-GB" sz="2600" dirty="0">
                <a:solidFill>
                  <a:srgbClr val="FF0000"/>
                </a:solidFill>
              </a:rPr>
              <a:t> </a:t>
            </a:r>
            <a:r>
              <a:rPr lang="en-GB" dirty="0" smtClean="0"/>
              <a:t>Alternatively you could </a:t>
            </a:r>
            <a:r>
              <a:rPr lang="en-GB" dirty="0"/>
              <a:t>use a before/after </a:t>
            </a:r>
            <a:r>
              <a:rPr lang="en-GB" dirty="0" smtClean="0"/>
              <a:t>comparison with matched control </a:t>
            </a:r>
            <a:r>
              <a:rPr lang="en-GB" dirty="0"/>
              <a:t>group</a:t>
            </a:r>
            <a:r>
              <a:rPr lang="en-GB" dirty="0" smtClean="0"/>
              <a:t>.</a:t>
            </a:r>
          </a:p>
          <a:p>
            <a:r>
              <a:rPr lang="en-GB" dirty="0" smtClean="0"/>
              <a:t>Economic evaluation – </a:t>
            </a:r>
            <a:r>
              <a:rPr lang="en-GB" dirty="0" err="1" smtClean="0"/>
              <a:t>eg</a:t>
            </a:r>
            <a:r>
              <a:rPr lang="en-GB" dirty="0" smtClean="0"/>
              <a:t>. SROI</a:t>
            </a:r>
          </a:p>
          <a:p>
            <a:endParaRPr lang="en-GB" dirty="0" smtClean="0"/>
          </a:p>
          <a:p>
            <a:pPr marL="0" lvl="0" indent="0">
              <a:buNone/>
            </a:pPr>
            <a:r>
              <a:rPr lang="en-GB" dirty="0">
                <a:solidFill>
                  <a:srgbClr val="060C04"/>
                </a:solidFill>
              </a:rPr>
              <a:t>Another straightforward and impactful measure of change could be showing improvements (before and after) in GP or A&amp;E attendance</a:t>
            </a:r>
            <a:r>
              <a:rPr lang="en-GB" dirty="0" smtClean="0">
                <a:solidFill>
                  <a:srgbClr val="060C04"/>
                </a:solidFill>
              </a:rPr>
              <a:t>. Self-report data can be misleading – this data is best collected through EMIS</a:t>
            </a:r>
            <a:r>
              <a:rPr lang="en-GB" dirty="0"/>
              <a:t>.</a:t>
            </a:r>
            <a:endParaRPr lang="en-GB" dirty="0">
              <a:solidFill>
                <a:srgbClr val="060C04"/>
              </a:solidFill>
            </a:endParaRPr>
          </a:p>
        </p:txBody>
      </p:sp>
    </p:spTree>
    <p:extLst>
      <p:ext uri="{BB962C8B-B14F-4D97-AF65-F5344CB8AC3E}">
        <p14:creationId xmlns:p14="http://schemas.microsoft.com/office/powerpoint/2010/main" val="590612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1221847"/>
              </p:ext>
            </p:extLst>
          </p:nvPr>
        </p:nvGraphicFramePr>
        <p:xfrm>
          <a:off x="451027" y="581893"/>
          <a:ext cx="8251874" cy="6259505"/>
        </p:xfrm>
        <a:graphic>
          <a:graphicData uri="http://schemas.openxmlformats.org/drawingml/2006/table">
            <a:tbl>
              <a:tblPr firstRow="1" bandRow="1">
                <a:tableStyleId>{5C22544A-7EE6-4342-B048-85BDC9FD1C3A}</a:tableStyleId>
              </a:tblPr>
              <a:tblGrid>
                <a:gridCol w="3412637"/>
                <a:gridCol w="4839237"/>
              </a:tblGrid>
              <a:tr h="640926">
                <a:tc gridSpan="2">
                  <a:txBody>
                    <a:bodyPr/>
                    <a:lstStyle/>
                    <a:p>
                      <a:pPr algn="l"/>
                      <a:r>
                        <a:rPr lang="en-GB" sz="3600" dirty="0" smtClean="0"/>
                        <a:t>Tools</a:t>
                      </a:r>
                      <a:r>
                        <a:rPr lang="en-GB" sz="3600" baseline="0" dirty="0" smtClean="0"/>
                        <a:t> commonly used to evaluate social prescribing</a:t>
                      </a:r>
                      <a:endParaRPr lang="en-GB" sz="3600" dirty="0"/>
                    </a:p>
                  </a:txBody>
                  <a:tcPr/>
                </a:tc>
                <a:tc hMerge="1">
                  <a:txBody>
                    <a:bodyPr/>
                    <a:lstStyle/>
                    <a:p>
                      <a:pPr algn="l"/>
                      <a:endParaRPr lang="en-GB" dirty="0"/>
                    </a:p>
                  </a:txBody>
                  <a:tcPr marL="121920" marR="121920"/>
                </a:tc>
              </a:tr>
              <a:tr h="366243">
                <a:tc>
                  <a:txBody>
                    <a:bodyPr/>
                    <a:lstStyle/>
                    <a:p>
                      <a:pPr algn="l"/>
                      <a:r>
                        <a:rPr lang="en-GB" sz="2000" b="1" dirty="0" smtClean="0"/>
                        <a:t>Outcomes </a:t>
                      </a:r>
                      <a:endParaRPr lang="en-GB" sz="2000" b="1" dirty="0"/>
                    </a:p>
                  </a:txBody>
                  <a:tcPr/>
                </a:tc>
                <a:tc>
                  <a:txBody>
                    <a:bodyPr/>
                    <a:lstStyle/>
                    <a:p>
                      <a:pPr algn="l"/>
                      <a:r>
                        <a:rPr lang="en-GB" sz="2000" b="1" dirty="0" smtClean="0"/>
                        <a:t>Measurement</a:t>
                      </a:r>
                      <a:r>
                        <a:rPr lang="en-GB" sz="2000" b="1" baseline="0" dirty="0" smtClean="0"/>
                        <a:t> tools used</a:t>
                      </a:r>
                      <a:endParaRPr lang="en-GB" sz="2000" b="1" dirty="0"/>
                    </a:p>
                  </a:txBody>
                  <a:tcPr/>
                </a:tc>
              </a:tr>
              <a:tr h="1464973">
                <a:tc>
                  <a:txBody>
                    <a:bodyPr/>
                    <a:lstStyle/>
                    <a:p>
                      <a:pPr algn="l"/>
                      <a:r>
                        <a:rPr lang="en-GB" sz="2000" baseline="0" dirty="0" smtClean="0"/>
                        <a:t>Mental health/Wellbeing </a:t>
                      </a:r>
                      <a:endParaRPr lang="en-GB" sz="2000" dirty="0"/>
                    </a:p>
                  </a:txBody>
                  <a:tcPr/>
                </a:tc>
                <a:tc>
                  <a:txBody>
                    <a:bodyPr/>
                    <a:lstStyle/>
                    <a:p>
                      <a:pPr algn="l"/>
                      <a:r>
                        <a:rPr lang="en-GB" sz="2000" dirty="0" smtClean="0"/>
                        <a:t>HADS </a:t>
                      </a:r>
                    </a:p>
                    <a:p>
                      <a:pPr algn="l"/>
                      <a:r>
                        <a:rPr lang="en-GB" sz="2000" dirty="0" smtClean="0"/>
                        <a:t>WEMWBS</a:t>
                      </a:r>
                    </a:p>
                    <a:p>
                      <a:pPr algn="l"/>
                      <a:r>
                        <a:rPr lang="en-GB" sz="2000" dirty="0" smtClean="0"/>
                        <a:t>Sense of coherence scale</a:t>
                      </a:r>
                    </a:p>
                    <a:p>
                      <a:pPr algn="l"/>
                      <a:r>
                        <a:rPr lang="en-GB" sz="2000" dirty="0" smtClean="0"/>
                        <a:t>Rosenberg self esteem</a:t>
                      </a:r>
                      <a:r>
                        <a:rPr lang="en-GB" sz="2000" baseline="0" dirty="0" smtClean="0"/>
                        <a:t> scale</a:t>
                      </a:r>
                      <a:endParaRPr lang="en-GB" sz="2000" dirty="0" smtClean="0"/>
                    </a:p>
                    <a:p>
                      <a:pPr algn="l"/>
                      <a:r>
                        <a:rPr lang="en-GB" sz="2000" dirty="0" smtClean="0"/>
                        <a:t>PHQ9; BDI; </a:t>
                      </a:r>
                      <a:r>
                        <a:rPr lang="en-GB" sz="2000" baseline="0" dirty="0" smtClean="0"/>
                        <a:t>GAD-7; Hope scale</a:t>
                      </a:r>
                      <a:endParaRPr lang="en-GB" sz="2000" dirty="0"/>
                    </a:p>
                  </a:txBody>
                  <a:tcPr/>
                </a:tc>
              </a:tr>
              <a:tr h="910745">
                <a:tc>
                  <a:txBody>
                    <a:bodyPr/>
                    <a:lstStyle/>
                    <a:p>
                      <a:pPr algn="l"/>
                      <a:r>
                        <a:rPr lang="en-GB" sz="2000" dirty="0" smtClean="0"/>
                        <a:t>Quality of life</a:t>
                      </a:r>
                      <a:endParaRPr lang="en-GB" sz="2000" dirty="0"/>
                    </a:p>
                  </a:txBody>
                  <a:tcPr/>
                </a:tc>
                <a:tc>
                  <a:txBody>
                    <a:bodyPr/>
                    <a:lstStyle/>
                    <a:p>
                      <a:pPr algn="l"/>
                      <a:r>
                        <a:rPr lang="en-GB" sz="2000" dirty="0" smtClean="0"/>
                        <a:t>EQ-5D-5L</a:t>
                      </a:r>
                    </a:p>
                    <a:p>
                      <a:pPr algn="l"/>
                      <a:r>
                        <a:rPr lang="en-GB" sz="2000" dirty="0" smtClean="0"/>
                        <a:t>SF-12/SF-36</a:t>
                      </a:r>
                      <a:endParaRPr lang="en-GB" sz="2000" dirty="0"/>
                    </a:p>
                    <a:p>
                      <a:pPr algn="l"/>
                      <a:r>
                        <a:rPr lang="en-GB" sz="2000" dirty="0" smtClean="0"/>
                        <a:t>MYCAW</a:t>
                      </a:r>
                    </a:p>
                  </a:txBody>
                  <a:tcPr/>
                </a:tc>
              </a:tr>
              <a:tr h="910745">
                <a:tc>
                  <a:txBody>
                    <a:bodyPr/>
                    <a:lstStyle/>
                    <a:p>
                      <a:pPr algn="l"/>
                      <a:r>
                        <a:rPr lang="en-GB" sz="2000" dirty="0" smtClean="0"/>
                        <a:t>Healthcare</a:t>
                      </a:r>
                      <a:r>
                        <a:rPr lang="en-GB" sz="2000" baseline="0" dirty="0" smtClean="0"/>
                        <a:t> resource use</a:t>
                      </a:r>
                      <a:endParaRPr lang="en-GB" sz="2000" dirty="0"/>
                    </a:p>
                  </a:txBody>
                  <a:tcPr/>
                </a:tc>
                <a:tc>
                  <a:txBody>
                    <a:bodyPr/>
                    <a:lstStyle/>
                    <a:p>
                      <a:pPr algn="l"/>
                      <a:r>
                        <a:rPr lang="en-GB" sz="2000" dirty="0" smtClean="0"/>
                        <a:t>SROI</a:t>
                      </a:r>
                    </a:p>
                    <a:p>
                      <a:pPr algn="l"/>
                      <a:r>
                        <a:rPr lang="en-GB" sz="2000" dirty="0" smtClean="0"/>
                        <a:t>cost</a:t>
                      </a:r>
                      <a:r>
                        <a:rPr lang="en-GB" sz="2000" baseline="0" dirty="0" smtClean="0"/>
                        <a:t> benefit </a:t>
                      </a:r>
                      <a:endParaRPr lang="en-GB" sz="2000" dirty="0"/>
                    </a:p>
                  </a:txBody>
                  <a:tcPr/>
                </a:tc>
              </a:tr>
              <a:tr h="489513">
                <a:tc>
                  <a:txBody>
                    <a:bodyPr/>
                    <a:lstStyle/>
                    <a:p>
                      <a:pPr algn="l"/>
                      <a:r>
                        <a:rPr lang="en-GB" sz="2000" dirty="0" smtClean="0"/>
                        <a:t>Activation</a:t>
                      </a:r>
                      <a:r>
                        <a:rPr lang="en-GB" sz="2000" baseline="0" dirty="0" smtClean="0"/>
                        <a:t> </a:t>
                      </a:r>
                      <a:endParaRPr lang="en-GB" sz="2000" dirty="0"/>
                    </a:p>
                  </a:txBody>
                  <a:tcPr/>
                </a:tc>
                <a:tc>
                  <a:txBody>
                    <a:bodyPr/>
                    <a:lstStyle/>
                    <a:p>
                      <a:pPr algn="l"/>
                      <a:r>
                        <a:rPr lang="en-GB" sz="2000" dirty="0" smtClean="0"/>
                        <a:t>Patient activation measure </a:t>
                      </a:r>
                      <a:endParaRPr lang="en-GB" sz="2000" dirty="0"/>
                    </a:p>
                  </a:txBody>
                  <a:tcPr/>
                </a:tc>
              </a:tr>
              <a:tr h="653007">
                <a:tc>
                  <a:txBody>
                    <a:bodyPr/>
                    <a:lstStyle/>
                    <a:p>
                      <a:pPr algn="l"/>
                      <a:r>
                        <a:rPr lang="en-GB" sz="2000" dirty="0" smtClean="0"/>
                        <a:t>Social</a:t>
                      </a:r>
                      <a:r>
                        <a:rPr lang="en-GB" sz="2000" baseline="0" dirty="0" smtClean="0"/>
                        <a:t> capital/social isolation</a:t>
                      </a:r>
                      <a:endParaRPr lang="en-GB" sz="2000" dirty="0"/>
                    </a:p>
                  </a:txBody>
                  <a:tcPr/>
                </a:tc>
                <a:tc>
                  <a:txBody>
                    <a:bodyPr/>
                    <a:lstStyle/>
                    <a:p>
                      <a:pPr algn="l"/>
                      <a:r>
                        <a:rPr lang="en-GB" sz="2000" dirty="0" smtClean="0"/>
                        <a:t>Social</a:t>
                      </a:r>
                      <a:r>
                        <a:rPr lang="en-GB" sz="2000" baseline="0" dirty="0" smtClean="0"/>
                        <a:t> networks/social support </a:t>
                      </a:r>
                      <a:endParaRPr lang="en-GB" sz="2000" dirty="0"/>
                    </a:p>
                  </a:txBody>
                  <a:tcPr/>
                </a:tc>
              </a:tr>
            </a:tbl>
          </a:graphicData>
        </a:graphic>
      </p:graphicFrame>
    </p:spTree>
    <p:extLst>
      <p:ext uri="{BB962C8B-B14F-4D97-AF65-F5344CB8AC3E}">
        <p14:creationId xmlns:p14="http://schemas.microsoft.com/office/powerpoint/2010/main" val="366395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657225"/>
            <a:ext cx="7491164" cy="5220047"/>
          </a:xfrm>
        </p:spPr>
        <p:txBody>
          <a:bodyPr>
            <a:normAutofit fontScale="62500" lnSpcReduction="20000"/>
          </a:bodyPr>
          <a:lstStyle/>
          <a:p>
            <a:pPr marL="0" indent="0">
              <a:buNone/>
            </a:pPr>
            <a:r>
              <a:rPr lang="en-GB" dirty="0" smtClean="0">
                <a:solidFill>
                  <a:srgbClr val="060C04"/>
                </a:solidFill>
              </a:rPr>
              <a:t>These tools have been used in many social prescribing evaluations. Some are free to download online, others you will need to pay for.</a:t>
            </a:r>
          </a:p>
          <a:p>
            <a:pPr marL="0" indent="0">
              <a:buNone/>
            </a:pPr>
            <a:endParaRPr lang="en-GB" dirty="0" smtClean="0">
              <a:solidFill>
                <a:srgbClr val="060C04"/>
              </a:solidFill>
            </a:endParaRPr>
          </a:p>
          <a:p>
            <a:pPr marL="0" indent="0">
              <a:buNone/>
            </a:pPr>
            <a:r>
              <a:rPr lang="en-GB" b="1" i="1" dirty="0" smtClean="0">
                <a:solidFill>
                  <a:srgbClr val="00B050"/>
                </a:solidFill>
              </a:rPr>
              <a:t>Advantages</a:t>
            </a:r>
            <a:r>
              <a:rPr lang="en-GB" b="1" i="1" dirty="0" smtClean="0">
                <a:solidFill>
                  <a:srgbClr val="060C04"/>
                </a:solidFill>
              </a:rPr>
              <a:t>:</a:t>
            </a:r>
            <a:endParaRPr lang="en-GB" b="1" i="1" dirty="0">
              <a:solidFill>
                <a:srgbClr val="060C04"/>
              </a:solidFill>
            </a:endParaRPr>
          </a:p>
          <a:p>
            <a:r>
              <a:rPr lang="en-GB" dirty="0" smtClean="0">
                <a:solidFill>
                  <a:srgbClr val="060C04"/>
                </a:solidFill>
              </a:rPr>
              <a:t>The advantage of using well-validated tools is that results can be compared to other studies.</a:t>
            </a:r>
          </a:p>
          <a:p>
            <a:endParaRPr lang="en-GB" dirty="0" smtClean="0">
              <a:solidFill>
                <a:srgbClr val="060C04"/>
              </a:solidFill>
            </a:endParaRPr>
          </a:p>
          <a:p>
            <a:pPr marL="0" indent="0">
              <a:buNone/>
            </a:pPr>
            <a:r>
              <a:rPr lang="en-GB" b="1" i="1" dirty="0" smtClean="0">
                <a:solidFill>
                  <a:srgbClr val="00B050"/>
                </a:solidFill>
              </a:rPr>
              <a:t>Disadvantages</a:t>
            </a:r>
            <a:r>
              <a:rPr lang="en-GB" b="1" i="1" dirty="0" smtClean="0">
                <a:solidFill>
                  <a:srgbClr val="060C04"/>
                </a:solidFill>
              </a:rPr>
              <a:t>:</a:t>
            </a:r>
            <a:endParaRPr lang="en-GB" b="1" i="1" dirty="0">
              <a:solidFill>
                <a:srgbClr val="060C04"/>
              </a:solidFill>
            </a:endParaRPr>
          </a:p>
          <a:p>
            <a:r>
              <a:rPr lang="en-GB" dirty="0">
                <a:solidFill>
                  <a:srgbClr val="060C04"/>
                </a:solidFill>
              </a:rPr>
              <a:t>T</a:t>
            </a:r>
            <a:r>
              <a:rPr lang="en-GB" dirty="0" smtClean="0">
                <a:solidFill>
                  <a:srgbClr val="060C04"/>
                </a:solidFill>
              </a:rPr>
              <a:t>hey can be a bit of a blunt instrument and it is important to think carefully about what they are designed to measure and how patients and clients are likely to interpret the questions in relation to their experiences of social prescribing. </a:t>
            </a:r>
          </a:p>
          <a:p>
            <a:endParaRPr lang="en-GB" dirty="0" smtClean="0">
              <a:solidFill>
                <a:srgbClr val="060C04"/>
              </a:solidFill>
            </a:endParaRPr>
          </a:p>
          <a:p>
            <a:pPr marL="0" indent="0">
              <a:buNone/>
            </a:pPr>
            <a:r>
              <a:rPr lang="en-GB" dirty="0" smtClean="0">
                <a:solidFill>
                  <a:srgbClr val="060C04"/>
                </a:solidFill>
              </a:rPr>
              <a:t>A common frustration of evaluating social prescribing interventions is that clients may clearly describe ‘life-changing’ experiences in an interview but no change is found in between measures of baseline and follow-up.</a:t>
            </a:r>
            <a:endParaRPr lang="en-GB" dirty="0">
              <a:solidFill>
                <a:srgbClr val="060C04"/>
              </a:solidFill>
            </a:endParaRPr>
          </a:p>
        </p:txBody>
      </p:sp>
    </p:spTree>
    <p:extLst>
      <p:ext uri="{BB962C8B-B14F-4D97-AF65-F5344CB8AC3E}">
        <p14:creationId xmlns:p14="http://schemas.microsoft.com/office/powerpoint/2010/main" val="4189439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UEL HAB">
      <a:dk1>
        <a:srgbClr val="59AD41"/>
      </a:dk1>
      <a:lt1>
        <a:srgbClr val="FFFFFF"/>
      </a:lt1>
      <a:dk2>
        <a:srgbClr val="9FD5B8"/>
      </a:dk2>
      <a:lt2>
        <a:srgbClr val="FFFFFF"/>
      </a:lt2>
      <a:accent1>
        <a:srgbClr val="006330"/>
      </a:accent1>
      <a:accent2>
        <a:srgbClr val="C0504D"/>
      </a:accent2>
      <a:accent3>
        <a:srgbClr val="9BBB59"/>
      </a:accent3>
      <a:accent4>
        <a:srgbClr val="8064A2"/>
      </a:accent4>
      <a:accent5>
        <a:srgbClr val="4BACC6"/>
      </a:accent5>
      <a:accent6>
        <a:srgbClr val="F79646"/>
      </a:accent6>
      <a:hlink>
        <a:srgbClr val="59AD41"/>
      </a:hlink>
      <a:folHlink>
        <a:srgbClr val="59AD41"/>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11712</TotalTime>
  <Words>1988</Words>
  <Application>Microsoft Office PowerPoint</Application>
  <PresentationFormat>On-screen Show (4:3)</PresentationFormat>
  <Paragraphs>272</Paragraphs>
  <Slides>27</Slides>
  <Notes>18</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27</vt:i4>
      </vt:variant>
    </vt:vector>
  </HeadingPairs>
  <TitlesOfParts>
    <vt:vector size="33" baseType="lpstr">
      <vt:lpstr>1_Custom Design</vt:lpstr>
      <vt:lpstr>Custom Design</vt:lpstr>
      <vt:lpstr>Office Theme</vt:lpstr>
      <vt:lpstr>2_Custom Design</vt:lpstr>
      <vt:lpstr>1_Office Theme</vt:lpstr>
      <vt:lpstr>Photo Editor Photo</vt:lpstr>
      <vt:lpstr>PowerPoint Presentation</vt:lpstr>
      <vt:lpstr>THE SOCIAL PRESCRIBING PATHWAY</vt:lpstr>
      <vt:lpstr>Social prescribing logic model</vt:lpstr>
      <vt:lpstr>Why bother to evaluate social prescribing?</vt:lpstr>
      <vt:lpstr>Understanding your population</vt:lpstr>
      <vt:lpstr>Quantitative or qualitative?</vt:lpstr>
      <vt:lpstr>Evaluation methods</vt:lpstr>
      <vt:lpstr>PowerPoint Presentation</vt:lpstr>
      <vt:lpstr>PowerPoint Presentation</vt:lpstr>
      <vt:lpstr>Alternative methods of evaluation</vt:lpstr>
      <vt:lpstr>Other useful information to collect</vt:lpstr>
      <vt:lpstr>Summary of things to consider</vt:lpstr>
      <vt:lpstr> An SP project you are evaluating or would like to evaluate… </vt:lpstr>
      <vt:lpstr>PowerPoint Presentation</vt:lpstr>
      <vt:lpstr>Social Prescribing  City and Hackney CCG</vt:lpstr>
      <vt:lpstr>Evaluation</vt:lpstr>
      <vt:lpstr>Referral Criteria</vt:lpstr>
      <vt:lpstr>So what happens when you refer? </vt:lpstr>
      <vt:lpstr>A wide range of options!</vt:lpstr>
      <vt:lpstr>Baseline data from intervention and control  </vt:lpstr>
      <vt:lpstr>Prospective cohort study with matched control </vt:lpstr>
      <vt:lpstr>Results from qualitative study</vt:lpstr>
      <vt:lpstr>Results and conclusions of cohort study</vt:lpstr>
      <vt:lpstr>Key issues</vt:lpstr>
      <vt:lpstr>Issues that can impact on evaluations </vt:lpstr>
      <vt:lpstr>The importance of sharing information</vt:lpstr>
      <vt:lpstr> THANK YOU FOR LISTENING  </vt:lpstr>
    </vt:vector>
  </TitlesOfParts>
  <Company>University of East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SRM</dc:title>
  <dc:creator>Stuart Smith</dc:creator>
  <cp:lastModifiedBy>Caroline</cp:lastModifiedBy>
  <cp:revision>746</cp:revision>
  <cp:lastPrinted>2017-02-02T15:35:24Z</cp:lastPrinted>
  <dcterms:created xsi:type="dcterms:W3CDTF">2009-05-13T08:54:36Z</dcterms:created>
  <dcterms:modified xsi:type="dcterms:W3CDTF">2017-02-06T14:47:19Z</dcterms:modified>
</cp:coreProperties>
</file>