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49" r:id="rId2"/>
    <p:sldMasterId id="2147483809" r:id="rId3"/>
    <p:sldMasterId id="2147483821" r:id="rId4"/>
  </p:sldMasterIdLst>
  <p:notesMasterIdLst>
    <p:notesMasterId r:id="rId28"/>
  </p:notesMasterIdLst>
  <p:handoutMasterIdLst>
    <p:handoutMasterId r:id="rId29"/>
  </p:handoutMasterIdLst>
  <p:sldIdLst>
    <p:sldId id="343" r:id="rId5"/>
    <p:sldId id="469" r:id="rId6"/>
    <p:sldId id="471" r:id="rId7"/>
    <p:sldId id="478" r:id="rId8"/>
    <p:sldId id="481" r:id="rId9"/>
    <p:sldId id="489" r:id="rId10"/>
    <p:sldId id="482" r:id="rId11"/>
    <p:sldId id="468" r:id="rId12"/>
    <p:sldId id="458" r:id="rId13"/>
    <p:sldId id="464" r:id="rId14"/>
    <p:sldId id="462" r:id="rId15"/>
    <p:sldId id="491" r:id="rId16"/>
    <p:sldId id="492" r:id="rId17"/>
    <p:sldId id="493" r:id="rId18"/>
    <p:sldId id="494" r:id="rId19"/>
    <p:sldId id="495" r:id="rId20"/>
    <p:sldId id="467" r:id="rId21"/>
    <p:sldId id="465" r:id="rId22"/>
    <p:sldId id="463" r:id="rId23"/>
    <p:sldId id="490" r:id="rId24"/>
    <p:sldId id="466" r:id="rId25"/>
    <p:sldId id="484" r:id="rId26"/>
    <p:sldId id="488" r:id="rId27"/>
  </p:sldIdLst>
  <p:sldSz cx="9144000" cy="6858000" type="screen4x3"/>
  <p:notesSz cx="6669088" cy="9926638"/>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344">
          <p15:clr>
            <a:srgbClr val="A4A3A4"/>
          </p15:clr>
        </p15:guide>
        <p15:guide id="2" pos="295">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C04"/>
    <a:srgbClr val="0088BE"/>
    <a:srgbClr val="336699"/>
    <a:srgbClr val="CCCCFF"/>
    <a:srgbClr val="412BE1"/>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46" autoAdjust="0"/>
    <p:restoredTop sz="80864" autoAdjust="0"/>
  </p:normalViewPr>
  <p:slideViewPr>
    <p:cSldViewPr>
      <p:cViewPr varScale="1">
        <p:scale>
          <a:sx n="83" d="100"/>
          <a:sy n="83" d="100"/>
        </p:scale>
        <p:origin x="208" y="232"/>
      </p:cViewPr>
      <p:guideLst>
        <p:guide orient="horz" pos="1344"/>
        <p:guide pos="295"/>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2058" y="-96"/>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400" b="1" i="0" baseline="0" dirty="0"/>
              <a:t>Breakdown of Consultations (n=624) (Feb </a:t>
            </a:r>
            <a:r>
              <a:rPr lang="en-US" sz="2400" b="1" i="0" baseline="0" dirty="0" smtClean="0"/>
              <a:t>14-Mar </a:t>
            </a:r>
            <a:r>
              <a:rPr lang="en-US" sz="2400" b="1" i="0" baseline="0" dirty="0"/>
              <a:t>15)</a:t>
            </a:r>
            <a:r>
              <a:rPr lang="en-US" b="1" i="0" baseline="0" dirty="0"/>
              <a:t> </a:t>
            </a:r>
          </a:p>
        </c:rich>
      </c:tx>
      <c:layout/>
      <c:overlay val="0"/>
      <c:spPr>
        <a:noFill/>
        <a:ln>
          <a:noFill/>
        </a:ln>
        <a:effectLst/>
      </c:spPr>
    </c:title>
    <c:autoTitleDeleted val="0"/>
    <c:plotArea>
      <c:layout>
        <c:manualLayout>
          <c:layoutTarget val="inner"/>
          <c:xMode val="edge"/>
          <c:yMode val="edge"/>
          <c:x val="0.429465879265092"/>
          <c:y val="0.148564814814815"/>
          <c:w val="0.479957349081365"/>
          <c:h val="0.799928915135608"/>
        </c:manualLayout>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1"/>
              <c:layout>
                <c:manualLayout>
                  <c:x val="0.0716395713812222"/>
                  <c:y val="-0.190502784566227"/>
                </c:manualLayout>
              </c:layout>
              <c:tx>
                <c:rich>
                  <a:bodyPr/>
                  <a:lstStyle/>
                  <a:p>
                    <a:r>
                      <a:rPr lang="it-IT" sz="2400" dirty="0"/>
                      <a:t>44%</a:t>
                    </a:r>
                  </a:p>
                </c:rich>
              </c:tx>
              <c:dLblPos val="bestFit"/>
              <c:showLegendKey val="0"/>
              <c:showVal val="0"/>
              <c:showCatName val="0"/>
              <c:showSerName val="0"/>
              <c:showPercent val="1"/>
              <c:showBubbleSize val="0"/>
              <c:extLst>
                <c:ext xmlns:c15="http://schemas.microsoft.com/office/drawing/2012/chart" uri="{CE6537A1-D6FC-4f65-9D91-7224C49458BB}">
                  <c15:layout/>
                </c:ext>
              </c:extLst>
            </c:dLbl>
            <c:dLbl>
              <c:idx val="3"/>
              <c:layout>
                <c:manualLayout>
                  <c:x val="0.0797511988269145"/>
                  <c:y val="0.10393851194031"/>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Sheet1!$A$8:$A$12</c:f>
              <c:strCache>
                <c:ptCount val="5"/>
                <c:pt idx="0">
                  <c:v>One consultation</c:v>
                </c:pt>
                <c:pt idx="1">
                  <c:v>Between 2 and 4 consultations</c:v>
                </c:pt>
                <c:pt idx="2">
                  <c:v>Between 5 and 6 consultations</c:v>
                </c:pt>
                <c:pt idx="3">
                  <c:v>Over 6 consultations</c:v>
                </c:pt>
                <c:pt idx="4">
                  <c:v>No contact</c:v>
                </c:pt>
              </c:strCache>
            </c:strRef>
          </c:cat>
          <c:val>
            <c:numRef>
              <c:f>Sheet1!$B$8:$B$12</c:f>
              <c:numCache>
                <c:formatCode>General</c:formatCode>
                <c:ptCount val="5"/>
                <c:pt idx="0">
                  <c:v>34.0</c:v>
                </c:pt>
                <c:pt idx="1">
                  <c:v>43.8</c:v>
                </c:pt>
                <c:pt idx="2">
                  <c:v>7.5</c:v>
                </c:pt>
                <c:pt idx="3">
                  <c:v>3.5</c:v>
                </c:pt>
                <c:pt idx="4">
                  <c:v>11.2</c:v>
                </c:pt>
              </c:numCache>
            </c:numRef>
          </c:val>
        </c:ser>
        <c:dLbls>
          <c:showLegendKey val="0"/>
          <c:showVal val="0"/>
          <c:showCatName val="0"/>
          <c:showSerName val="0"/>
          <c:showPercent val="0"/>
          <c:showBubbleSize val="0"/>
          <c:showLeaderLines val="0"/>
        </c:dLbls>
        <c:firstSliceAng val="0"/>
      </c:pieChart>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0738136110390551"/>
          <c:y val="0.142673265106875"/>
          <c:w val="0.308621355480804"/>
          <c:h val="0.7089136774569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890665" cy="496809"/>
          </a:xfrm>
          <a:prstGeom prst="rect">
            <a:avLst/>
          </a:prstGeom>
          <a:noFill/>
          <a:ln w="9525">
            <a:noFill/>
            <a:miter lim="800000"/>
            <a:headEnd/>
            <a:tailEnd/>
          </a:ln>
          <a:effectLst/>
        </p:spPr>
        <p:txBody>
          <a:bodyPr vert="horz" wrap="square" lIns="91014" tIns="45506" rIns="91014" bIns="45506" numCol="1" anchor="t" anchorCtr="0" compatLnSpc="1">
            <a:prstTxWarp prst="textNoShape">
              <a:avLst/>
            </a:prstTxWarp>
          </a:bodyPr>
          <a:lstStyle>
            <a:lvl1pPr eaLnBrk="0" hangingPunct="0">
              <a:defRPr sz="1200"/>
            </a:lvl1pPr>
          </a:lstStyle>
          <a:p>
            <a:pPr>
              <a:defRPr/>
            </a:pPr>
            <a:endParaRPr lang="en-GB"/>
          </a:p>
        </p:txBody>
      </p:sp>
      <p:sp>
        <p:nvSpPr>
          <p:cNvPr id="48131" name="Rectangle 3"/>
          <p:cNvSpPr>
            <a:spLocks noGrp="1" noChangeArrowheads="1"/>
          </p:cNvSpPr>
          <p:nvPr>
            <p:ph type="dt" sz="quarter" idx="1"/>
          </p:nvPr>
        </p:nvSpPr>
        <p:spPr bwMode="auto">
          <a:xfrm>
            <a:off x="3776866" y="0"/>
            <a:ext cx="2890665" cy="496809"/>
          </a:xfrm>
          <a:prstGeom prst="rect">
            <a:avLst/>
          </a:prstGeom>
          <a:noFill/>
          <a:ln w="9525">
            <a:noFill/>
            <a:miter lim="800000"/>
            <a:headEnd/>
            <a:tailEnd/>
          </a:ln>
          <a:effectLst/>
        </p:spPr>
        <p:txBody>
          <a:bodyPr vert="horz" wrap="square" lIns="91014" tIns="45506" rIns="91014" bIns="45506" numCol="1" anchor="t" anchorCtr="0" compatLnSpc="1">
            <a:prstTxWarp prst="textNoShape">
              <a:avLst/>
            </a:prstTxWarp>
          </a:bodyPr>
          <a:lstStyle>
            <a:lvl1pPr algn="r" eaLnBrk="0" hangingPunct="0">
              <a:defRPr sz="1200"/>
            </a:lvl1pPr>
          </a:lstStyle>
          <a:p>
            <a:pPr>
              <a:defRPr/>
            </a:pPr>
            <a:fld id="{9C640A92-4010-4CD3-95C5-54B862556664}" type="datetimeFigureOut">
              <a:rPr lang="en-GB"/>
              <a:pPr>
                <a:defRPr/>
              </a:pPr>
              <a:t>20/10/2016</a:t>
            </a:fld>
            <a:endParaRPr lang="en-GB"/>
          </a:p>
        </p:txBody>
      </p:sp>
      <p:sp>
        <p:nvSpPr>
          <p:cNvPr id="48132" name="Rectangle 4"/>
          <p:cNvSpPr>
            <a:spLocks noGrp="1" noChangeArrowheads="1"/>
          </p:cNvSpPr>
          <p:nvPr>
            <p:ph type="ftr" sz="quarter" idx="2"/>
          </p:nvPr>
        </p:nvSpPr>
        <p:spPr bwMode="auto">
          <a:xfrm>
            <a:off x="0" y="9428242"/>
            <a:ext cx="2890665" cy="496809"/>
          </a:xfrm>
          <a:prstGeom prst="rect">
            <a:avLst/>
          </a:prstGeom>
          <a:noFill/>
          <a:ln w="9525">
            <a:noFill/>
            <a:miter lim="800000"/>
            <a:headEnd/>
            <a:tailEnd/>
          </a:ln>
          <a:effectLst/>
        </p:spPr>
        <p:txBody>
          <a:bodyPr vert="horz" wrap="square" lIns="91014" tIns="45506" rIns="91014" bIns="45506" numCol="1" anchor="b" anchorCtr="0" compatLnSpc="1">
            <a:prstTxWarp prst="textNoShape">
              <a:avLst/>
            </a:prstTxWarp>
          </a:bodyPr>
          <a:lstStyle>
            <a:lvl1pPr eaLnBrk="0" hangingPunct="0">
              <a:defRPr sz="1200"/>
            </a:lvl1pPr>
          </a:lstStyle>
          <a:p>
            <a:pPr>
              <a:defRPr/>
            </a:pPr>
            <a:endParaRPr lang="en-GB"/>
          </a:p>
        </p:txBody>
      </p:sp>
      <p:sp>
        <p:nvSpPr>
          <p:cNvPr id="48133" name="Rectangle 5"/>
          <p:cNvSpPr>
            <a:spLocks noGrp="1" noChangeArrowheads="1"/>
          </p:cNvSpPr>
          <p:nvPr>
            <p:ph type="sldNum" sz="quarter" idx="3"/>
          </p:nvPr>
        </p:nvSpPr>
        <p:spPr bwMode="auto">
          <a:xfrm>
            <a:off x="3776866" y="9428242"/>
            <a:ext cx="2890665" cy="496809"/>
          </a:xfrm>
          <a:prstGeom prst="rect">
            <a:avLst/>
          </a:prstGeom>
          <a:noFill/>
          <a:ln w="9525">
            <a:noFill/>
            <a:miter lim="800000"/>
            <a:headEnd/>
            <a:tailEnd/>
          </a:ln>
          <a:effectLst/>
        </p:spPr>
        <p:txBody>
          <a:bodyPr vert="horz" wrap="square" lIns="91014" tIns="45506" rIns="91014" bIns="45506" numCol="1" anchor="b" anchorCtr="0" compatLnSpc="1">
            <a:prstTxWarp prst="textNoShape">
              <a:avLst/>
            </a:prstTxWarp>
          </a:bodyPr>
          <a:lstStyle>
            <a:lvl1pPr algn="r" eaLnBrk="0" hangingPunct="0">
              <a:defRPr sz="1200"/>
            </a:lvl1pPr>
          </a:lstStyle>
          <a:p>
            <a:pPr>
              <a:defRPr/>
            </a:pPr>
            <a:fld id="{4EE8BCA3-B8F0-47EF-8FA3-7711B04C017C}" type="slidenum">
              <a:rPr lang="en-GB"/>
              <a:pPr>
                <a:defRPr/>
              </a:pPr>
              <a:t>‹#›</a:t>
            </a:fld>
            <a:endParaRPr lang="en-GB"/>
          </a:p>
        </p:txBody>
      </p:sp>
    </p:spTree>
    <p:extLst>
      <p:ext uri="{BB962C8B-B14F-4D97-AF65-F5344CB8AC3E}">
        <p14:creationId xmlns:p14="http://schemas.microsoft.com/office/powerpoint/2010/main" val="3057584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96809"/>
          </a:xfrm>
          <a:prstGeom prst="rect">
            <a:avLst/>
          </a:prstGeom>
        </p:spPr>
        <p:txBody>
          <a:bodyPr vert="horz" lIns="91014" tIns="45506" rIns="91014" bIns="45506" rtlCol="0"/>
          <a:lstStyle>
            <a:lvl1pPr algn="l">
              <a:defRPr sz="1200"/>
            </a:lvl1pPr>
          </a:lstStyle>
          <a:p>
            <a:pPr>
              <a:defRPr/>
            </a:pPr>
            <a:endParaRPr lang="en-GB"/>
          </a:p>
        </p:txBody>
      </p:sp>
      <p:sp>
        <p:nvSpPr>
          <p:cNvPr id="3" name="Date Placeholder 2"/>
          <p:cNvSpPr>
            <a:spLocks noGrp="1"/>
          </p:cNvSpPr>
          <p:nvPr>
            <p:ph type="dt" idx="1"/>
          </p:nvPr>
        </p:nvSpPr>
        <p:spPr>
          <a:xfrm>
            <a:off x="3776866" y="0"/>
            <a:ext cx="2890665" cy="496809"/>
          </a:xfrm>
          <a:prstGeom prst="rect">
            <a:avLst/>
          </a:prstGeom>
        </p:spPr>
        <p:txBody>
          <a:bodyPr vert="horz" lIns="91014" tIns="45506" rIns="91014" bIns="45506" rtlCol="0"/>
          <a:lstStyle>
            <a:lvl1pPr algn="r">
              <a:defRPr sz="1200"/>
            </a:lvl1pPr>
          </a:lstStyle>
          <a:p>
            <a:pPr>
              <a:defRPr/>
            </a:pPr>
            <a:fld id="{1F39B54B-4302-4EF0-8966-4E5FA735D0AA}" type="datetimeFigureOut">
              <a:rPr lang="en-US"/>
              <a:pPr>
                <a:defRPr/>
              </a:pPr>
              <a:t>10/20/16</a:t>
            </a:fld>
            <a:endParaRPr lang="en-GB"/>
          </a:p>
        </p:txBody>
      </p:sp>
      <p:sp>
        <p:nvSpPr>
          <p:cNvPr id="4" name="Slide Image Placeholder 3"/>
          <p:cNvSpPr>
            <a:spLocks noGrp="1" noRot="1" noChangeAspect="1"/>
          </p:cNvSpPr>
          <p:nvPr>
            <p:ph type="sldImg" idx="2"/>
          </p:nvPr>
        </p:nvSpPr>
        <p:spPr>
          <a:xfrm>
            <a:off x="854075" y="744538"/>
            <a:ext cx="4962525" cy="3722687"/>
          </a:xfrm>
          <a:prstGeom prst="rect">
            <a:avLst/>
          </a:prstGeom>
          <a:noFill/>
          <a:ln w="12700">
            <a:solidFill>
              <a:prstClr val="black"/>
            </a:solidFill>
          </a:ln>
        </p:spPr>
        <p:txBody>
          <a:bodyPr vert="horz" lIns="91014" tIns="45506" rIns="91014" bIns="45506" rtlCol="0" anchor="ctr"/>
          <a:lstStyle/>
          <a:p>
            <a:pPr lvl="0"/>
            <a:endParaRPr lang="en-GB" noProof="0" smtClean="0"/>
          </a:p>
        </p:txBody>
      </p:sp>
      <p:sp>
        <p:nvSpPr>
          <p:cNvPr id="5" name="Notes Placeholder 4"/>
          <p:cNvSpPr>
            <a:spLocks noGrp="1"/>
          </p:cNvSpPr>
          <p:nvPr>
            <p:ph type="body" sz="quarter" idx="3"/>
          </p:nvPr>
        </p:nvSpPr>
        <p:spPr>
          <a:xfrm>
            <a:off x="666598" y="4715710"/>
            <a:ext cx="5335893" cy="4466511"/>
          </a:xfrm>
          <a:prstGeom prst="rect">
            <a:avLst/>
          </a:prstGeom>
        </p:spPr>
        <p:txBody>
          <a:bodyPr vert="horz" lIns="91014" tIns="45506" rIns="91014" bIns="4550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28242"/>
            <a:ext cx="2890665" cy="496809"/>
          </a:xfrm>
          <a:prstGeom prst="rect">
            <a:avLst/>
          </a:prstGeom>
        </p:spPr>
        <p:txBody>
          <a:bodyPr vert="horz" lIns="91014" tIns="45506" rIns="91014" bIns="45506"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776866" y="9428242"/>
            <a:ext cx="2890665" cy="496809"/>
          </a:xfrm>
          <a:prstGeom prst="rect">
            <a:avLst/>
          </a:prstGeom>
        </p:spPr>
        <p:txBody>
          <a:bodyPr vert="horz" lIns="91014" tIns="45506" rIns="91014" bIns="45506" rtlCol="0" anchor="b"/>
          <a:lstStyle>
            <a:lvl1pPr algn="r">
              <a:defRPr sz="1200"/>
            </a:lvl1pPr>
          </a:lstStyle>
          <a:p>
            <a:pPr>
              <a:defRPr/>
            </a:pPr>
            <a:fld id="{66B341FE-6E73-4552-996B-EDD27109F72F}" type="slidenum">
              <a:rPr lang="en-GB"/>
              <a:pPr>
                <a:defRPr/>
              </a:pPr>
              <a:t>‹#›</a:t>
            </a:fld>
            <a:endParaRPr lang="en-GB"/>
          </a:p>
        </p:txBody>
      </p:sp>
    </p:spTree>
    <p:extLst>
      <p:ext uri="{BB962C8B-B14F-4D97-AF65-F5344CB8AC3E}">
        <p14:creationId xmlns:p14="http://schemas.microsoft.com/office/powerpoint/2010/main" val="1155207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City and hackney CCG (Patrick Hutt)</a:t>
            </a:r>
          </a:p>
          <a:p>
            <a:r>
              <a:rPr lang="en-US" dirty="0" smtClean="0"/>
              <a:t>Health Foundation </a:t>
            </a:r>
          </a:p>
          <a:p>
            <a:r>
              <a:rPr lang="en-US" dirty="0" smtClean="0"/>
              <a:t>Queen Mary university </a:t>
            </a:r>
          </a:p>
          <a:p>
            <a:endParaRPr lang="en-US" dirty="0" smtClean="0"/>
          </a:p>
          <a:p>
            <a:endParaRPr lang="en-US" dirty="0"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91AD3B-3FCD-4ABA-B020-1A275E35C9F6}" type="slidenum">
              <a:rPr lang="en-GB" smtClean="0"/>
              <a:pPr/>
              <a:t>1</a:t>
            </a:fld>
            <a:endParaRPr lang="en-GB" smtClean="0"/>
          </a:p>
        </p:txBody>
      </p:sp>
    </p:spTree>
    <p:extLst>
      <p:ext uri="{BB962C8B-B14F-4D97-AF65-F5344CB8AC3E}">
        <p14:creationId xmlns:p14="http://schemas.microsoft.com/office/powerpoint/2010/main" val="1749982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10</a:t>
            </a:fld>
            <a:endParaRPr lang="en-GB"/>
          </a:p>
        </p:txBody>
      </p:sp>
    </p:spTree>
    <p:extLst>
      <p:ext uri="{BB962C8B-B14F-4D97-AF65-F5344CB8AC3E}">
        <p14:creationId xmlns:p14="http://schemas.microsoft.com/office/powerpoint/2010/main" val="3049672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11</a:t>
            </a:fld>
            <a:endParaRPr lang="en-GB"/>
          </a:p>
        </p:txBody>
      </p:sp>
    </p:spTree>
    <p:extLst>
      <p:ext uri="{BB962C8B-B14F-4D97-AF65-F5344CB8AC3E}">
        <p14:creationId xmlns:p14="http://schemas.microsoft.com/office/powerpoint/2010/main" val="1572986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15</a:t>
            </a:fld>
            <a:endParaRPr lang="en-GB"/>
          </a:p>
        </p:txBody>
      </p:sp>
    </p:spTree>
    <p:extLst>
      <p:ext uri="{BB962C8B-B14F-4D97-AF65-F5344CB8AC3E}">
        <p14:creationId xmlns:p14="http://schemas.microsoft.com/office/powerpoint/2010/main" val="281447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17</a:t>
            </a:fld>
            <a:endParaRPr lang="en-GB"/>
          </a:p>
        </p:txBody>
      </p:sp>
    </p:spTree>
    <p:extLst>
      <p:ext uri="{BB962C8B-B14F-4D97-AF65-F5344CB8AC3E}">
        <p14:creationId xmlns:p14="http://schemas.microsoft.com/office/powerpoint/2010/main" val="2084606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18</a:t>
            </a:fld>
            <a:endParaRPr lang="en-GB"/>
          </a:p>
        </p:txBody>
      </p:sp>
    </p:spTree>
    <p:extLst>
      <p:ext uri="{BB962C8B-B14F-4D97-AF65-F5344CB8AC3E}">
        <p14:creationId xmlns:p14="http://schemas.microsoft.com/office/powerpoint/2010/main" val="3560518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19</a:t>
            </a:fld>
            <a:endParaRPr lang="en-GB"/>
          </a:p>
        </p:txBody>
      </p:sp>
    </p:spTree>
    <p:extLst>
      <p:ext uri="{BB962C8B-B14F-4D97-AF65-F5344CB8AC3E}">
        <p14:creationId xmlns:p14="http://schemas.microsoft.com/office/powerpoint/2010/main" val="866579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BUT statistically significant reductions in GP consultation rates in comparison to control (one year pre and post referral). However, these are affected by ‘regression to the mean’ which caution about the validity of results.</a:t>
            </a:r>
          </a:p>
          <a:p>
            <a:r>
              <a:rPr lang="en-US" sz="1800" dirty="0" smtClean="0"/>
              <a:t>If SOCIAL PRESCRIBING</a:t>
            </a:r>
            <a:r>
              <a:rPr lang="en-US" sz="1800" baseline="0" dirty="0" smtClean="0"/>
              <a:t> HAD BEEN APPLIED TO 7540 PEOPLE, IT WOULD HAVE SAVED OVER £900K in primary care costs only.</a:t>
            </a:r>
          </a:p>
          <a:p>
            <a:r>
              <a:rPr lang="en-US" sz="1800" baseline="0" dirty="0" smtClean="0"/>
              <a:t> </a:t>
            </a:r>
            <a:endParaRPr lang="en-US" sz="1800" dirty="0"/>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20</a:t>
            </a:fld>
            <a:endParaRPr lang="en-GB"/>
          </a:p>
        </p:txBody>
      </p:sp>
    </p:spTree>
    <p:extLst>
      <p:ext uri="{BB962C8B-B14F-4D97-AF65-F5344CB8AC3E}">
        <p14:creationId xmlns:p14="http://schemas.microsoft.com/office/powerpoint/2010/main" val="1594545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21</a:t>
            </a:fld>
            <a:endParaRPr lang="en-GB"/>
          </a:p>
        </p:txBody>
      </p:sp>
    </p:spTree>
    <p:extLst>
      <p:ext uri="{BB962C8B-B14F-4D97-AF65-F5344CB8AC3E}">
        <p14:creationId xmlns:p14="http://schemas.microsoft.com/office/powerpoint/2010/main" val="3271009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22</a:t>
            </a:fld>
            <a:endParaRPr lang="en-GB"/>
          </a:p>
        </p:txBody>
      </p:sp>
    </p:spTree>
    <p:extLst>
      <p:ext uri="{BB962C8B-B14F-4D97-AF65-F5344CB8AC3E}">
        <p14:creationId xmlns:p14="http://schemas.microsoft.com/office/powerpoint/2010/main" val="4250537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91AD3B-3FCD-4ABA-B020-1A275E35C9F6}" type="slidenum">
              <a:rPr lang="en-GB" smtClean="0"/>
              <a:pPr/>
              <a:t>23</a:t>
            </a:fld>
            <a:endParaRPr lang="en-GB" smtClean="0"/>
          </a:p>
        </p:txBody>
      </p:sp>
    </p:spTree>
    <p:extLst>
      <p:ext uri="{BB962C8B-B14F-4D97-AF65-F5344CB8AC3E}">
        <p14:creationId xmlns:p14="http://schemas.microsoft.com/office/powerpoint/2010/main" val="174998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2</a:t>
            </a:fld>
            <a:endParaRPr lang="en-GB"/>
          </a:p>
        </p:txBody>
      </p:sp>
    </p:spTree>
    <p:extLst>
      <p:ext uri="{BB962C8B-B14F-4D97-AF65-F5344CB8AC3E}">
        <p14:creationId xmlns:p14="http://schemas.microsoft.com/office/powerpoint/2010/main" val="2643351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Had dedicated and trained SP coordinators which supported 737 participants (Feb 2014 - July 2015) for up to eight, one hour long, sessions to co-produce a well-being plan;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AB5927-09BF-B346-A5EC-F5B6565844AC}" type="slidenum">
              <a:rPr lang="en-US" smtClean="0"/>
              <a:t>3</a:t>
            </a:fld>
            <a:endParaRPr lang="en-US"/>
          </a:p>
        </p:txBody>
      </p:sp>
    </p:spTree>
    <p:extLst>
      <p:ext uri="{BB962C8B-B14F-4D97-AF65-F5344CB8AC3E}">
        <p14:creationId xmlns:p14="http://schemas.microsoft.com/office/powerpoint/2010/main" val="2779011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4</a:t>
            </a:fld>
            <a:endParaRPr lang="en-GB"/>
          </a:p>
        </p:txBody>
      </p:sp>
    </p:spTree>
    <p:extLst>
      <p:ext uri="{BB962C8B-B14F-4D97-AF65-F5344CB8AC3E}">
        <p14:creationId xmlns:p14="http://schemas.microsoft.com/office/powerpoint/2010/main" val="467645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Co-produced with users</a:t>
            </a:r>
            <a:endParaRPr lang="en-US" baseline="0" dirty="0" smtClean="0"/>
          </a:p>
        </p:txBody>
      </p:sp>
      <p:sp>
        <p:nvSpPr>
          <p:cNvPr id="4" name="Slide Number Placeholder 3"/>
          <p:cNvSpPr>
            <a:spLocks noGrp="1"/>
          </p:cNvSpPr>
          <p:nvPr>
            <p:ph type="sldNum" sz="quarter" idx="10"/>
          </p:nvPr>
        </p:nvSpPr>
        <p:spPr/>
        <p:txBody>
          <a:bodyPr/>
          <a:lstStyle/>
          <a:p>
            <a:fld id="{3FAB5927-09BF-B346-A5EC-F5B6565844AC}" type="slidenum">
              <a:rPr lang="en-US" smtClean="0"/>
              <a:t>5</a:t>
            </a:fld>
            <a:endParaRPr lang="en-US"/>
          </a:p>
        </p:txBody>
      </p:sp>
    </p:spTree>
    <p:extLst>
      <p:ext uri="{BB962C8B-B14F-4D97-AF65-F5344CB8AC3E}">
        <p14:creationId xmlns:p14="http://schemas.microsoft.com/office/powerpoint/2010/main" val="122202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 DNAs</a:t>
            </a:r>
            <a:endParaRPr lang="en-US" dirty="0"/>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6</a:t>
            </a:fld>
            <a:endParaRPr lang="en-GB"/>
          </a:p>
        </p:txBody>
      </p:sp>
    </p:spTree>
    <p:extLst>
      <p:ext uri="{BB962C8B-B14F-4D97-AF65-F5344CB8AC3E}">
        <p14:creationId xmlns:p14="http://schemas.microsoft.com/office/powerpoint/2010/main" val="64639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TAYLOR MADE – USTILISING</a:t>
            </a:r>
            <a:r>
              <a:rPr lang="en-US" baseline="0" dirty="0" smtClean="0"/>
              <a:t> PUBLIC HEALTH HERO </a:t>
            </a:r>
          </a:p>
          <a:p>
            <a:r>
              <a:rPr lang="en-US" baseline="0" dirty="0" smtClean="0"/>
              <a:t>85 REFERRAL CENTRES</a:t>
            </a:r>
            <a:endParaRPr lang="en-US" dirty="0"/>
          </a:p>
        </p:txBody>
      </p:sp>
      <p:sp>
        <p:nvSpPr>
          <p:cNvPr id="4" name="Slide Number Placeholder 3"/>
          <p:cNvSpPr>
            <a:spLocks noGrp="1"/>
          </p:cNvSpPr>
          <p:nvPr>
            <p:ph type="sldNum" sz="quarter" idx="10"/>
          </p:nvPr>
        </p:nvSpPr>
        <p:spPr/>
        <p:txBody>
          <a:bodyPr/>
          <a:lstStyle/>
          <a:p>
            <a:fld id="{EB97BD1A-0C41-1C44-86D7-1F857DDD5CCA}" type="slidenum">
              <a:rPr lang="en-US" smtClean="0"/>
              <a:t>7</a:t>
            </a:fld>
            <a:endParaRPr lang="en-US"/>
          </a:p>
        </p:txBody>
      </p:sp>
    </p:spTree>
    <p:extLst>
      <p:ext uri="{BB962C8B-B14F-4D97-AF65-F5344CB8AC3E}">
        <p14:creationId xmlns:p14="http://schemas.microsoft.com/office/powerpoint/2010/main" val="2181627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evaluation took place between Feb 2014 and July</a:t>
            </a:r>
            <a:r>
              <a:rPr lang="en-GB" baseline="0" dirty="0" smtClean="0"/>
              <a:t> 2015</a:t>
            </a:r>
            <a:endParaRPr lang="en-GB" dirty="0"/>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8</a:t>
            </a:fld>
            <a:endParaRPr lang="en-GB"/>
          </a:p>
        </p:txBody>
      </p:sp>
    </p:spTree>
    <p:extLst>
      <p:ext uri="{BB962C8B-B14F-4D97-AF65-F5344CB8AC3E}">
        <p14:creationId xmlns:p14="http://schemas.microsoft.com/office/powerpoint/2010/main" val="4009344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6B341FE-6E73-4552-996B-EDD27109F72F}" type="slidenum">
              <a:rPr lang="en-GB" smtClean="0"/>
              <a:pPr>
                <a:defRPr/>
              </a:pPr>
              <a:t>9</a:t>
            </a:fld>
            <a:endParaRPr lang="en-GB"/>
          </a:p>
        </p:txBody>
      </p:sp>
    </p:spTree>
    <p:extLst>
      <p:ext uri="{BB962C8B-B14F-4D97-AF65-F5344CB8AC3E}">
        <p14:creationId xmlns:p14="http://schemas.microsoft.com/office/powerpoint/2010/main" val="3639528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oleObject" Target="../embeddings/oleObject1.bin"/><Relationship Id="rId6"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 name="Picture 2" descr="C:\Users\Adrian\Pictures\IHHD UEL With Line  Logo.jpg"/>
          <p:cNvPicPr>
            <a:picLocks noChangeAspect="1" noChangeArrowheads="1"/>
          </p:cNvPicPr>
          <p:nvPr userDrawn="1"/>
        </p:nvPicPr>
        <p:blipFill>
          <a:blip r:embed="rId4" cstate="print"/>
          <a:srcRect/>
          <a:stretch>
            <a:fillRect/>
          </a:stretch>
        </p:blipFill>
        <p:spPr bwMode="auto">
          <a:xfrm>
            <a:off x="0" y="0"/>
            <a:ext cx="3643313" cy="750888"/>
          </a:xfrm>
          <a:prstGeom prst="rect">
            <a:avLst/>
          </a:prstGeom>
          <a:noFill/>
          <a:ln w="9525">
            <a:noFill/>
            <a:miter lim="800000"/>
            <a:headEnd/>
            <a:tailEnd/>
          </a:ln>
        </p:spPr>
      </p:pic>
      <p:sp>
        <p:nvSpPr>
          <p:cNvPr id="5" name="Rectangle 8"/>
          <p:cNvSpPr/>
          <p:nvPr userDrawn="1"/>
        </p:nvSpPr>
        <p:spPr>
          <a:xfrm>
            <a:off x="6372225" y="333375"/>
            <a:ext cx="252095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aphicFrame>
        <p:nvGraphicFramePr>
          <p:cNvPr id="6" name="Object 12"/>
          <p:cNvGraphicFramePr>
            <a:graphicFrameLocks noChangeAspect="1"/>
          </p:cNvGraphicFramePr>
          <p:nvPr/>
        </p:nvGraphicFramePr>
        <p:xfrm>
          <a:off x="5111750" y="188913"/>
          <a:ext cx="4032250" cy="547687"/>
        </p:xfrm>
        <a:graphic>
          <a:graphicData uri="http://schemas.openxmlformats.org/presentationml/2006/ole">
            <mc:AlternateContent xmlns:mc="http://schemas.openxmlformats.org/markup-compatibility/2006">
              <mc:Choice xmlns:v="urn:schemas-microsoft-com:vml" Requires="v">
                <p:oleObj spid="_x0000_s108716" name="Photo Editor Photo" r:id="rId5" imgW="3343742" imgH="419048" progId="">
                  <p:embed/>
                </p:oleObj>
              </mc:Choice>
              <mc:Fallback>
                <p:oleObj name="Photo Editor Photo" r:id="rId5" imgW="3343742" imgH="419048" progId="">
                  <p:embed/>
                  <p:pic>
                    <p:nvPicPr>
                      <p:cNvPr id="0" name="Picture 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188913"/>
                        <a:ext cx="4032250" cy="547687"/>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4338" name="Rectangle 2"/>
          <p:cNvSpPr>
            <a:spLocks noGrp="1" noChangeArrowheads="1"/>
          </p:cNvSpPr>
          <p:nvPr>
            <p:ph type="ctrTitle"/>
          </p:nvPr>
        </p:nvSpPr>
        <p:spPr>
          <a:xfrm>
            <a:off x="685800" y="1557338"/>
            <a:ext cx="7772400" cy="1470025"/>
          </a:xfrm>
        </p:spPr>
        <p:txBody>
          <a:bodyPr/>
          <a:lstStyle>
            <a:lvl1pPr algn="ctr">
              <a:defRPr sz="4400">
                <a:latin typeface="Calibri" pitchFamily="34" charset="0"/>
              </a:defRPr>
            </a:lvl1pPr>
          </a:lstStyle>
          <a:p>
            <a:r>
              <a:rPr lang="en-GB" dirty="0"/>
              <a:t>Click to edit Master title style</a:t>
            </a:r>
          </a:p>
        </p:txBody>
      </p:sp>
      <p:sp>
        <p:nvSpPr>
          <p:cNvPr id="14339" name="Rectangle 3"/>
          <p:cNvSpPr>
            <a:spLocks noGrp="1" noChangeArrowheads="1"/>
          </p:cNvSpPr>
          <p:nvPr>
            <p:ph type="subTitle" idx="1"/>
          </p:nvPr>
        </p:nvSpPr>
        <p:spPr>
          <a:xfrm>
            <a:off x="1371600" y="3313113"/>
            <a:ext cx="6400800" cy="1752600"/>
          </a:xfrm>
        </p:spPr>
        <p:txBody>
          <a:bodyPr/>
          <a:lstStyle>
            <a:lvl1pPr marL="0" indent="0" algn="ctr">
              <a:buFontTx/>
              <a:buNone/>
              <a:defRPr>
                <a:latin typeface="Calibri" pitchFamily="34" charset="0"/>
              </a:defRPr>
            </a:lvl1pPr>
          </a:lstStyle>
          <a:p>
            <a:r>
              <a:rPr lang="en-GB" dirty="0"/>
              <a:t>Click to edit Master subtitle style</a:t>
            </a:r>
          </a:p>
        </p:txBody>
      </p:sp>
      <p:sp>
        <p:nvSpPr>
          <p:cNvPr id="7" name="Rectangle 4"/>
          <p:cNvSpPr>
            <a:spLocks noGrp="1" noChangeArrowheads="1"/>
          </p:cNvSpPr>
          <p:nvPr>
            <p:ph type="dt" sz="half" idx="10"/>
          </p:nvPr>
        </p:nvSpPr>
        <p:spPr/>
        <p:txBody>
          <a:bodyPr/>
          <a:lstStyle>
            <a:lvl1pPr>
              <a:defRPr/>
            </a:lvl1pPr>
          </a:lstStyle>
          <a:p>
            <a:pPr>
              <a:defRPr/>
            </a:pPr>
            <a:endParaRPr lang="en-GB"/>
          </a:p>
        </p:txBody>
      </p:sp>
      <p:sp>
        <p:nvSpPr>
          <p:cNvPr id="8" name="Rectangle 5"/>
          <p:cNvSpPr>
            <a:spLocks noGrp="1" noChangeArrowheads="1"/>
          </p:cNvSpPr>
          <p:nvPr>
            <p:ph type="ftr" sz="quarter" idx="11"/>
          </p:nvPr>
        </p:nvSpPr>
        <p:spPr/>
        <p:txBody>
          <a:bodyPr/>
          <a:lstStyle>
            <a:lvl1pPr>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vl1pPr>
          </a:lstStyle>
          <a:p>
            <a:pPr>
              <a:defRPr/>
            </a:pPr>
            <a:fld id="{50CE9D6E-9C54-4981-8FF9-2ADECB168C06}"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3A26045-D866-4676-B92E-E6CD3831D0BE}"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3212E8A-EB03-4AA0-80AF-D2883058428E}"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6D741D5-C7F2-4813-BBD2-3AF7AA1BEE07}"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A5C8D468-7DD5-4D13-901E-A37F26CC9A4B}" type="datetimeFigureOut">
              <a:rPr lang="en-GB"/>
              <a:pPr>
                <a:defRPr/>
              </a:pPr>
              <a:t>20/10/2016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095B4D1-770B-4B34-BF28-552959DA2F8B}"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6699"/>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D50B9BB-BC25-42C2-82F6-92BBFA540D91}" type="datetimeFigureOut">
              <a:rPr lang="en-GB"/>
              <a:pPr>
                <a:defRPr/>
              </a:pPr>
              <a:t>20/10/2016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1A54BE9-0EB6-4C78-9066-9F43C923C44C}"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97E9D7-31FE-45A2-8770-5F91C707D916}" type="datetimeFigureOut">
              <a:rPr lang="en-GB"/>
              <a:pPr>
                <a:defRPr/>
              </a:pPr>
              <a:t>20/10/2016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642C7B6-E6D3-4646-AB1E-D6CC99B91485}"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BF735974-C890-4E02-83EF-6CC6C3FB245B}" type="datetimeFigureOut">
              <a:rPr lang="en-GB"/>
              <a:pPr>
                <a:defRPr/>
              </a:pPr>
              <a:t>20/10/2016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6B74E41-60F7-4435-AA2A-1E2F40AF32C2}"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C08F07BF-C127-45EC-BCC5-E9704D420FC1}" type="datetimeFigureOut">
              <a:rPr lang="en-GB"/>
              <a:pPr>
                <a:defRPr/>
              </a:pPr>
              <a:t>20/10/2016</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1E605194-CA5F-4773-A143-7E5319F22234}"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4789CB8-B231-42CC-874E-EC8131CBF88E}" type="datetimeFigureOut">
              <a:rPr lang="en-GB"/>
              <a:pPr>
                <a:defRPr/>
              </a:pPr>
              <a:t>20/10/2016</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08FCD639-01B2-49B6-92CC-1E1BE4BF6CCF}"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FC1150-80C1-48AA-807E-D0729CD74864}" type="datetimeFigureOut">
              <a:rPr lang="en-GB"/>
              <a:pPr>
                <a:defRPr/>
              </a:pPr>
              <a:t>20/10/2016</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C46A9D47-EABC-4417-86E2-262A34BEF259}"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5"/>
          <p:cNvSpPr/>
          <p:nvPr userDrawn="1"/>
        </p:nvSpPr>
        <p:spPr>
          <a:xfrm>
            <a:off x="7524750" y="333375"/>
            <a:ext cx="12954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457200" y="274638"/>
            <a:ext cx="7931224" cy="1050925"/>
          </a:xfrm>
        </p:spPr>
        <p:txBody>
          <a:bodyPr/>
          <a:lstStyle/>
          <a:p>
            <a:r>
              <a:rPr lang="en-US" smtClean="0"/>
              <a:t>Click to edit Master title style</a:t>
            </a:r>
            <a:endParaRPr lang="en-GB"/>
          </a:p>
        </p:txBody>
      </p:sp>
      <p:sp>
        <p:nvSpPr>
          <p:cNvPr id="4" name="Date Placeholder 2"/>
          <p:cNvSpPr>
            <a:spLocks noGrp="1"/>
          </p:cNvSpPr>
          <p:nvPr>
            <p:ph type="dt" sz="half" idx="10"/>
          </p:nvPr>
        </p:nvSpPr>
        <p:spPr/>
        <p:txBody>
          <a:bodyPr/>
          <a:lstStyle>
            <a:lvl1pPr>
              <a:defRPr/>
            </a:lvl1pPr>
          </a:lstStyle>
          <a:p>
            <a:pPr>
              <a:defRPr/>
            </a:pPr>
            <a:endParaRPr lang="en-GB"/>
          </a:p>
        </p:txBody>
      </p:sp>
      <p:sp>
        <p:nvSpPr>
          <p:cNvPr id="5" name="Footer Placeholder 3"/>
          <p:cNvSpPr>
            <a:spLocks noGrp="1"/>
          </p:cNvSpPr>
          <p:nvPr>
            <p:ph type="ftr" sz="quarter" idx="11"/>
          </p:nvPr>
        </p:nvSpPr>
        <p:spPr/>
        <p:txBody>
          <a:bodyPr/>
          <a:lstStyle>
            <a:lvl1pPr>
              <a:defRPr/>
            </a:lvl1pPr>
          </a:lstStyle>
          <a:p>
            <a:pPr>
              <a:defRPr/>
            </a:pPr>
            <a:endParaRPr lang="en-GB"/>
          </a:p>
        </p:txBody>
      </p:sp>
      <p:sp>
        <p:nvSpPr>
          <p:cNvPr id="6" name="Slide Number Placeholder 4"/>
          <p:cNvSpPr>
            <a:spLocks noGrp="1"/>
          </p:cNvSpPr>
          <p:nvPr>
            <p:ph type="sldNum" sz="quarter" idx="12"/>
          </p:nvPr>
        </p:nvSpPr>
        <p:spPr/>
        <p:txBody>
          <a:bodyPr/>
          <a:lstStyle>
            <a:lvl1pPr>
              <a:defRPr smtClean="0"/>
            </a:lvl1pPr>
          </a:lstStyle>
          <a:p>
            <a:pPr>
              <a:defRPr/>
            </a:pPr>
            <a:fld id="{E1DB383D-AF69-487B-8483-4DF5B5044F8A}"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15A9D4-3663-44D7-8A34-0C85AFF77E12}" type="datetimeFigureOut">
              <a:rPr lang="en-GB"/>
              <a:pPr>
                <a:defRPr/>
              </a:pPr>
              <a:t>20/10/2016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4619E49-F443-4E03-B8A6-96E7474D7798}"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22E7793-692C-4DBF-B176-2BAFFB80E2EF}" type="datetimeFigureOut">
              <a:rPr lang="en-GB"/>
              <a:pPr>
                <a:defRPr/>
              </a:pPr>
              <a:t>20/10/2016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D9E38B6-3181-451E-85A2-07AE59B75143}"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85BD803-9204-4352-A8AF-CEE81A09EF05}" type="datetimeFigureOut">
              <a:rPr lang="en-GB"/>
              <a:pPr>
                <a:defRPr/>
              </a:pPr>
              <a:t>20/10/2016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AAB871B-4E1E-4DA0-B5B1-D6CD90415CC4}"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3CEE625-B09C-4EE0-AFC5-D5B54F7AE41D}" type="datetimeFigureOut">
              <a:rPr lang="en-GB"/>
              <a:pPr>
                <a:defRPr/>
              </a:pPr>
              <a:t>20/10/2016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43ABF29-386A-485E-978B-D019BB82A74E}"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UEL BRANDING DEVICE HEALTH &amp; BIO rgb.png"/>
          <p:cNvPicPr>
            <a:picLocks noChangeAspect="1"/>
          </p:cNvPicPr>
          <p:nvPr userDrawn="1"/>
        </p:nvPicPr>
        <p:blipFill>
          <a:blip r:embed="rId2" cstate="print"/>
          <a:srcRect l="22655"/>
          <a:stretch>
            <a:fillRect/>
          </a:stretch>
        </p:blipFill>
        <p:spPr bwMode="auto">
          <a:xfrm>
            <a:off x="-142875" y="3429000"/>
            <a:ext cx="12155488" cy="3929063"/>
          </a:xfrm>
          <a:prstGeom prst="rect">
            <a:avLst/>
          </a:prstGeom>
          <a:noFill/>
          <a:ln w="9525">
            <a:noFill/>
            <a:miter lim="800000"/>
            <a:headEnd/>
            <a:tailEnd/>
          </a:ln>
        </p:spPr>
      </p:pic>
      <p:sp>
        <p:nvSpPr>
          <p:cNvPr id="5" name="TextBox 4"/>
          <p:cNvSpPr txBox="1"/>
          <p:nvPr userDrawn="1"/>
        </p:nvSpPr>
        <p:spPr>
          <a:xfrm>
            <a:off x="214313" y="6286500"/>
            <a:ext cx="3786187" cy="369888"/>
          </a:xfrm>
          <a:prstGeom prst="rect">
            <a:avLst/>
          </a:prstGeom>
          <a:noFill/>
        </p:spPr>
        <p:txBody>
          <a:bodyPr>
            <a:spAutoFit/>
          </a:bodyPr>
          <a:lstStyle/>
          <a:p>
            <a:pPr>
              <a:defRPr/>
            </a:pPr>
            <a:endParaRPr lang="en-GB" dirty="0"/>
          </a:p>
        </p:txBody>
      </p:sp>
      <p:pic>
        <p:nvPicPr>
          <p:cNvPr id="6" name="Picture 2"/>
          <p:cNvPicPr>
            <a:picLocks noChangeAspect="1" noChangeArrowheads="1"/>
          </p:cNvPicPr>
          <p:nvPr userDrawn="1"/>
        </p:nvPicPr>
        <p:blipFill>
          <a:blip r:embed="rId3" cstate="print"/>
          <a:srcRect/>
          <a:stretch>
            <a:fillRect/>
          </a:stretch>
        </p:blipFill>
        <p:spPr bwMode="auto">
          <a:xfrm>
            <a:off x="179388" y="6429375"/>
            <a:ext cx="2146300" cy="428625"/>
          </a:xfrm>
          <a:prstGeom prst="rect">
            <a:avLst/>
          </a:prstGeom>
          <a:noFill/>
          <a:ln w="9525">
            <a:noFill/>
            <a:miter lim="800000"/>
            <a:headEnd/>
            <a:tailEnd/>
          </a:ln>
        </p:spPr>
      </p:pic>
      <p:sp>
        <p:nvSpPr>
          <p:cNvPr id="2" name="Title 1"/>
          <p:cNvSpPr>
            <a:spLocks noGrp="1"/>
          </p:cNvSpPr>
          <p:nvPr>
            <p:ph type="ctrTitle"/>
          </p:nvPr>
        </p:nvSpPr>
        <p:spPr>
          <a:xfrm>
            <a:off x="714348" y="1000109"/>
            <a:ext cx="7772400" cy="642942"/>
          </a:xfrm>
        </p:spPr>
        <p:txBody>
          <a:bodyPr/>
          <a:lstStyle>
            <a:lvl1pPr algn="l">
              <a:defRPr>
                <a:solidFill>
                  <a:schemeClr val="tx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714420" y="1676400"/>
            <a:ext cx="6400800" cy="1752600"/>
          </a:xfrm>
        </p:spPr>
        <p:txBody>
          <a:bodyPr/>
          <a:lstStyle>
            <a:lvl1pPr marL="0" indent="0" algn="l">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7"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4C5ABC7-055F-4D68-A404-6BDBC5CA95B8}" type="datetimeFigureOut">
              <a:rPr lang="en-US"/>
              <a:pPr>
                <a:defRPr/>
              </a:pPr>
              <a:t>10/20/16</a:t>
            </a:fld>
            <a:endParaRPr lang="en-GB"/>
          </a:p>
        </p:txBody>
      </p:sp>
      <p:sp>
        <p:nvSpPr>
          <p:cNvPr id="8"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9"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4CC0ADD-9C42-472D-AEF1-EA5398CE1ED5}"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HAB background.jpg"/>
          <p:cNvPicPr>
            <a:picLocks noChangeAspect="1"/>
          </p:cNvPicPr>
          <p:nvPr userDrawn="1"/>
        </p:nvPicPr>
        <p:blipFill>
          <a:blip r:embed="rId2" cstate="print"/>
          <a:srcRect/>
          <a:stretch>
            <a:fillRect/>
          </a:stretch>
        </p:blipFill>
        <p:spPr bwMode="auto">
          <a:xfrm>
            <a:off x="0" y="1693863"/>
            <a:ext cx="9144000" cy="5164137"/>
          </a:xfrm>
          <a:prstGeom prst="rect">
            <a:avLst/>
          </a:prstGeom>
          <a:noFill/>
          <a:ln w="9525">
            <a:noFill/>
            <a:miter lim="800000"/>
            <a:headEnd/>
            <a:tailEnd/>
          </a:ln>
        </p:spPr>
      </p:pic>
      <p:sp>
        <p:nvSpPr>
          <p:cNvPr id="2" name="Title 1"/>
          <p:cNvSpPr>
            <a:spLocks noGrp="1"/>
          </p:cNvSpPr>
          <p:nvPr>
            <p:ph type="title"/>
          </p:nvPr>
        </p:nvSpPr>
        <p:spPr/>
        <p:txBody>
          <a:bodyPr/>
          <a:lstStyle>
            <a:lvl1pPr algn="l">
              <a:defRPr baseline="0">
                <a:solidFill>
                  <a:srgbClr val="3366CC"/>
                </a:solidFill>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HAB background.jpg"/>
          <p:cNvPicPr>
            <a:picLocks noChangeAspect="1"/>
          </p:cNvPicPr>
          <p:nvPr userDrawn="1"/>
        </p:nvPicPr>
        <p:blipFill>
          <a:blip r:embed="rId2" cstate="print"/>
          <a:srcRect/>
          <a:stretch>
            <a:fillRect/>
          </a:stretch>
        </p:blipFill>
        <p:spPr bwMode="auto">
          <a:xfrm>
            <a:off x="0" y="1693863"/>
            <a:ext cx="9144000" cy="5164137"/>
          </a:xfrm>
          <a:prstGeom prst="rect">
            <a:avLst/>
          </a:prstGeom>
          <a:noFill/>
          <a:ln w="9525">
            <a:noFill/>
            <a:miter lim="800000"/>
            <a:headEnd/>
            <a:tailEnd/>
          </a:ln>
        </p:spPr>
      </p:pic>
      <p:sp>
        <p:nvSpPr>
          <p:cNvPr id="2" name="Title 1"/>
          <p:cNvSpPr>
            <a:spLocks noGrp="1"/>
          </p:cNvSpPr>
          <p:nvPr>
            <p:ph type="title"/>
          </p:nvPr>
        </p:nvSpPr>
        <p:spPr/>
        <p:txBody>
          <a:bodyPr/>
          <a:lstStyle>
            <a:lvl1pPr algn="ctr">
              <a:defRPr baseline="0">
                <a:solidFill>
                  <a:srgbClr val="3366CC"/>
                </a:solidFill>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baseline="0">
                <a:solidFill>
                  <a:srgbClr val="060C04"/>
                </a:solidFill>
                <a:latin typeface="Calibri" pitchFamily="34" charset="0"/>
              </a:defRPr>
            </a:lvl1pPr>
            <a:lvl2pPr>
              <a:defRPr sz="2400" baseline="0">
                <a:solidFill>
                  <a:srgbClr val="060C04"/>
                </a:solidFill>
                <a:latin typeface="Calibri" pitchFamily="34" charset="0"/>
              </a:defRPr>
            </a:lvl2pPr>
            <a:lvl3pPr>
              <a:defRPr sz="2000" baseline="0">
                <a:solidFill>
                  <a:srgbClr val="060C04"/>
                </a:solidFill>
                <a:latin typeface="Calibri" pitchFamily="34" charset="0"/>
              </a:defRPr>
            </a:lvl3pPr>
            <a:lvl4pPr>
              <a:defRPr sz="1800" baseline="0">
                <a:solidFill>
                  <a:srgbClr val="060C04"/>
                </a:solidFill>
                <a:latin typeface="Calibri" pitchFamily="34" charset="0"/>
              </a:defRPr>
            </a:lvl4pPr>
            <a:lvl5pPr>
              <a:defRPr sz="1800" baseline="0">
                <a:solidFill>
                  <a:srgbClr val="060C04"/>
                </a:solidFill>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60C04"/>
                </a:solidFill>
              </a:defRPr>
            </a:lvl1pPr>
            <a:lvl2pPr>
              <a:defRPr sz="2400">
                <a:solidFill>
                  <a:srgbClr val="060C04"/>
                </a:solidFill>
              </a:defRPr>
            </a:lvl2pPr>
            <a:lvl3pPr>
              <a:defRPr sz="2000">
                <a:solidFill>
                  <a:srgbClr val="060C04"/>
                </a:solidFill>
              </a:defRPr>
            </a:lvl3pPr>
            <a:lvl4pPr>
              <a:defRPr sz="1800">
                <a:solidFill>
                  <a:srgbClr val="060C04"/>
                </a:solidFill>
              </a:defRPr>
            </a:lvl4pPr>
            <a:lvl5pPr>
              <a:defRPr sz="1800">
                <a:solidFill>
                  <a:srgbClr val="060C04"/>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9" descr="HAB background.jpg"/>
          <p:cNvPicPr>
            <a:picLocks noChangeAspect="1"/>
          </p:cNvPicPr>
          <p:nvPr userDrawn="1"/>
        </p:nvPicPr>
        <p:blipFill>
          <a:blip r:embed="rId2" cstate="print"/>
          <a:srcRect/>
          <a:stretch>
            <a:fillRect/>
          </a:stretch>
        </p:blipFill>
        <p:spPr bwMode="auto">
          <a:xfrm>
            <a:off x="0" y="1693863"/>
            <a:ext cx="9144000" cy="5164137"/>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115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115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HAB background.jpg"/>
          <p:cNvPicPr>
            <a:picLocks noChangeAspect="1"/>
          </p:cNvPicPr>
          <p:nvPr userDrawn="1"/>
        </p:nvPicPr>
        <p:blipFill>
          <a:blip r:embed="rId2" cstate="print"/>
          <a:srcRect/>
          <a:stretch>
            <a:fillRect/>
          </a:stretch>
        </p:blipFill>
        <p:spPr bwMode="auto">
          <a:xfrm>
            <a:off x="0" y="1693863"/>
            <a:ext cx="9144000" cy="5164137"/>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HAB background.jpg"/>
          <p:cNvPicPr>
            <a:picLocks noChangeAspect="1"/>
          </p:cNvPicPr>
          <p:nvPr userDrawn="1"/>
        </p:nvPicPr>
        <p:blipFill>
          <a:blip r:embed="rId2" cstate="print"/>
          <a:srcRect/>
          <a:stretch>
            <a:fillRect/>
          </a:stretch>
        </p:blipFill>
        <p:spPr bwMode="auto">
          <a:xfrm>
            <a:off x="0" y="1693863"/>
            <a:ext cx="9144000" cy="5164137"/>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7451725" y="333375"/>
            <a:ext cx="144145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457200" y="357166"/>
            <a:ext cx="8147248" cy="1007808"/>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01BFB6AA-B3ED-42BA-B769-61BE311B9058}"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HAB background.jpg"/>
          <p:cNvPicPr>
            <a:picLocks noChangeAspect="1"/>
          </p:cNvPicPr>
          <p:nvPr userDrawn="1"/>
        </p:nvPicPr>
        <p:blipFill>
          <a:blip r:embed="rId2" cstate="print"/>
          <a:srcRect/>
          <a:stretch>
            <a:fillRect/>
          </a:stretch>
        </p:blipFill>
        <p:spPr bwMode="auto">
          <a:xfrm>
            <a:off x="0" y="1693863"/>
            <a:ext cx="9144000" cy="5164137"/>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HAB background.jpg"/>
          <p:cNvPicPr>
            <a:picLocks noChangeAspect="1"/>
          </p:cNvPicPr>
          <p:nvPr userDrawn="1"/>
        </p:nvPicPr>
        <p:blipFill>
          <a:blip r:embed="rId2" cstate="print"/>
          <a:srcRect/>
          <a:stretch>
            <a:fillRect/>
          </a:stretch>
        </p:blipFill>
        <p:spPr bwMode="auto">
          <a:xfrm>
            <a:off x="0" y="1693863"/>
            <a:ext cx="9144000" cy="5164137"/>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HAB background.jpg"/>
          <p:cNvPicPr>
            <a:picLocks noChangeAspect="1"/>
          </p:cNvPicPr>
          <p:nvPr userDrawn="1"/>
        </p:nvPicPr>
        <p:blipFill>
          <a:blip r:embed="rId2" cstate="print"/>
          <a:srcRect/>
          <a:stretch>
            <a:fillRect/>
          </a:stretch>
        </p:blipFill>
        <p:spPr bwMode="auto">
          <a:xfrm>
            <a:off x="0" y="1693863"/>
            <a:ext cx="9144000" cy="5164137"/>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HAB background.jpg"/>
          <p:cNvPicPr>
            <a:picLocks noChangeAspect="1"/>
          </p:cNvPicPr>
          <p:nvPr userDrawn="1"/>
        </p:nvPicPr>
        <p:blipFill>
          <a:blip r:embed="rId2" cstate="print"/>
          <a:srcRect/>
          <a:stretch>
            <a:fillRect/>
          </a:stretch>
        </p:blipFill>
        <p:spPr bwMode="auto">
          <a:xfrm>
            <a:off x="0" y="1693863"/>
            <a:ext cx="9144000" cy="5164137"/>
          </a:xfrm>
          <a:prstGeom prst="rect">
            <a:avLst/>
          </a:prstGeom>
          <a:noFill/>
          <a:ln w="9525">
            <a:noFill/>
            <a:miter lim="800000"/>
            <a:headEnd/>
            <a:tailEnd/>
          </a:ln>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5" name="Picture 7" descr="HAB background.jpg"/>
          <p:cNvPicPr>
            <a:picLocks noChangeAspect="1"/>
          </p:cNvPicPr>
          <p:nvPr userDrawn="1"/>
        </p:nvPicPr>
        <p:blipFill>
          <a:blip r:embed="rId2" cstate="print"/>
          <a:srcRect/>
          <a:stretch>
            <a:fillRect/>
          </a:stretch>
        </p:blipFill>
        <p:spPr bwMode="auto">
          <a:xfrm>
            <a:off x="0" y="1693863"/>
            <a:ext cx="9144000" cy="5164137"/>
          </a:xfrm>
          <a:prstGeom prst="rect">
            <a:avLst/>
          </a:prstGeom>
          <a:noFill/>
          <a:ln w="9525">
            <a:noFill/>
            <a:miter lim="800000"/>
            <a:headEnd/>
            <a:tailEnd/>
          </a:ln>
        </p:spPr>
      </p:pic>
      <p:sp>
        <p:nvSpPr>
          <p:cNvPr id="6" name="Rectangle 6"/>
          <p:cNvSpPr/>
          <p:nvPr userDrawn="1"/>
        </p:nvSpPr>
        <p:spPr>
          <a:xfrm>
            <a:off x="6000750" y="5786438"/>
            <a:ext cx="3143250" cy="107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00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4005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8D086BC-6DE7-4E1E-B62A-07D2DBC63959}" type="datetimeFigureOut">
              <a:rPr lang="en-US"/>
              <a:pPr>
                <a:defRPr/>
              </a:pPr>
              <a:t>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EC73DBD-2E0C-4CC3-9309-CEFE6DD387E7}" type="slidenum">
              <a:rPr lang="en-GB"/>
              <a:pPr>
                <a:defRPr/>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0B2F69C-BB77-4F57-A62D-2E4CE3E9ED72}" type="datetimeFigureOut">
              <a:rPr lang="en-US"/>
              <a:pPr>
                <a:defRPr/>
              </a:pPr>
              <a:t>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99C45D4-1B19-4D81-8C72-83D8C8160A60}" type="slidenum">
              <a:rPr lang="en-GB"/>
              <a:pPr>
                <a:defRPr/>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17C4B3B-7BDC-44D1-8135-0BB6F50EEAD8}" type="datetimeFigureOut">
              <a:rPr lang="en-US"/>
              <a:pPr>
                <a:defRPr/>
              </a:pPr>
              <a:t>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C68D333-98A5-42F8-B479-CD760EC187AD}" type="slidenum">
              <a:rPr lang="en-GB"/>
              <a:pPr>
                <a:defRPr/>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274D006-1F0F-4BAB-8C74-F3345810C42F}" type="datetimeFigureOut">
              <a:rPr lang="en-US"/>
              <a:pPr>
                <a:defRPr/>
              </a:pPr>
              <a:t>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9378506-9A79-4176-8F7D-178658D05A9F}" type="slidenum">
              <a:rPr lang="en-GB"/>
              <a:pPr>
                <a:defRPr/>
              </a:pPr>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2A03FAB4-8506-4E15-AE17-D09EE7DBF6AF}" type="datetimeFigureOut">
              <a:rPr lang="en-US"/>
              <a:pPr>
                <a:defRPr/>
              </a:pPr>
              <a:t>10/20/16</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B77AD641-A7D7-432A-97F6-BBD6D9868E83}"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CDFC776-A3CE-4624-81A0-F46E13DEB346}"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E003F7F-625F-460B-B75C-5F015A8DAAAD}" type="datetimeFigureOut">
              <a:rPr lang="en-US"/>
              <a:pPr>
                <a:defRPr/>
              </a:pPr>
              <a:t>10/20/16</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E19F7224-A91E-4560-A499-D809E7E40A61}" type="slidenum">
              <a:rPr lang="en-GB"/>
              <a:pPr>
                <a:defRPr/>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DE2D86-EA21-4557-8FFC-87276577A548}" type="datetimeFigureOut">
              <a:rPr lang="en-US"/>
              <a:pPr>
                <a:defRPr/>
              </a:pPr>
              <a:t>10/20/16</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6BF7EBA3-B56F-4C16-8FD0-36EBB9CD0E53}" type="slidenum">
              <a:rPr lang="en-GB"/>
              <a:pPr>
                <a:defRPr/>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1F7B89-F21B-43C2-8584-A612C9DA8C28}" type="datetimeFigureOut">
              <a:rPr lang="en-US"/>
              <a:pPr>
                <a:defRPr/>
              </a:pPr>
              <a:t>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EF1D871-0C8F-4013-AB73-CA4F4E71C467}" type="slidenum">
              <a:rPr lang="en-GB"/>
              <a:pPr>
                <a:defRPr/>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BBD90F-1743-40D3-9083-E937EF8483E9}" type="datetimeFigureOut">
              <a:rPr lang="en-US"/>
              <a:pPr>
                <a:defRPr/>
              </a:pPr>
              <a:t>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8BA7380-370F-4748-A36D-B7B43F635835}" type="slidenum">
              <a:rPr lang="en-GB"/>
              <a:pPr>
                <a:defRPr/>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3EE3D4C-4AB1-422D-9C23-E6BA28FAFB7B}" type="datetimeFigureOut">
              <a:rPr lang="en-US"/>
              <a:pPr>
                <a:defRPr/>
              </a:pPr>
              <a:t>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6858B77-8680-4BB7-9853-9D41B9EF4210}" type="slidenum">
              <a:rPr lang="en-GB"/>
              <a:pPr>
                <a:defRPr/>
              </a:pPr>
              <a:t>‹#›</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7EB480A-C434-432D-B68D-1A784900D063}" type="datetimeFigureOut">
              <a:rPr lang="en-US"/>
              <a:pPr>
                <a:defRPr/>
              </a:pPr>
              <a:t>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1CD2551-3A4B-4813-B154-1EB54BE6D982}"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7"/>
          <p:cNvSpPr/>
          <p:nvPr userDrawn="1"/>
        </p:nvSpPr>
        <p:spPr>
          <a:xfrm>
            <a:off x="7451725" y="333375"/>
            <a:ext cx="144145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457200" y="274638"/>
            <a:ext cx="8219256" cy="1050925"/>
          </a:xfrm>
        </p:spPr>
        <p:txBody>
          <a:bodyPr/>
          <a:lstStyle>
            <a:lvl1pPr>
              <a:defRPr sz="40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Rectangle 4"/>
          <p:cNvSpPr>
            <a:spLocks noGrp="1" noChangeArrowheads="1"/>
          </p:cNvSpPr>
          <p:nvPr>
            <p:ph type="dt" sz="half" idx="10"/>
          </p:nvPr>
        </p:nvSpPr>
        <p:spPr/>
        <p:txBody>
          <a:bodyPr/>
          <a:lstStyle>
            <a:lvl1pPr>
              <a:defRPr/>
            </a:lvl1pPr>
          </a:lstStyle>
          <a:p>
            <a:pPr>
              <a:defRPr/>
            </a:pPr>
            <a:endParaRPr lang="en-GB"/>
          </a:p>
        </p:txBody>
      </p:sp>
      <p:sp>
        <p:nvSpPr>
          <p:cNvPr id="7" name="Rectangle 5"/>
          <p:cNvSpPr>
            <a:spLocks noGrp="1" noChangeArrowheads="1"/>
          </p:cNvSpPr>
          <p:nvPr>
            <p:ph type="ftr" sz="quarter" idx="11"/>
          </p:nvPr>
        </p:nvSpPr>
        <p:spPr/>
        <p:txBody>
          <a:bodyPr/>
          <a:lstStyle>
            <a:lvl1pPr>
              <a:defRPr/>
            </a:lvl1pPr>
          </a:lstStyle>
          <a:p>
            <a:pPr>
              <a:defRPr/>
            </a:pPr>
            <a:endParaRPr lang="en-GB"/>
          </a:p>
        </p:txBody>
      </p:sp>
      <p:sp>
        <p:nvSpPr>
          <p:cNvPr id="8" name="Rectangle 6"/>
          <p:cNvSpPr>
            <a:spLocks noGrp="1" noChangeArrowheads="1"/>
          </p:cNvSpPr>
          <p:nvPr>
            <p:ph type="sldNum" sz="quarter" idx="12"/>
          </p:nvPr>
        </p:nvSpPr>
        <p:spPr/>
        <p:txBody>
          <a:bodyPr/>
          <a:lstStyle>
            <a:lvl1pPr>
              <a:defRPr/>
            </a:lvl1pPr>
          </a:lstStyle>
          <a:p>
            <a:pPr>
              <a:defRPr/>
            </a:pPr>
            <a:fld id="{FE81AF0E-E4BE-4002-909F-C2F749A5E519}"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9"/>
          <p:cNvSpPr/>
          <p:nvPr userDrawn="1"/>
        </p:nvSpPr>
        <p:spPr>
          <a:xfrm>
            <a:off x="7451725" y="333375"/>
            <a:ext cx="144145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457200" y="274638"/>
            <a:ext cx="8219256" cy="1050925"/>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Rectangle 4"/>
          <p:cNvSpPr>
            <a:spLocks noGrp="1" noChangeArrowheads="1"/>
          </p:cNvSpPr>
          <p:nvPr>
            <p:ph type="dt" sz="half" idx="10"/>
          </p:nvPr>
        </p:nvSpPr>
        <p:spPr/>
        <p:txBody>
          <a:bodyPr/>
          <a:lstStyle>
            <a:lvl1pPr>
              <a:defRPr/>
            </a:lvl1pPr>
          </a:lstStyle>
          <a:p>
            <a:pPr>
              <a:defRPr/>
            </a:pPr>
            <a:endParaRPr lang="en-GB"/>
          </a:p>
        </p:txBody>
      </p:sp>
      <p:sp>
        <p:nvSpPr>
          <p:cNvPr id="9" name="Rectangle 5"/>
          <p:cNvSpPr>
            <a:spLocks noGrp="1" noChangeArrowheads="1"/>
          </p:cNvSpPr>
          <p:nvPr>
            <p:ph type="ftr" sz="quarter" idx="11"/>
          </p:nvPr>
        </p:nvSpPr>
        <p:spPr/>
        <p:txBody>
          <a:bodyPr/>
          <a:lstStyle>
            <a:lvl1pPr>
              <a:defRPr/>
            </a:lvl1pPr>
          </a:lstStyle>
          <a:p>
            <a:pPr>
              <a:defRPr/>
            </a:pPr>
            <a:endParaRPr lang="en-GB"/>
          </a:p>
        </p:txBody>
      </p:sp>
      <p:sp>
        <p:nvSpPr>
          <p:cNvPr id="10" name="Rectangle 6"/>
          <p:cNvSpPr>
            <a:spLocks noGrp="1" noChangeArrowheads="1"/>
          </p:cNvSpPr>
          <p:nvPr>
            <p:ph type="sldNum" sz="quarter" idx="12"/>
          </p:nvPr>
        </p:nvSpPr>
        <p:spPr/>
        <p:txBody>
          <a:bodyPr/>
          <a:lstStyle>
            <a:lvl1pPr>
              <a:defRPr/>
            </a:lvl1pPr>
          </a:lstStyle>
          <a:p>
            <a:pPr>
              <a:defRPr/>
            </a:pPr>
            <a:fld id="{6E8CEEEE-AFA0-4A69-8934-A5FCF5AF83D5}"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64D4912-F78B-4269-A3F1-C7F07D2DBB92}"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F84C7136-A54C-4FBE-9C10-05265DA4FF55}"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CC2CE75-EF06-4642-9F2E-52F8BBEC7D4E}"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6543675" cy="1050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3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6D54834-E0ED-4A7E-8760-65A58DDD282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44" r:id="rId4"/>
    <p:sldLayoutId id="2147483870" r:id="rId5"/>
    <p:sldLayoutId id="2147483871" r:id="rId6"/>
    <p:sldLayoutId id="2147483843" r:id="rId7"/>
    <p:sldLayoutId id="2147483842" r:id="rId8"/>
    <p:sldLayoutId id="2147483841" r:id="rId9"/>
    <p:sldLayoutId id="2147483840" r:id="rId10"/>
    <p:sldLayoutId id="2147483839" r:id="rId11"/>
    <p:sldLayoutId id="2147483838" r:id="rId12"/>
  </p:sldLayoutIdLst>
  <p:txStyles>
    <p:titleStyle>
      <a:lvl1pPr algn="l" rtl="0" eaLnBrk="0" fontAlgn="base" hangingPunct="0">
        <a:spcBef>
          <a:spcPct val="0"/>
        </a:spcBef>
        <a:spcAft>
          <a:spcPct val="0"/>
        </a:spcAft>
        <a:defRPr sz="3600">
          <a:solidFill>
            <a:srgbClr val="0088BE"/>
          </a:solidFill>
          <a:latin typeface="+mj-lt"/>
          <a:ea typeface="+mj-ea"/>
          <a:cs typeface="+mj-cs"/>
        </a:defRPr>
      </a:lvl1pPr>
      <a:lvl2pPr algn="l" rtl="0" eaLnBrk="0" fontAlgn="base" hangingPunct="0">
        <a:spcBef>
          <a:spcPct val="0"/>
        </a:spcBef>
        <a:spcAft>
          <a:spcPct val="0"/>
        </a:spcAft>
        <a:defRPr sz="3600">
          <a:solidFill>
            <a:srgbClr val="0088BE"/>
          </a:solidFill>
          <a:latin typeface="Arial" charset="0"/>
        </a:defRPr>
      </a:lvl2pPr>
      <a:lvl3pPr algn="l" rtl="0" eaLnBrk="0" fontAlgn="base" hangingPunct="0">
        <a:spcBef>
          <a:spcPct val="0"/>
        </a:spcBef>
        <a:spcAft>
          <a:spcPct val="0"/>
        </a:spcAft>
        <a:defRPr sz="3600">
          <a:solidFill>
            <a:srgbClr val="0088BE"/>
          </a:solidFill>
          <a:latin typeface="Arial" charset="0"/>
        </a:defRPr>
      </a:lvl3pPr>
      <a:lvl4pPr algn="l" rtl="0" eaLnBrk="0" fontAlgn="base" hangingPunct="0">
        <a:spcBef>
          <a:spcPct val="0"/>
        </a:spcBef>
        <a:spcAft>
          <a:spcPct val="0"/>
        </a:spcAft>
        <a:defRPr sz="3600">
          <a:solidFill>
            <a:srgbClr val="0088BE"/>
          </a:solidFill>
          <a:latin typeface="Arial" charset="0"/>
        </a:defRPr>
      </a:lvl4pPr>
      <a:lvl5pPr algn="l" rtl="0" eaLnBrk="0" fontAlgn="base" hangingPunct="0">
        <a:spcBef>
          <a:spcPct val="0"/>
        </a:spcBef>
        <a:spcAft>
          <a:spcPct val="0"/>
        </a:spcAft>
        <a:defRPr sz="3600">
          <a:solidFill>
            <a:srgbClr val="0088BE"/>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09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8B8D6A0E-01A2-46A5-ADCA-1E68F35A57E6}" type="datetimeFigureOut">
              <a:rPr lang="en-GB"/>
              <a:pPr>
                <a:defRPr/>
              </a:pPr>
              <a:t>20/10/2016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CF0A57CE-73FB-4F85-A9F8-D9B353AB746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55" r:id="rId1"/>
    <p:sldLayoutId id="2147483854" r:id="rId2"/>
    <p:sldLayoutId id="2147483853" r:id="rId3"/>
    <p:sldLayoutId id="2147483852" r:id="rId4"/>
    <p:sldLayoutId id="2147483851" r:id="rId5"/>
    <p:sldLayoutId id="2147483850" r:id="rId6"/>
    <p:sldLayoutId id="2147483849" r:id="rId7"/>
    <p:sldLayoutId id="2147483848" r:id="rId8"/>
    <p:sldLayoutId id="2147483847" r:id="rId9"/>
    <p:sldLayoutId id="2147483846" r:id="rId10"/>
    <p:sldLayoutId id="214748384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32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rgbClr val="59AD41">
                    <a:tint val="75000"/>
                  </a:srgbClr>
                </a:solidFill>
                <a:latin typeface="Arial"/>
              </a:defRPr>
            </a:lvl1pPr>
          </a:lstStyle>
          <a:p>
            <a:pPr>
              <a:defRPr/>
            </a:pPr>
            <a:fld id="{B8FE3BC6-0F65-4504-B71C-20EDEE2D1C8A}" type="datetimeFigureOut">
              <a:rPr lang="en-US"/>
              <a:pPr>
                <a:defRPr/>
              </a:pPr>
              <a:t>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59AD41">
                    <a:tint val="75000"/>
                  </a:srgbClr>
                </a:solidFill>
                <a:latin typeface="Arial"/>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59AD41">
                    <a:tint val="75000"/>
                  </a:srgbClr>
                </a:solidFill>
                <a:latin typeface="Arial"/>
              </a:defRPr>
            </a:lvl1pPr>
          </a:lstStyle>
          <a:p>
            <a:pPr>
              <a:defRPr/>
            </a:pPr>
            <a:fld id="{B2D8FA4D-4022-4BA0-958C-96AA17FDA4F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55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655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7A61A0D5-FFB2-428A-B223-767211E7E299}" type="datetimeFigureOut">
              <a:rPr lang="en-US"/>
              <a:pPr>
                <a:defRPr/>
              </a:pPr>
              <a:t>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1B6A64AC-10FD-49FD-B07A-A34FBC79090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66" r:id="rId1"/>
    <p:sldLayoutId id="2147483865" r:id="rId2"/>
    <p:sldLayoutId id="2147483864" r:id="rId3"/>
    <p:sldLayoutId id="2147483863" r:id="rId4"/>
    <p:sldLayoutId id="2147483862" r:id="rId5"/>
    <p:sldLayoutId id="2147483861" r:id="rId6"/>
    <p:sldLayoutId id="2147483860" r:id="rId7"/>
    <p:sldLayoutId id="2147483859" r:id="rId8"/>
    <p:sldLayoutId id="2147483858" r:id="rId9"/>
    <p:sldLayoutId id="2147483857" r:id="rId10"/>
    <p:sldLayoutId id="214748385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ealth.org.uk/" TargetMode="External"/><Relationship Id="rId4" Type="http://schemas.openxmlformats.org/officeDocument/2006/relationships/image" Target="../media/image8.png"/><Relationship Id="rId5" Type="http://schemas.openxmlformats.org/officeDocument/2006/relationships/image" Target="../media/image9.gif"/><Relationship Id="rId6" Type="http://schemas.openxmlformats.org/officeDocument/2006/relationships/image" Target="../media/image10.gif"/><Relationship Id="rId7" Type="http://schemas.openxmlformats.org/officeDocument/2006/relationships/hyperlink" Target="http://www.uel.ac.uk/" TargetMode="External"/><Relationship Id="rId8" Type="http://schemas.openxmlformats.org/officeDocument/2006/relationships/image" Target="../media/image11.png"/><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hyperlink" Target="http://www.health.org.uk/" TargetMode="External"/><Relationship Id="rId4" Type="http://schemas.openxmlformats.org/officeDocument/2006/relationships/image" Target="../media/image8.png"/><Relationship Id="rId5" Type="http://schemas.openxmlformats.org/officeDocument/2006/relationships/image" Target="../media/image9.gif"/><Relationship Id="rId6" Type="http://schemas.openxmlformats.org/officeDocument/2006/relationships/image" Target="../media/image10.gif"/><Relationship Id="rId7" Type="http://schemas.openxmlformats.org/officeDocument/2006/relationships/hyperlink" Target="http://www.uel.ac.uk/" TargetMode="External"/><Relationship Id="rId8" Type="http://schemas.openxmlformats.org/officeDocument/2006/relationships/image" Target="../media/image11.png"/><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9873" name="Subtitle 2"/>
          <p:cNvSpPr>
            <a:spLocks noGrp="1"/>
          </p:cNvSpPr>
          <p:nvPr>
            <p:ph type="subTitle" idx="1"/>
          </p:nvPr>
        </p:nvSpPr>
        <p:spPr>
          <a:xfrm>
            <a:off x="539552" y="1772816"/>
            <a:ext cx="7920880" cy="1944216"/>
          </a:xfrm>
        </p:spPr>
        <p:txBody>
          <a:bodyPr/>
          <a:lstStyle/>
          <a:p>
            <a:pPr algn="ctr"/>
            <a:r>
              <a:rPr lang="en-US" b="1" dirty="0">
                <a:solidFill>
                  <a:schemeClr val="accent5">
                    <a:lumMod val="50000"/>
                  </a:schemeClr>
                </a:solidFill>
              </a:rPr>
              <a:t>Social </a:t>
            </a:r>
            <a:r>
              <a:rPr lang="en-US" b="1" dirty="0" smtClean="0">
                <a:solidFill>
                  <a:schemeClr val="accent5">
                    <a:lumMod val="50000"/>
                  </a:schemeClr>
                </a:solidFill>
              </a:rPr>
              <a:t>Prescribing</a:t>
            </a:r>
            <a:r>
              <a:rPr lang="en-US" b="1" dirty="0">
                <a:solidFill>
                  <a:schemeClr val="accent5">
                    <a:lumMod val="50000"/>
                  </a:schemeClr>
                </a:solidFill>
              </a:rPr>
              <a:t> </a:t>
            </a:r>
            <a:r>
              <a:rPr lang="en-US" b="1" dirty="0" smtClean="0">
                <a:solidFill>
                  <a:schemeClr val="accent5">
                    <a:lumMod val="50000"/>
                  </a:schemeClr>
                </a:solidFill>
              </a:rPr>
              <a:t>in City and Hackney: challenges from implementation and evaluation</a:t>
            </a:r>
            <a:endParaRPr lang="en-GB" b="1" dirty="0" smtClean="0">
              <a:solidFill>
                <a:schemeClr val="accent5">
                  <a:lumMod val="50000"/>
                </a:schemeClr>
              </a:solidFill>
            </a:endParaRPr>
          </a:p>
        </p:txBody>
      </p:sp>
      <p:sp>
        <p:nvSpPr>
          <p:cNvPr id="5" name="TextBox 4"/>
          <p:cNvSpPr txBox="1"/>
          <p:nvPr/>
        </p:nvSpPr>
        <p:spPr>
          <a:xfrm>
            <a:off x="1347509" y="3499495"/>
            <a:ext cx="6608785" cy="1569660"/>
          </a:xfrm>
          <a:prstGeom prst="rect">
            <a:avLst/>
          </a:prstGeom>
          <a:noFill/>
        </p:spPr>
        <p:txBody>
          <a:bodyPr wrap="square" rtlCol="0">
            <a:spAutoFit/>
          </a:bodyPr>
          <a:lstStyle/>
          <a:p>
            <a:pPr algn="ctr"/>
            <a:r>
              <a:rPr lang="en-US" sz="2400" dirty="0" err="1">
                <a:solidFill>
                  <a:srgbClr val="060C04"/>
                </a:solidFill>
              </a:rPr>
              <a:t>Dr</a:t>
            </a:r>
            <a:r>
              <a:rPr lang="en-US" sz="2400" dirty="0">
                <a:solidFill>
                  <a:srgbClr val="060C04"/>
                </a:solidFill>
              </a:rPr>
              <a:t> Marcello </a:t>
            </a:r>
            <a:r>
              <a:rPr lang="en-US" sz="2400" dirty="0" smtClean="0">
                <a:solidFill>
                  <a:srgbClr val="060C04"/>
                </a:solidFill>
              </a:rPr>
              <a:t>Bertotti</a:t>
            </a:r>
          </a:p>
          <a:p>
            <a:pPr algn="ctr"/>
            <a:r>
              <a:rPr lang="en-US" sz="2400" dirty="0" smtClean="0">
                <a:solidFill>
                  <a:srgbClr val="060C04"/>
                </a:solidFill>
              </a:rPr>
              <a:t>Senior Research Fellow</a:t>
            </a:r>
          </a:p>
          <a:p>
            <a:pPr algn="ctr"/>
            <a:r>
              <a:rPr lang="en-US" sz="2400" dirty="0" smtClean="0">
                <a:solidFill>
                  <a:srgbClr val="060C04"/>
                </a:solidFill>
              </a:rPr>
              <a:t>Institute for Health and Human Development </a:t>
            </a:r>
            <a:endParaRPr lang="en-US" sz="2400" dirty="0">
              <a:solidFill>
                <a:srgbClr val="060C04"/>
              </a:solidFill>
            </a:endParaRPr>
          </a:p>
          <a:p>
            <a:pPr algn="ctr"/>
            <a:r>
              <a:rPr lang="en-US" sz="2400" dirty="0" smtClean="0">
                <a:solidFill>
                  <a:srgbClr val="060C04"/>
                </a:solidFill>
              </a:rPr>
              <a:t>University </a:t>
            </a:r>
            <a:r>
              <a:rPr lang="en-US" sz="2400" dirty="0">
                <a:solidFill>
                  <a:srgbClr val="060C04"/>
                </a:solidFill>
              </a:rPr>
              <a:t>of East </a:t>
            </a:r>
            <a:r>
              <a:rPr lang="en-US" sz="2400" dirty="0" smtClean="0">
                <a:solidFill>
                  <a:srgbClr val="060C04"/>
                </a:solidFill>
              </a:rPr>
              <a:t>London</a:t>
            </a:r>
            <a:endParaRPr lang="en-US" sz="2400" dirty="0">
              <a:solidFill>
                <a:srgbClr val="060C04"/>
              </a:solidFill>
            </a:endParaRPr>
          </a:p>
        </p:txBody>
      </p:sp>
      <p:pic>
        <p:nvPicPr>
          <p:cNvPr id="6" name="Picture 2" descr="The health foundation - Inspiring improveme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7" y="188640"/>
            <a:ext cx="1608113" cy="80405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4" descr="http://www.drugs.smd.qmul.ac.uk/drugs/html5/Prescribing1/media/Barts&amp;Londo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6093296"/>
            <a:ext cx="3494927" cy="60773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7956294" y="4957037"/>
            <a:ext cx="184666" cy="369332"/>
          </a:xfrm>
          <a:prstGeom prst="rect">
            <a:avLst/>
          </a:prstGeom>
          <a:noFill/>
        </p:spPr>
        <p:txBody>
          <a:bodyPr wrap="none" rtlCol="0">
            <a:spAutoFit/>
          </a:bodyPr>
          <a:lstStyle/>
          <a:p>
            <a:endParaRPr lang="en-US" dirty="0"/>
          </a:p>
        </p:txBody>
      </p:sp>
      <p:sp>
        <p:nvSpPr>
          <p:cNvPr id="17" name="TextBox 16"/>
          <p:cNvSpPr txBox="1"/>
          <p:nvPr/>
        </p:nvSpPr>
        <p:spPr>
          <a:xfrm>
            <a:off x="1162843" y="6364591"/>
            <a:ext cx="184666" cy="369332"/>
          </a:xfrm>
          <a:prstGeom prst="rect">
            <a:avLst/>
          </a:prstGeom>
          <a:noFill/>
        </p:spPr>
        <p:txBody>
          <a:bodyPr wrap="none" rtlCol="0">
            <a:spAutoFit/>
          </a:bodyPr>
          <a:lstStyle/>
          <a:p>
            <a:endParaRPr lang="en-US" dirty="0"/>
          </a:p>
        </p:txBody>
      </p:sp>
      <p:pic>
        <p:nvPicPr>
          <p:cNvPr id="19" name="Picture 4" descr="Logo: NHS City and Hackney Clinical Commissioning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332656"/>
            <a:ext cx="3095302" cy="79057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6" descr="http://www.uel.ac.uk/wwwmedia/uel2014/img/uel-logo.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5301208"/>
            <a:ext cx="1224480" cy="122448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203848" y="5055514"/>
            <a:ext cx="2592288" cy="369332"/>
          </a:xfrm>
          <a:prstGeom prst="rect">
            <a:avLst/>
          </a:prstGeom>
          <a:noFill/>
        </p:spPr>
        <p:txBody>
          <a:bodyPr wrap="square" rtlCol="0">
            <a:spAutoFit/>
          </a:bodyPr>
          <a:lstStyle/>
          <a:p>
            <a:r>
              <a:rPr lang="en-US" dirty="0" smtClean="0">
                <a:solidFill>
                  <a:srgbClr val="060C04"/>
                </a:solidFill>
              </a:rPr>
              <a:t>Bristol – 20</a:t>
            </a:r>
            <a:r>
              <a:rPr lang="en-US" baseline="30000" dirty="0" smtClean="0">
                <a:solidFill>
                  <a:srgbClr val="060C04"/>
                </a:solidFill>
              </a:rPr>
              <a:t>th</a:t>
            </a:r>
            <a:r>
              <a:rPr lang="en-US" dirty="0" smtClean="0">
                <a:solidFill>
                  <a:srgbClr val="060C04"/>
                </a:solidFill>
              </a:rPr>
              <a:t> Oct 2016</a:t>
            </a:r>
            <a:endParaRPr lang="en-US" dirty="0">
              <a:solidFill>
                <a:srgbClr val="060C04"/>
              </a:solidFill>
            </a:endParaRPr>
          </a:p>
        </p:txBody>
      </p:sp>
    </p:spTree>
  </p:cSld>
  <p:clrMapOvr>
    <a:masterClrMapping/>
  </p:clrMapOvr>
  <p:transition advTm="185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pPr algn="ctr"/>
            <a:r>
              <a:rPr lang="en-US" sz="3200" dirty="0" smtClean="0"/>
              <a:t>Results from qualitative study</a:t>
            </a:r>
            <a:endParaRPr lang="en-US" sz="3200" dirty="0"/>
          </a:p>
        </p:txBody>
      </p:sp>
      <p:sp>
        <p:nvSpPr>
          <p:cNvPr id="3" name="Content Placeholder 2"/>
          <p:cNvSpPr>
            <a:spLocks noGrp="1"/>
          </p:cNvSpPr>
          <p:nvPr>
            <p:ph idx="1"/>
          </p:nvPr>
        </p:nvSpPr>
        <p:spPr>
          <a:xfrm>
            <a:off x="179512" y="1052736"/>
            <a:ext cx="8507288" cy="5256584"/>
          </a:xfrm>
        </p:spPr>
        <p:txBody>
          <a:bodyPr/>
          <a:lstStyle/>
          <a:p>
            <a:endParaRPr lang="en-US" sz="2400" dirty="0" smtClean="0"/>
          </a:p>
          <a:p>
            <a:r>
              <a:rPr lang="en-US" sz="2400" dirty="0" smtClean="0"/>
              <a:t>Changes </a:t>
            </a:r>
            <a:r>
              <a:rPr lang="en-US" sz="2400" dirty="0"/>
              <a:t>in self-esteem, hope, motivation particularly when sustained through </a:t>
            </a:r>
            <a:r>
              <a:rPr lang="en-US" sz="2400" dirty="0" smtClean="0"/>
              <a:t>volunteering</a:t>
            </a:r>
          </a:p>
          <a:p>
            <a:pPr marL="0" indent="0">
              <a:buNone/>
            </a:pPr>
            <a:endParaRPr lang="en-US" sz="2400" i="1" dirty="0" smtClean="0"/>
          </a:p>
          <a:p>
            <a:pPr marL="0" indent="0">
              <a:buNone/>
            </a:pPr>
            <a:endParaRPr lang="en-US" sz="2400" i="1" dirty="0"/>
          </a:p>
          <a:p>
            <a:r>
              <a:rPr lang="en-US" sz="2400" dirty="0" smtClean="0"/>
              <a:t>Role </a:t>
            </a:r>
            <a:r>
              <a:rPr lang="en-US" sz="2400" dirty="0"/>
              <a:t>of social prescriber key to positive changes (from signposting to coaching</a:t>
            </a:r>
            <a:r>
              <a:rPr lang="en-US" sz="2400" dirty="0" smtClean="0"/>
              <a:t>)</a:t>
            </a:r>
            <a:endParaRPr lang="en-US" sz="2400" dirty="0"/>
          </a:p>
          <a:p>
            <a:endParaRPr lang="en-US" dirty="0"/>
          </a:p>
        </p:txBody>
      </p:sp>
    </p:spTree>
    <p:extLst>
      <p:ext uri="{BB962C8B-B14F-4D97-AF65-F5344CB8AC3E}">
        <p14:creationId xmlns:p14="http://schemas.microsoft.com/office/powerpoint/2010/main" val="1415053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t>Video</a:t>
            </a:r>
          </a:p>
          <a:p>
            <a:pPr marL="0" indent="0" algn="ctr">
              <a:buNone/>
            </a:pPr>
            <a:r>
              <a:rPr lang="en-US" u="sng" dirty="0"/>
              <a:t>https://</a:t>
            </a:r>
            <a:r>
              <a:rPr lang="en-US" u="sng" dirty="0" err="1"/>
              <a:t>youtu.be</a:t>
            </a:r>
            <a:r>
              <a:rPr lang="en-US" u="sng" dirty="0"/>
              <a:t>/PCxRLAM7wBQ</a:t>
            </a:r>
            <a:endParaRPr lang="en-US" dirty="0"/>
          </a:p>
          <a:p>
            <a:pPr marL="0" indent="0" algn="ctr">
              <a:buNone/>
            </a:pPr>
            <a:endParaRPr lang="en-US" dirty="0"/>
          </a:p>
        </p:txBody>
      </p:sp>
    </p:spTree>
    <p:extLst>
      <p:ext uri="{BB962C8B-B14F-4D97-AF65-F5344CB8AC3E}">
        <p14:creationId xmlns:p14="http://schemas.microsoft.com/office/powerpoint/2010/main" val="756481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gn="ctr">
              <a:buNone/>
            </a:pPr>
            <a:endParaRPr lang="en-GB" dirty="0" smtClean="0"/>
          </a:p>
          <a:p>
            <a:pPr marL="0" indent="0" algn="ctr">
              <a:buNone/>
            </a:pPr>
            <a:endParaRPr lang="en-GB" dirty="0"/>
          </a:p>
          <a:p>
            <a:pPr marL="0" indent="0" algn="ctr">
              <a:buNone/>
            </a:pPr>
            <a:r>
              <a:rPr lang="en-GB" b="1" dirty="0" smtClean="0"/>
              <a:t>CHALLENGES in developing social prescribing in City and Hackney</a:t>
            </a:r>
            <a:endParaRPr lang="en-GB" b="1" dirty="0"/>
          </a:p>
        </p:txBody>
      </p:sp>
    </p:spTree>
    <p:extLst>
      <p:ext uri="{BB962C8B-B14F-4D97-AF65-F5344CB8AC3E}">
        <p14:creationId xmlns:p14="http://schemas.microsoft.com/office/powerpoint/2010/main" val="155860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9759"/>
            <a:ext cx="8229600" cy="902368"/>
          </a:xfrm>
        </p:spPr>
        <p:txBody>
          <a:bodyPr/>
          <a:lstStyle/>
          <a:p>
            <a:r>
              <a:rPr lang="en-GB" smtClean="0"/>
              <a:t>Number </a:t>
            </a:r>
            <a:r>
              <a:rPr lang="en-GB" dirty="0" smtClean="0"/>
              <a:t>of referrals from GP practices</a:t>
            </a:r>
          </a:p>
          <a:p>
            <a:pPr marL="0" indent="0">
              <a:buNone/>
            </a:pPr>
            <a:endParaRPr lang="en-GB" dirty="0"/>
          </a:p>
        </p:txBody>
      </p:sp>
      <p:sp>
        <p:nvSpPr>
          <p:cNvPr id="5" name="Rounded Rectangular Callout 4"/>
          <p:cNvSpPr/>
          <p:nvPr/>
        </p:nvSpPr>
        <p:spPr>
          <a:xfrm>
            <a:off x="719572" y="836712"/>
            <a:ext cx="6830870" cy="2046275"/>
          </a:xfrm>
          <a:prstGeom prst="wedgeRoundRectCallout">
            <a:avLst>
              <a:gd name="adj1" fmla="val 51009"/>
              <a:gd name="adj2" fmla="val 68755"/>
              <a:gd name="adj3" fmla="val 16667"/>
            </a:avLst>
          </a:prstGeom>
          <a:solidFill>
            <a:srgbClr val="ED174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n-GB" sz="2400" b="1" i="1" dirty="0">
                <a:solidFill>
                  <a:srgbClr val="FFFFFF"/>
                </a:solidFill>
                <a:effectLst/>
                <a:latin typeface="Arial"/>
                <a:ea typeface="Times New Roman"/>
                <a:cs typeface="Times New Roman"/>
              </a:rPr>
              <a:t>“The terrible thing is that I referred five but I should have referred about 15 times that. Although I am very enthusiastic about it, it is hard to keep in front of your mind, and that’s the challenge!” (General Practitioner)</a:t>
            </a:r>
            <a:endParaRPr lang="en-GB" sz="2400" dirty="0">
              <a:effectLst/>
              <a:latin typeface="Arial"/>
              <a:ea typeface="Times New Roman"/>
              <a:cs typeface="Times New Roman"/>
            </a:endParaRPr>
          </a:p>
        </p:txBody>
      </p:sp>
      <p:sp>
        <p:nvSpPr>
          <p:cNvPr id="4" name="TextBox 3"/>
          <p:cNvSpPr txBox="1"/>
          <p:nvPr/>
        </p:nvSpPr>
        <p:spPr>
          <a:xfrm>
            <a:off x="251520" y="3068960"/>
            <a:ext cx="7766974" cy="4832092"/>
          </a:xfrm>
          <a:prstGeom prst="rect">
            <a:avLst/>
          </a:prstGeom>
          <a:noFill/>
        </p:spPr>
        <p:txBody>
          <a:bodyPr wrap="square" rtlCol="0">
            <a:spAutoFit/>
          </a:bodyPr>
          <a:lstStyle/>
          <a:p>
            <a:r>
              <a:rPr lang="en-US" sz="2800" u="sng" dirty="0" smtClean="0">
                <a:solidFill>
                  <a:srgbClr val="060C04"/>
                </a:solidFill>
              </a:rPr>
              <a:t>Potential solutions</a:t>
            </a:r>
          </a:p>
          <a:p>
            <a:pPr marL="457200" indent="-457200">
              <a:buFont typeface="Arial" charset="0"/>
              <a:buChar char="•"/>
            </a:pPr>
            <a:r>
              <a:rPr lang="en-US" sz="2800" dirty="0" smtClean="0">
                <a:solidFill>
                  <a:srgbClr val="060C04"/>
                </a:solidFill>
              </a:rPr>
              <a:t>Feeding back good news to GPs</a:t>
            </a:r>
          </a:p>
          <a:p>
            <a:pPr marL="457200" indent="-457200">
              <a:buFont typeface="Arial" charset="0"/>
              <a:buChar char="•"/>
            </a:pPr>
            <a:r>
              <a:rPr lang="en-US" sz="2800" dirty="0" smtClean="0">
                <a:solidFill>
                  <a:srgbClr val="060C04"/>
                </a:solidFill>
              </a:rPr>
              <a:t>Make social prescribers part of the practice team – meetings </a:t>
            </a:r>
            <a:r>
              <a:rPr lang="en-US" sz="2800" dirty="0" err="1" smtClean="0">
                <a:solidFill>
                  <a:srgbClr val="060C04"/>
                </a:solidFill>
              </a:rPr>
              <a:t>etc</a:t>
            </a:r>
            <a:endParaRPr lang="en-US" sz="2800" dirty="0" smtClean="0">
              <a:solidFill>
                <a:srgbClr val="060C04"/>
              </a:solidFill>
            </a:endParaRPr>
          </a:p>
          <a:p>
            <a:pPr marL="457200" indent="-457200">
              <a:buFont typeface="Arial" charset="0"/>
              <a:buChar char="•"/>
            </a:pPr>
            <a:r>
              <a:rPr lang="en-US" sz="2800" dirty="0">
                <a:solidFill>
                  <a:srgbClr val="060C04"/>
                </a:solidFill>
              </a:rPr>
              <a:t>Contractual target for GPs as part of the Long Term Condition Local Enhanced </a:t>
            </a:r>
            <a:r>
              <a:rPr lang="en-US" sz="2800" dirty="0" smtClean="0">
                <a:solidFill>
                  <a:srgbClr val="060C04"/>
                </a:solidFill>
              </a:rPr>
              <a:t>Serve</a:t>
            </a:r>
          </a:p>
          <a:p>
            <a:pPr marL="457200" indent="-457200">
              <a:buFont typeface="Arial" charset="0"/>
              <a:buChar char="•"/>
            </a:pPr>
            <a:r>
              <a:rPr lang="en-US" sz="2800" dirty="0" smtClean="0">
                <a:solidFill>
                  <a:srgbClr val="060C04"/>
                </a:solidFill>
              </a:rPr>
              <a:t>‘Pop up alerts’ on GP practices’ electronic records (e.g. EMIS).</a:t>
            </a:r>
          </a:p>
          <a:p>
            <a:pPr marL="457200" indent="-457200">
              <a:buFont typeface="Arial" charset="0"/>
              <a:buChar char="•"/>
            </a:pPr>
            <a:endParaRPr lang="en-US" sz="2800" dirty="0" smtClean="0">
              <a:solidFill>
                <a:srgbClr val="060C04"/>
              </a:solidFill>
            </a:endParaRPr>
          </a:p>
          <a:p>
            <a:endParaRPr lang="en-US" sz="2800" dirty="0" smtClean="0">
              <a:solidFill>
                <a:srgbClr val="060C04"/>
              </a:solidFill>
            </a:endParaRPr>
          </a:p>
          <a:p>
            <a:endParaRPr lang="en-US" sz="2800" dirty="0">
              <a:solidFill>
                <a:srgbClr val="060C04"/>
              </a:solidFill>
            </a:endParaRPr>
          </a:p>
        </p:txBody>
      </p:sp>
    </p:spTree>
    <p:extLst>
      <p:ext uri="{BB962C8B-B14F-4D97-AF65-F5344CB8AC3E}">
        <p14:creationId xmlns:p14="http://schemas.microsoft.com/office/powerpoint/2010/main" val="6550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132748"/>
            <a:ext cx="8229600" cy="1143000"/>
          </a:xfrm>
        </p:spPr>
        <p:txBody>
          <a:bodyPr/>
          <a:lstStyle/>
          <a:p>
            <a:pPr algn="ctr"/>
            <a:r>
              <a:rPr lang="en-GB" dirty="0" smtClean="0"/>
              <a:t>Branding</a:t>
            </a:r>
            <a:endParaRPr lang="en-GB" dirty="0"/>
          </a:p>
        </p:txBody>
      </p:sp>
      <p:sp>
        <p:nvSpPr>
          <p:cNvPr id="3" name="Content Placeholder 2"/>
          <p:cNvSpPr>
            <a:spLocks noGrp="1"/>
          </p:cNvSpPr>
          <p:nvPr>
            <p:ph idx="1"/>
          </p:nvPr>
        </p:nvSpPr>
        <p:spPr>
          <a:xfrm>
            <a:off x="457200" y="1174531"/>
            <a:ext cx="8229600" cy="5383924"/>
          </a:xfrm>
        </p:spPr>
        <p:txBody>
          <a:bodyPr/>
          <a:lstStyle/>
          <a:p>
            <a:r>
              <a:rPr lang="en-GB" sz="2800" dirty="0" smtClean="0"/>
              <a:t>Participants do not recognise SP</a:t>
            </a:r>
          </a:p>
          <a:p>
            <a:r>
              <a:rPr lang="en-GB" sz="2800" dirty="0" smtClean="0"/>
              <a:t>Some community organisations did not know patients had been referred as part of SP</a:t>
            </a:r>
            <a:endParaRPr lang="en-GB" sz="2800" dirty="0"/>
          </a:p>
          <a:p>
            <a:pPr marL="0" indent="0">
              <a:buNone/>
            </a:pPr>
            <a:endParaRPr lang="en-GB" sz="2800" u="sng" dirty="0" smtClean="0"/>
          </a:p>
          <a:p>
            <a:pPr marL="0" indent="0">
              <a:buNone/>
            </a:pPr>
            <a:r>
              <a:rPr lang="en-GB" sz="2800" u="sng" dirty="0" smtClean="0"/>
              <a:t>Potential solutions</a:t>
            </a:r>
          </a:p>
          <a:p>
            <a:r>
              <a:rPr lang="en-GB" sz="2800" dirty="0" smtClean="0"/>
              <a:t>Social prescribing users are given a card</a:t>
            </a:r>
          </a:p>
          <a:p>
            <a:r>
              <a:rPr lang="en-GB" sz="2800" dirty="0" smtClean="0"/>
              <a:t>Monitoring needs to be stronger (integration of databases)</a:t>
            </a:r>
          </a:p>
          <a:p>
            <a:r>
              <a:rPr lang="en-GB" sz="2800" dirty="0" smtClean="0"/>
              <a:t>Leaflets </a:t>
            </a:r>
            <a:r>
              <a:rPr lang="en-GB" sz="2800" dirty="0" err="1" smtClean="0"/>
              <a:t>etc</a:t>
            </a:r>
            <a:endParaRPr lang="en-GB" sz="2800" dirty="0" smtClean="0"/>
          </a:p>
          <a:p>
            <a:endParaRPr lang="en-GB" dirty="0" smtClean="0"/>
          </a:p>
        </p:txBody>
      </p:sp>
    </p:spTree>
    <p:extLst>
      <p:ext uri="{BB962C8B-B14F-4D97-AF65-F5344CB8AC3E}">
        <p14:creationId xmlns:p14="http://schemas.microsoft.com/office/powerpoint/2010/main" val="116115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ctr"/>
            <a:r>
              <a:rPr lang="en-US" dirty="0" smtClean="0"/>
              <a:t>Funding</a:t>
            </a:r>
            <a:endParaRPr lang="en-US" dirty="0"/>
          </a:p>
        </p:txBody>
      </p:sp>
      <p:sp>
        <p:nvSpPr>
          <p:cNvPr id="3" name="Content Placeholder 2"/>
          <p:cNvSpPr>
            <a:spLocks noGrp="1"/>
          </p:cNvSpPr>
          <p:nvPr>
            <p:ph idx="1"/>
          </p:nvPr>
        </p:nvSpPr>
        <p:spPr>
          <a:xfrm>
            <a:off x="457200" y="1340768"/>
            <a:ext cx="8229600" cy="4525963"/>
          </a:xfrm>
        </p:spPr>
        <p:txBody>
          <a:bodyPr/>
          <a:lstStyle/>
          <a:p>
            <a:r>
              <a:rPr lang="en-US" dirty="0" smtClean="0"/>
              <a:t>Very limited funding for community and voluntary sector</a:t>
            </a:r>
          </a:p>
          <a:p>
            <a:r>
              <a:rPr lang="en-US" dirty="0" smtClean="0"/>
              <a:t>Sustainability undermined</a:t>
            </a:r>
          </a:p>
          <a:p>
            <a:pPr marL="0" indent="0">
              <a:buNone/>
            </a:pPr>
            <a:endParaRPr lang="en-GB" u="sng" dirty="0" smtClean="0"/>
          </a:p>
          <a:p>
            <a:pPr marL="0" indent="0">
              <a:buNone/>
            </a:pPr>
            <a:r>
              <a:rPr lang="en-GB" u="sng" dirty="0" smtClean="0"/>
              <a:t>Potential solutions</a:t>
            </a:r>
          </a:p>
          <a:p>
            <a:pPr marL="0" indent="0">
              <a:buNone/>
            </a:pPr>
            <a:r>
              <a:rPr lang="en-GB" dirty="0" smtClean="0"/>
              <a:t>Payment by result? </a:t>
            </a:r>
            <a:r>
              <a:rPr lang="en-GB" sz="2800" dirty="0" smtClean="0"/>
              <a:t>(organisations paid on the basis of number of patients supported)</a:t>
            </a:r>
            <a:endParaRPr lang="en-GB" sz="2800" dirty="0"/>
          </a:p>
        </p:txBody>
      </p:sp>
    </p:spTree>
    <p:extLst>
      <p:ext uri="{BB962C8B-B14F-4D97-AF65-F5344CB8AC3E}">
        <p14:creationId xmlns:p14="http://schemas.microsoft.com/office/powerpoint/2010/main" val="42575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gn="ctr">
              <a:buNone/>
            </a:pPr>
            <a:endParaRPr lang="en-GB" dirty="0" smtClean="0"/>
          </a:p>
          <a:p>
            <a:pPr marL="0" indent="0" algn="ctr">
              <a:buNone/>
            </a:pPr>
            <a:endParaRPr lang="en-GB" dirty="0"/>
          </a:p>
          <a:p>
            <a:pPr marL="0" indent="0" algn="ctr">
              <a:buNone/>
            </a:pPr>
            <a:r>
              <a:rPr lang="en-GB" b="1" dirty="0" smtClean="0"/>
              <a:t>CHALLENGES in evaluating the health of SP users in City and Hackney</a:t>
            </a:r>
            <a:endParaRPr lang="en-GB" b="1" dirty="0"/>
          </a:p>
        </p:txBody>
      </p:sp>
    </p:spTree>
    <p:extLst>
      <p:ext uri="{BB962C8B-B14F-4D97-AF65-F5344CB8AC3E}">
        <p14:creationId xmlns:p14="http://schemas.microsoft.com/office/powerpoint/2010/main" val="1408771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634082"/>
          </a:xfrm>
        </p:spPr>
        <p:txBody>
          <a:bodyPr/>
          <a:lstStyle/>
          <a:p>
            <a:r>
              <a:rPr lang="en-US" sz="3200" dirty="0"/>
              <a:t>Prospective cohort study with matched control</a:t>
            </a:r>
            <a:r>
              <a:rPr lang="en-US" dirty="0"/>
              <a:t/>
            </a:r>
            <a:br>
              <a:rPr lang="en-US" dirty="0"/>
            </a:br>
            <a:endParaRPr lang="en-US" dirty="0"/>
          </a:p>
        </p:txBody>
      </p:sp>
      <p:sp>
        <p:nvSpPr>
          <p:cNvPr id="5" name="Oval 4"/>
          <p:cNvSpPr/>
          <p:nvPr/>
        </p:nvSpPr>
        <p:spPr>
          <a:xfrm>
            <a:off x="375164" y="865721"/>
            <a:ext cx="3044707" cy="188619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smtClean="0"/>
              <a:t>184 SP users from 22 GP practices</a:t>
            </a:r>
            <a:endParaRPr lang="en-US" sz="2400" dirty="0"/>
          </a:p>
        </p:txBody>
      </p:sp>
      <p:sp>
        <p:nvSpPr>
          <p:cNvPr id="6" name="Oval 5"/>
          <p:cNvSpPr/>
          <p:nvPr/>
        </p:nvSpPr>
        <p:spPr>
          <a:xfrm>
            <a:off x="5467362" y="865721"/>
            <a:ext cx="3229782" cy="188619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smtClean="0"/>
              <a:t>Matched 302 patients from 6 GP practices</a:t>
            </a:r>
            <a:endParaRPr lang="en-US" sz="2400" dirty="0"/>
          </a:p>
        </p:txBody>
      </p:sp>
      <p:sp>
        <p:nvSpPr>
          <p:cNvPr id="8" name="TextBox 7"/>
          <p:cNvSpPr txBox="1"/>
          <p:nvPr/>
        </p:nvSpPr>
        <p:spPr>
          <a:xfrm>
            <a:off x="7194088" y="1173721"/>
            <a:ext cx="248786" cy="369332"/>
          </a:xfrm>
          <a:prstGeom prst="rect">
            <a:avLst/>
          </a:prstGeom>
          <a:noFill/>
        </p:spPr>
        <p:txBody>
          <a:bodyPr wrap="none" rtlCol="0">
            <a:spAutoFit/>
          </a:bodyPr>
          <a:lstStyle/>
          <a:p>
            <a:r>
              <a:rPr lang="en-US" dirty="0" smtClean="0"/>
              <a:t> </a:t>
            </a:r>
            <a:endParaRPr lang="en-US" dirty="0"/>
          </a:p>
        </p:txBody>
      </p:sp>
      <p:pic>
        <p:nvPicPr>
          <p:cNvPr id="9" name="Picture 8"/>
          <p:cNvPicPr>
            <a:picLocks noChangeAspect="1"/>
          </p:cNvPicPr>
          <p:nvPr/>
        </p:nvPicPr>
        <p:blipFill>
          <a:blip r:embed="rId3"/>
          <a:stretch>
            <a:fillRect/>
          </a:stretch>
        </p:blipFill>
        <p:spPr>
          <a:xfrm>
            <a:off x="5662464" y="2924944"/>
            <a:ext cx="2839578" cy="1888430"/>
          </a:xfrm>
          <a:prstGeom prst="rect">
            <a:avLst/>
          </a:prstGeom>
        </p:spPr>
      </p:pic>
      <p:pic>
        <p:nvPicPr>
          <p:cNvPr id="11" name="Picture 10"/>
          <p:cNvPicPr>
            <a:picLocks noChangeAspect="1"/>
          </p:cNvPicPr>
          <p:nvPr/>
        </p:nvPicPr>
        <p:blipFill>
          <a:blip r:embed="rId4"/>
          <a:stretch>
            <a:fillRect/>
          </a:stretch>
        </p:blipFill>
        <p:spPr>
          <a:xfrm>
            <a:off x="4998740" y="4986399"/>
            <a:ext cx="3707904" cy="1853952"/>
          </a:xfrm>
          <a:prstGeom prst="rect">
            <a:avLst/>
          </a:prstGeom>
        </p:spPr>
      </p:pic>
      <p:sp>
        <p:nvSpPr>
          <p:cNvPr id="12" name="TextBox 11"/>
          <p:cNvSpPr txBox="1"/>
          <p:nvPr/>
        </p:nvSpPr>
        <p:spPr>
          <a:xfrm>
            <a:off x="3727722" y="3041164"/>
            <a:ext cx="2304256" cy="1477328"/>
          </a:xfrm>
          <a:prstGeom prst="rect">
            <a:avLst/>
          </a:prstGeom>
          <a:noFill/>
        </p:spPr>
        <p:txBody>
          <a:bodyPr wrap="square" rtlCol="0">
            <a:spAutoFit/>
          </a:bodyPr>
          <a:lstStyle/>
          <a:p>
            <a:r>
              <a:rPr lang="en-US" sz="2400" dirty="0" smtClean="0"/>
              <a:t>Age</a:t>
            </a:r>
          </a:p>
          <a:p>
            <a:r>
              <a:rPr lang="en-US" sz="2400" dirty="0" smtClean="0"/>
              <a:t>Gender </a:t>
            </a:r>
          </a:p>
          <a:p>
            <a:r>
              <a:rPr lang="en-US" sz="2400" dirty="0" smtClean="0"/>
              <a:t>Ethnicity</a:t>
            </a:r>
          </a:p>
          <a:p>
            <a:endParaRPr lang="en-US" dirty="0"/>
          </a:p>
        </p:txBody>
      </p:sp>
      <p:sp>
        <p:nvSpPr>
          <p:cNvPr id="13" name="TextBox 12"/>
          <p:cNvSpPr txBox="1"/>
          <p:nvPr/>
        </p:nvSpPr>
        <p:spPr>
          <a:xfrm>
            <a:off x="375164" y="4496395"/>
            <a:ext cx="4710813" cy="2215991"/>
          </a:xfrm>
          <a:prstGeom prst="rect">
            <a:avLst/>
          </a:prstGeom>
          <a:noFill/>
        </p:spPr>
        <p:txBody>
          <a:bodyPr wrap="square" rtlCol="0">
            <a:spAutoFit/>
          </a:bodyPr>
          <a:lstStyle/>
          <a:p>
            <a:r>
              <a:rPr lang="en-US" sz="2400" dirty="0" smtClean="0"/>
              <a:t>SP users were:</a:t>
            </a:r>
          </a:p>
          <a:p>
            <a:pPr marL="342900" indent="-342900">
              <a:buFont typeface="Arial" charset="0"/>
              <a:buChar char="•"/>
            </a:pPr>
            <a:r>
              <a:rPr lang="en-US" sz="2400" dirty="0" smtClean="0"/>
              <a:t>Living alone more </a:t>
            </a:r>
          </a:p>
          <a:p>
            <a:pPr marL="342900" indent="-342900">
              <a:buFont typeface="Arial" charset="0"/>
              <a:buChar char="•"/>
            </a:pPr>
            <a:r>
              <a:rPr lang="en-US" sz="2400" dirty="0" smtClean="0"/>
              <a:t>More in non-paid work, fewer employed</a:t>
            </a:r>
          </a:p>
          <a:p>
            <a:pPr marL="342900" indent="-342900">
              <a:buFont typeface="Arial" charset="0"/>
              <a:buChar char="•"/>
            </a:pPr>
            <a:r>
              <a:rPr lang="en-US" sz="2400" dirty="0" smtClean="0"/>
              <a:t>Less educated </a:t>
            </a:r>
          </a:p>
          <a:p>
            <a:endParaRPr lang="en-US" dirty="0"/>
          </a:p>
        </p:txBody>
      </p:sp>
      <p:sp>
        <p:nvSpPr>
          <p:cNvPr id="14" name="TextBox 13"/>
          <p:cNvSpPr txBox="1"/>
          <p:nvPr/>
        </p:nvSpPr>
        <p:spPr>
          <a:xfrm>
            <a:off x="3475240" y="764353"/>
            <a:ext cx="1779829" cy="461665"/>
          </a:xfrm>
          <a:prstGeom prst="rect">
            <a:avLst/>
          </a:prstGeom>
          <a:noFill/>
        </p:spPr>
        <p:txBody>
          <a:bodyPr wrap="square" rtlCol="0">
            <a:spAutoFit/>
          </a:bodyPr>
          <a:lstStyle/>
          <a:p>
            <a:pPr algn="ctr"/>
            <a:r>
              <a:rPr lang="en-US" sz="2400" dirty="0" smtClean="0">
                <a:solidFill>
                  <a:srgbClr val="0070C0"/>
                </a:solidFill>
              </a:rPr>
              <a:t>Baseline</a:t>
            </a:r>
            <a:endParaRPr lang="en-US" sz="2400" dirty="0">
              <a:solidFill>
                <a:srgbClr val="0070C0"/>
              </a:solidFill>
            </a:endParaRPr>
          </a:p>
        </p:txBody>
      </p:sp>
      <p:sp>
        <p:nvSpPr>
          <p:cNvPr id="15" name="TextBox 14"/>
          <p:cNvSpPr txBox="1"/>
          <p:nvPr/>
        </p:nvSpPr>
        <p:spPr>
          <a:xfrm>
            <a:off x="3553702" y="1901526"/>
            <a:ext cx="1779829" cy="830997"/>
          </a:xfrm>
          <a:prstGeom prst="rect">
            <a:avLst/>
          </a:prstGeom>
          <a:noFill/>
        </p:spPr>
        <p:txBody>
          <a:bodyPr wrap="square" rtlCol="0">
            <a:spAutoFit/>
          </a:bodyPr>
          <a:lstStyle/>
          <a:p>
            <a:pPr algn="ctr"/>
            <a:r>
              <a:rPr lang="en-US" sz="2400" dirty="0" smtClean="0">
                <a:solidFill>
                  <a:srgbClr val="0070C0"/>
                </a:solidFill>
              </a:rPr>
              <a:t>8 months Follow up </a:t>
            </a:r>
            <a:endParaRPr lang="en-US" sz="2400" dirty="0">
              <a:solidFill>
                <a:srgbClr val="0070C0"/>
              </a:solidFill>
            </a:endParaRPr>
          </a:p>
        </p:txBody>
      </p:sp>
      <p:sp>
        <p:nvSpPr>
          <p:cNvPr id="16" name="Down Arrow 15"/>
          <p:cNvSpPr/>
          <p:nvPr/>
        </p:nvSpPr>
        <p:spPr>
          <a:xfrm>
            <a:off x="4283968" y="1226018"/>
            <a:ext cx="298376" cy="62310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0615" y="3068960"/>
            <a:ext cx="3198909" cy="830997"/>
          </a:xfrm>
          <a:prstGeom prst="rect">
            <a:avLst/>
          </a:prstGeom>
          <a:noFill/>
        </p:spPr>
        <p:txBody>
          <a:bodyPr wrap="square" rtlCol="0">
            <a:spAutoFit/>
          </a:bodyPr>
          <a:lstStyle/>
          <a:p>
            <a:r>
              <a:rPr lang="en-US" sz="2400" b="1" dirty="0" smtClean="0"/>
              <a:t>CHARACTERISTICS OF THE SAMPLE</a:t>
            </a:r>
            <a:endParaRPr lang="en-US" sz="2400" b="1" dirty="0"/>
          </a:p>
        </p:txBody>
      </p:sp>
    </p:spTree>
    <p:extLst>
      <p:ext uri="{BB962C8B-B14F-4D97-AF65-F5344CB8AC3E}">
        <p14:creationId xmlns:p14="http://schemas.microsoft.com/office/powerpoint/2010/main" val="19993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p:bldP spid="13"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537" y="548680"/>
            <a:ext cx="8229600" cy="634082"/>
          </a:xfrm>
        </p:spPr>
        <p:txBody>
          <a:bodyPr/>
          <a:lstStyle/>
          <a:p>
            <a:r>
              <a:rPr lang="en-US" sz="3200" dirty="0" smtClean="0"/>
              <a:t>Baseline data from intervention and control </a:t>
            </a:r>
            <a:r>
              <a:rPr lang="en-US" dirty="0"/>
              <a:t/>
            </a:r>
            <a:br>
              <a:rPr lang="en-US" dirty="0"/>
            </a:br>
            <a:endParaRPr lang="en-US" dirty="0"/>
          </a:p>
        </p:txBody>
      </p:sp>
      <p:sp>
        <p:nvSpPr>
          <p:cNvPr id="3" name="Content Placeholder 2"/>
          <p:cNvSpPr>
            <a:spLocks noGrp="1"/>
          </p:cNvSpPr>
          <p:nvPr>
            <p:ph idx="1"/>
          </p:nvPr>
        </p:nvSpPr>
        <p:spPr>
          <a:xfrm>
            <a:off x="179512" y="847217"/>
            <a:ext cx="8229600" cy="5198566"/>
          </a:xfrm>
        </p:spPr>
        <p:txBody>
          <a:bodyPr/>
          <a:lstStyle/>
          <a:p>
            <a:pPr marL="482600" lvl="1" indent="-393700"/>
            <a:r>
              <a:rPr lang="en-US" sz="2400" dirty="0"/>
              <a:t>We looked at changes in wellbeing, health, anxiety, depression, and social engagement.</a:t>
            </a:r>
          </a:p>
          <a:p>
            <a:pPr marL="88900" lvl="1" indent="0">
              <a:buNone/>
            </a:pPr>
            <a:endParaRPr lang="en-US" sz="2400" dirty="0" smtClean="0"/>
          </a:p>
          <a:p>
            <a:pPr marL="482600" lvl="1" indent="-393700"/>
            <a:r>
              <a:rPr lang="en-US" sz="2400" dirty="0" smtClean="0"/>
              <a:t>used validated tools including HADS (Hospital Anxiety and Depression Scale), MYMOP (Measure Yourself Medical Outcome Profile), </a:t>
            </a:r>
            <a:r>
              <a:rPr lang="en-US" sz="2400" dirty="0" err="1" smtClean="0"/>
              <a:t>HeIQ</a:t>
            </a:r>
            <a:r>
              <a:rPr lang="en-US" sz="2400" dirty="0" smtClean="0"/>
              <a:t> (Health Education Impact Questionnaire) </a:t>
            </a:r>
          </a:p>
          <a:p>
            <a:pPr marL="88900" lvl="1" indent="0">
              <a:buNone/>
            </a:pPr>
            <a:endParaRPr lang="en-US" sz="2400" dirty="0" smtClean="0"/>
          </a:p>
          <a:p>
            <a:pPr marL="482600" lvl="1" indent="-393700"/>
            <a:r>
              <a:rPr lang="en-US" sz="2400" dirty="0" smtClean="0"/>
              <a:t>Group in the intervention had worse health profile than control overall in terms of health, wellbeing, were clinically anxious and depressed and were slightly less socially integrated</a:t>
            </a:r>
          </a:p>
          <a:p>
            <a:pPr marL="482600" lvl="1" indent="-393700">
              <a:buNone/>
            </a:pPr>
            <a:endParaRPr lang="en-US" sz="2400" dirty="0" smtClean="0"/>
          </a:p>
          <a:p>
            <a:pPr marL="457200" lvl="1" indent="0">
              <a:buNone/>
            </a:pPr>
            <a:endParaRPr lang="en-US" sz="2400" dirty="0"/>
          </a:p>
          <a:p>
            <a:endParaRPr lang="en-US" dirty="0"/>
          </a:p>
        </p:txBody>
      </p:sp>
    </p:spTree>
    <p:extLst>
      <p:ext uri="{BB962C8B-B14F-4D97-AF65-F5344CB8AC3E}">
        <p14:creationId xmlns:p14="http://schemas.microsoft.com/office/powerpoint/2010/main" val="1116218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r>
              <a:rPr lang="en-US" sz="3200" u="sng" dirty="0" smtClean="0"/>
              <a:t>Cohort study results at 8 months</a:t>
            </a:r>
            <a:endParaRPr lang="en-US" sz="3200" u="sng" dirty="0"/>
          </a:p>
        </p:txBody>
      </p:sp>
      <p:sp>
        <p:nvSpPr>
          <p:cNvPr id="3" name="Content Placeholder 2"/>
          <p:cNvSpPr>
            <a:spLocks noGrp="1"/>
          </p:cNvSpPr>
          <p:nvPr>
            <p:ph idx="1"/>
          </p:nvPr>
        </p:nvSpPr>
        <p:spPr/>
        <p:txBody>
          <a:bodyPr/>
          <a:lstStyle/>
          <a:p>
            <a:r>
              <a:rPr lang="en-US" sz="2800" dirty="0" smtClean="0"/>
              <a:t>Non </a:t>
            </a:r>
            <a:r>
              <a:rPr lang="en-US" sz="2800" dirty="0"/>
              <a:t>statistically significant changes in anxiety, depression, </a:t>
            </a:r>
            <a:r>
              <a:rPr lang="en-US" sz="2800" dirty="0" smtClean="0"/>
              <a:t>health, wellbeing and integration over </a:t>
            </a:r>
            <a:r>
              <a:rPr lang="en-US" sz="2800" dirty="0"/>
              <a:t>8 </a:t>
            </a:r>
            <a:r>
              <a:rPr lang="en-US" sz="2800" dirty="0" smtClean="0"/>
              <a:t>months </a:t>
            </a:r>
          </a:p>
          <a:p>
            <a:pPr marL="0" indent="0">
              <a:buNone/>
            </a:pPr>
            <a:endParaRPr lang="en-US" sz="2800" dirty="0"/>
          </a:p>
          <a:p>
            <a:r>
              <a:rPr lang="en-US" sz="2800" dirty="0" smtClean="0"/>
              <a:t>However, results from GP consultation rates were different</a:t>
            </a:r>
            <a:endParaRPr lang="en-US" sz="2800" dirty="0"/>
          </a:p>
        </p:txBody>
      </p:sp>
    </p:spTree>
    <p:extLst>
      <p:ext uri="{BB962C8B-B14F-4D97-AF65-F5344CB8AC3E}">
        <p14:creationId xmlns:p14="http://schemas.microsoft.com/office/powerpoint/2010/main" val="2141932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p:txBody>
          <a:bodyPr/>
          <a:lstStyle/>
          <a:p>
            <a:r>
              <a:rPr lang="en-US" dirty="0" smtClean="0"/>
              <a:t>Brief description of Social Prescribing in City and Hackney</a:t>
            </a:r>
          </a:p>
          <a:p>
            <a:r>
              <a:rPr lang="en-US" dirty="0" smtClean="0"/>
              <a:t>Results from qualitative evaluation and video</a:t>
            </a:r>
          </a:p>
          <a:p>
            <a:r>
              <a:rPr lang="en-US" dirty="0" smtClean="0"/>
              <a:t>Challenges from implementation</a:t>
            </a:r>
          </a:p>
          <a:p>
            <a:r>
              <a:rPr lang="en-US" dirty="0" smtClean="0"/>
              <a:t>Challenges from the evaluation of health outcomes</a:t>
            </a:r>
          </a:p>
          <a:p>
            <a:r>
              <a:rPr lang="en-GB" dirty="0" smtClean="0"/>
              <a:t>Conclusions</a:t>
            </a:r>
            <a:endParaRPr lang="en-US" dirty="0" smtClean="0"/>
          </a:p>
          <a:p>
            <a:endParaRPr lang="en-US" dirty="0"/>
          </a:p>
        </p:txBody>
      </p:sp>
    </p:spTree>
    <p:extLst>
      <p:ext uri="{BB962C8B-B14F-4D97-AF65-F5344CB8AC3E}">
        <p14:creationId xmlns:p14="http://schemas.microsoft.com/office/powerpoint/2010/main" val="870605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28408" y="1128408"/>
            <a:ext cx="2451371" cy="17120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smtClean="0"/>
              <a:t>377 Social prescribing users</a:t>
            </a:r>
            <a:endParaRPr lang="en-GB" sz="2400" dirty="0"/>
          </a:p>
        </p:txBody>
      </p:sp>
      <p:pic>
        <p:nvPicPr>
          <p:cNvPr id="5" name="Picture 4"/>
          <p:cNvPicPr>
            <a:picLocks noChangeAspect="1"/>
          </p:cNvPicPr>
          <p:nvPr/>
        </p:nvPicPr>
        <p:blipFill>
          <a:blip r:embed="rId3"/>
          <a:stretch>
            <a:fillRect/>
          </a:stretch>
        </p:blipFill>
        <p:spPr>
          <a:xfrm>
            <a:off x="1128408" y="3171933"/>
            <a:ext cx="2762655" cy="2619451"/>
          </a:xfrm>
          <a:prstGeom prst="rect">
            <a:avLst/>
          </a:prstGeom>
        </p:spPr>
      </p:pic>
      <p:sp>
        <p:nvSpPr>
          <p:cNvPr id="7" name="TextBox 6"/>
          <p:cNvSpPr txBox="1"/>
          <p:nvPr/>
        </p:nvSpPr>
        <p:spPr>
          <a:xfrm>
            <a:off x="1274323" y="4066159"/>
            <a:ext cx="2470824" cy="830997"/>
          </a:xfrm>
          <a:prstGeom prst="rect">
            <a:avLst/>
          </a:prstGeom>
          <a:noFill/>
        </p:spPr>
        <p:txBody>
          <a:bodyPr wrap="square" rtlCol="0">
            <a:spAutoFit/>
          </a:bodyPr>
          <a:lstStyle/>
          <a:p>
            <a:pPr algn="ctr"/>
            <a:r>
              <a:rPr lang="en-GB" sz="2400" dirty="0" smtClean="0">
                <a:solidFill>
                  <a:schemeClr val="bg1"/>
                </a:solidFill>
              </a:rPr>
              <a:t>7540 matched non-users</a:t>
            </a:r>
            <a:endParaRPr lang="en-GB" sz="2400" dirty="0">
              <a:solidFill>
                <a:schemeClr val="bg1"/>
              </a:solidFill>
            </a:endParaRPr>
          </a:p>
        </p:txBody>
      </p:sp>
      <p:sp>
        <p:nvSpPr>
          <p:cNvPr id="8" name="TextBox 7"/>
          <p:cNvSpPr txBox="1"/>
          <p:nvPr/>
        </p:nvSpPr>
        <p:spPr>
          <a:xfrm>
            <a:off x="4581727" y="1418400"/>
            <a:ext cx="719847" cy="461665"/>
          </a:xfrm>
          <a:prstGeom prst="rect">
            <a:avLst/>
          </a:prstGeom>
          <a:noFill/>
        </p:spPr>
        <p:txBody>
          <a:bodyPr wrap="square" rtlCol="0">
            <a:spAutoFit/>
          </a:bodyPr>
          <a:lstStyle/>
          <a:p>
            <a:r>
              <a:rPr lang="en-GB" sz="2400" dirty="0" smtClean="0"/>
              <a:t>10</a:t>
            </a:r>
            <a:endParaRPr lang="en-GB" sz="2400" dirty="0"/>
          </a:p>
        </p:txBody>
      </p:sp>
      <p:sp>
        <p:nvSpPr>
          <p:cNvPr id="10" name="TextBox 9"/>
          <p:cNvSpPr txBox="1"/>
          <p:nvPr/>
        </p:nvSpPr>
        <p:spPr>
          <a:xfrm>
            <a:off x="6887182" y="1984442"/>
            <a:ext cx="680937" cy="461665"/>
          </a:xfrm>
          <a:prstGeom prst="rect">
            <a:avLst/>
          </a:prstGeom>
          <a:noFill/>
        </p:spPr>
        <p:txBody>
          <a:bodyPr wrap="square" rtlCol="0">
            <a:spAutoFit/>
          </a:bodyPr>
          <a:lstStyle/>
          <a:p>
            <a:r>
              <a:rPr lang="en-GB" sz="2400" dirty="0" smtClean="0"/>
              <a:t>8.6</a:t>
            </a:r>
            <a:endParaRPr lang="en-GB" sz="2400" dirty="0"/>
          </a:p>
        </p:txBody>
      </p:sp>
      <p:cxnSp>
        <p:nvCxnSpPr>
          <p:cNvPr id="12" name="Straight Arrow Connector 11"/>
          <p:cNvCxnSpPr>
            <a:stCxn id="8" idx="3"/>
          </p:cNvCxnSpPr>
          <p:nvPr/>
        </p:nvCxnSpPr>
        <p:spPr>
          <a:xfrm>
            <a:off x="5301573" y="1649232"/>
            <a:ext cx="1548000" cy="504000"/>
          </a:xfrm>
          <a:prstGeom prst="straightConnector1">
            <a:avLst/>
          </a:prstGeom>
          <a:ln w="41275">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455268" y="387842"/>
            <a:ext cx="4260715" cy="923330"/>
          </a:xfrm>
          <a:prstGeom prst="rect">
            <a:avLst/>
          </a:prstGeom>
          <a:noFill/>
        </p:spPr>
        <p:txBody>
          <a:bodyPr wrap="square" rtlCol="0">
            <a:spAutoFit/>
          </a:bodyPr>
          <a:lstStyle/>
          <a:p>
            <a:r>
              <a:rPr lang="en-GB" dirty="0" smtClean="0">
                <a:solidFill>
                  <a:srgbClr val="060C04"/>
                </a:solidFill>
              </a:rPr>
              <a:t>ANNUAL CONSULTATION RATE ONE YEAR BEFORE AND ONE YEAR AFTER REFERRAL </a:t>
            </a:r>
            <a:endParaRPr lang="en-GB" dirty="0">
              <a:solidFill>
                <a:srgbClr val="060C04"/>
              </a:solidFill>
            </a:endParaRPr>
          </a:p>
        </p:txBody>
      </p:sp>
      <p:sp>
        <p:nvSpPr>
          <p:cNvPr id="14" name="TextBox 13"/>
          <p:cNvSpPr txBox="1"/>
          <p:nvPr/>
        </p:nvSpPr>
        <p:spPr>
          <a:xfrm>
            <a:off x="4822976" y="4481657"/>
            <a:ext cx="719847" cy="461665"/>
          </a:xfrm>
          <a:prstGeom prst="rect">
            <a:avLst/>
          </a:prstGeom>
          <a:noFill/>
        </p:spPr>
        <p:txBody>
          <a:bodyPr wrap="square" rtlCol="0">
            <a:spAutoFit/>
          </a:bodyPr>
          <a:lstStyle/>
          <a:p>
            <a:r>
              <a:rPr lang="en-GB" sz="2400" dirty="0" smtClean="0"/>
              <a:t>3.9</a:t>
            </a:r>
            <a:endParaRPr lang="en-GB" sz="2400" dirty="0"/>
          </a:p>
        </p:txBody>
      </p:sp>
      <p:cxnSp>
        <p:nvCxnSpPr>
          <p:cNvPr id="17" name="Straight Arrow Connector 16"/>
          <p:cNvCxnSpPr/>
          <p:nvPr/>
        </p:nvCxnSpPr>
        <p:spPr>
          <a:xfrm flipV="1">
            <a:off x="5426730" y="4202349"/>
            <a:ext cx="1548000" cy="442807"/>
          </a:xfrm>
          <a:prstGeom prst="straightConnector1">
            <a:avLst/>
          </a:prstGeom>
          <a:ln w="41275">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059037" y="3835326"/>
            <a:ext cx="680937" cy="461665"/>
          </a:xfrm>
          <a:prstGeom prst="rect">
            <a:avLst/>
          </a:prstGeom>
          <a:noFill/>
        </p:spPr>
        <p:txBody>
          <a:bodyPr wrap="square" rtlCol="0">
            <a:spAutoFit/>
          </a:bodyPr>
          <a:lstStyle/>
          <a:p>
            <a:r>
              <a:rPr lang="en-GB" sz="2400" dirty="0" smtClean="0"/>
              <a:t>4.3</a:t>
            </a:r>
            <a:endParaRPr lang="en-GB" sz="2400" dirty="0"/>
          </a:p>
        </p:txBody>
      </p:sp>
      <p:sp>
        <p:nvSpPr>
          <p:cNvPr id="2" name="TextBox 1"/>
          <p:cNvSpPr txBox="1"/>
          <p:nvPr/>
        </p:nvSpPr>
        <p:spPr>
          <a:xfrm>
            <a:off x="179512" y="5791384"/>
            <a:ext cx="6408712" cy="830997"/>
          </a:xfrm>
          <a:prstGeom prst="rect">
            <a:avLst/>
          </a:prstGeom>
          <a:noFill/>
        </p:spPr>
        <p:txBody>
          <a:bodyPr wrap="square" rtlCol="0">
            <a:spAutoFit/>
          </a:bodyPr>
          <a:lstStyle/>
          <a:p>
            <a:r>
              <a:rPr lang="en-US" sz="2400" dirty="0" smtClean="0">
                <a:solidFill>
                  <a:srgbClr val="060C04"/>
                </a:solidFill>
              </a:rPr>
              <a:t>Savings in terms of GP consultation rates would have been £900K if applied to all 7,540</a:t>
            </a:r>
            <a:endParaRPr lang="en-US" sz="2400" dirty="0">
              <a:solidFill>
                <a:srgbClr val="060C04"/>
              </a:solidFill>
            </a:endParaRPr>
          </a:p>
        </p:txBody>
      </p:sp>
    </p:spTree>
    <p:extLst>
      <p:ext uri="{BB962C8B-B14F-4D97-AF65-F5344CB8AC3E}">
        <p14:creationId xmlns:p14="http://schemas.microsoft.com/office/powerpoint/2010/main" val="95673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1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Conclusions</a:t>
            </a:r>
            <a:endParaRPr lang="en-US" dirty="0"/>
          </a:p>
        </p:txBody>
      </p:sp>
      <p:sp>
        <p:nvSpPr>
          <p:cNvPr id="3" name="Content Placeholder 2"/>
          <p:cNvSpPr>
            <a:spLocks noGrp="1"/>
          </p:cNvSpPr>
          <p:nvPr>
            <p:ph idx="1"/>
          </p:nvPr>
        </p:nvSpPr>
        <p:spPr>
          <a:xfrm>
            <a:off x="457200" y="1052736"/>
            <a:ext cx="8229600" cy="5112568"/>
          </a:xfrm>
        </p:spPr>
        <p:txBody>
          <a:bodyPr/>
          <a:lstStyle/>
          <a:p>
            <a:r>
              <a:rPr lang="en-US" sz="2800" dirty="0"/>
              <a:t>A clear gap between qualitative and outcome evaluation: difficult to draw firm conclusions</a:t>
            </a:r>
          </a:p>
          <a:p>
            <a:r>
              <a:rPr lang="en-US" sz="2800" dirty="0"/>
              <a:t>Issues with </a:t>
            </a:r>
            <a:r>
              <a:rPr lang="en-US" sz="2800" dirty="0" smtClean="0"/>
              <a:t>outcome </a:t>
            </a:r>
            <a:r>
              <a:rPr lang="en-US" sz="2800" dirty="0"/>
              <a:t>evaluation (only 11% of people at follow up responded</a:t>
            </a:r>
            <a:r>
              <a:rPr lang="en-US" sz="2800" dirty="0" smtClean="0"/>
              <a:t>), but significant savings</a:t>
            </a:r>
          </a:p>
          <a:p>
            <a:pPr marL="0" indent="0">
              <a:buNone/>
            </a:pPr>
            <a:r>
              <a:rPr lang="en-US" sz="2800" dirty="0" smtClean="0"/>
              <a:t>On the implementation:</a:t>
            </a:r>
            <a:endParaRPr lang="en-US" sz="2800" dirty="0"/>
          </a:p>
          <a:p>
            <a:r>
              <a:rPr lang="en-US" sz="2800" dirty="0" smtClean="0"/>
              <a:t>Skill </a:t>
            </a:r>
            <a:r>
              <a:rPr lang="en-US" sz="2800" dirty="0"/>
              <a:t>set of </a:t>
            </a:r>
            <a:r>
              <a:rPr lang="en-US" sz="2800" dirty="0" smtClean="0"/>
              <a:t>social prescriber and partnership between stakeholders are key</a:t>
            </a:r>
            <a:endParaRPr lang="en-US" sz="2800" dirty="0"/>
          </a:p>
          <a:p>
            <a:r>
              <a:rPr lang="en-US" sz="2800" dirty="0"/>
              <a:t>Key issues is low number of referrals from GPs, branding and resources for community </a:t>
            </a:r>
            <a:r>
              <a:rPr lang="en-US" sz="2800" dirty="0" err="1" smtClean="0"/>
              <a:t>organisations</a:t>
            </a:r>
            <a:r>
              <a:rPr lang="en-US" sz="2800" dirty="0" smtClean="0"/>
              <a:t> but solutions are available</a:t>
            </a:r>
          </a:p>
          <a:p>
            <a:endParaRPr lang="en-US" sz="2800" dirty="0" smtClean="0"/>
          </a:p>
        </p:txBody>
      </p:sp>
    </p:spTree>
    <p:extLst>
      <p:ext uri="{BB962C8B-B14F-4D97-AF65-F5344CB8AC3E}">
        <p14:creationId xmlns:p14="http://schemas.microsoft.com/office/powerpoint/2010/main" val="1918504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r>
              <a:rPr lang="is-IS" dirty="0" smtClean="0"/>
              <a:t>…</a:t>
            </a:r>
            <a:endParaRPr lang="en-US" dirty="0"/>
          </a:p>
        </p:txBody>
      </p:sp>
      <p:sp>
        <p:nvSpPr>
          <p:cNvPr id="3" name="Content Placeholder 2"/>
          <p:cNvSpPr>
            <a:spLocks noGrp="1"/>
          </p:cNvSpPr>
          <p:nvPr>
            <p:ph idx="1"/>
          </p:nvPr>
        </p:nvSpPr>
        <p:spPr>
          <a:xfrm>
            <a:off x="395536" y="1268760"/>
            <a:ext cx="8229600" cy="4525963"/>
          </a:xfrm>
        </p:spPr>
        <p:txBody>
          <a:bodyPr/>
          <a:lstStyle/>
          <a:p>
            <a:r>
              <a:rPr lang="en-US" dirty="0"/>
              <a:t>Social Prescribing – rolled out to whole of City and Hackney CCG</a:t>
            </a:r>
          </a:p>
          <a:p>
            <a:r>
              <a:rPr lang="en-US" dirty="0"/>
              <a:t>Contractual target for GPs as part of the Long Term Condition Local Enhanced Serve</a:t>
            </a:r>
          </a:p>
          <a:p>
            <a:r>
              <a:rPr lang="en-US" dirty="0"/>
              <a:t>Funding – 1 more year to </a:t>
            </a:r>
            <a:r>
              <a:rPr lang="en-US" dirty="0" smtClean="0"/>
              <a:t>run</a:t>
            </a:r>
            <a:endParaRPr lang="en-US" dirty="0"/>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2062865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Subtitle 2"/>
          <p:cNvSpPr>
            <a:spLocks noGrp="1"/>
          </p:cNvSpPr>
          <p:nvPr>
            <p:ph type="subTitle" idx="1"/>
          </p:nvPr>
        </p:nvSpPr>
        <p:spPr>
          <a:xfrm>
            <a:off x="683568" y="2348880"/>
            <a:ext cx="7920880" cy="1944216"/>
          </a:xfrm>
        </p:spPr>
        <p:txBody>
          <a:bodyPr/>
          <a:lstStyle/>
          <a:p>
            <a:pPr algn="ctr"/>
            <a:r>
              <a:rPr lang="en-US" b="1" dirty="0" smtClean="0">
                <a:solidFill>
                  <a:schemeClr val="accent5">
                    <a:lumMod val="50000"/>
                  </a:schemeClr>
                </a:solidFill>
              </a:rPr>
              <a:t>Thank you for listening!</a:t>
            </a:r>
            <a:endParaRPr lang="en-US" sz="2400" b="1" dirty="0" smtClean="0">
              <a:solidFill>
                <a:schemeClr val="accent5">
                  <a:lumMod val="50000"/>
                </a:schemeClr>
              </a:solidFill>
            </a:endParaRPr>
          </a:p>
          <a:p>
            <a:pPr algn="ctr"/>
            <a:r>
              <a:rPr lang="en-US" sz="2400" dirty="0" err="1" smtClean="0">
                <a:solidFill>
                  <a:schemeClr val="accent5">
                    <a:lumMod val="50000"/>
                  </a:schemeClr>
                </a:solidFill>
              </a:rPr>
              <a:t>m.bertotti@uel.ac.uk</a:t>
            </a:r>
            <a:endParaRPr lang="en-GB" sz="2400" dirty="0" smtClean="0">
              <a:solidFill>
                <a:schemeClr val="accent5">
                  <a:lumMod val="50000"/>
                </a:schemeClr>
              </a:solidFill>
            </a:endParaRPr>
          </a:p>
        </p:txBody>
      </p:sp>
      <p:pic>
        <p:nvPicPr>
          <p:cNvPr id="6" name="Picture 2" descr="The health foundation - Inspiring improveme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7" y="188640"/>
            <a:ext cx="1608113" cy="80405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4" descr="http://www.drugs.smd.qmul.ac.uk/drugs/html5/Prescribing1/media/Barts&amp;Londo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6093296"/>
            <a:ext cx="3494927" cy="60773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7956294" y="4957037"/>
            <a:ext cx="184666" cy="369332"/>
          </a:xfrm>
          <a:prstGeom prst="rect">
            <a:avLst/>
          </a:prstGeom>
          <a:noFill/>
        </p:spPr>
        <p:txBody>
          <a:bodyPr wrap="none" rtlCol="0">
            <a:spAutoFit/>
          </a:bodyPr>
          <a:lstStyle/>
          <a:p>
            <a:endParaRPr lang="en-US" dirty="0"/>
          </a:p>
        </p:txBody>
      </p:sp>
      <p:sp>
        <p:nvSpPr>
          <p:cNvPr id="17" name="TextBox 16"/>
          <p:cNvSpPr txBox="1"/>
          <p:nvPr/>
        </p:nvSpPr>
        <p:spPr>
          <a:xfrm>
            <a:off x="1162843" y="6364591"/>
            <a:ext cx="184666" cy="369332"/>
          </a:xfrm>
          <a:prstGeom prst="rect">
            <a:avLst/>
          </a:prstGeom>
          <a:noFill/>
        </p:spPr>
        <p:txBody>
          <a:bodyPr wrap="none" rtlCol="0">
            <a:spAutoFit/>
          </a:bodyPr>
          <a:lstStyle/>
          <a:p>
            <a:endParaRPr lang="en-US" dirty="0"/>
          </a:p>
        </p:txBody>
      </p:sp>
      <p:pic>
        <p:nvPicPr>
          <p:cNvPr id="19" name="Picture 4" descr="Logo: NHS City and Hackney Clinical Commissioning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332656"/>
            <a:ext cx="3095302" cy="79057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6" descr="http://www.uel.ac.uk/wwwmedia/uel2014/img/uel-logo.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5301208"/>
            <a:ext cx="1224480" cy="12244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35415068"/>
      </p:ext>
    </p:extLst>
  </p:cSld>
  <p:clrMapOvr>
    <a:masterClrMapping/>
  </p:clrMapOvr>
  <p:transition advTm="1857"/>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520" y="5819910"/>
            <a:ext cx="8435280" cy="1038089"/>
          </a:xfrm>
        </p:spPr>
        <p:txBody>
          <a:bodyPr>
            <a:normAutofit/>
          </a:bodyPr>
          <a:lstStyle/>
          <a:p>
            <a:pPr marL="0" indent="0" algn="ctr">
              <a:buNone/>
            </a:pPr>
            <a:r>
              <a:rPr lang="en-US" sz="2400" dirty="0" smtClean="0"/>
              <a:t>Social Prescribing team facilitating better linking between GPs, patients and community organisations </a:t>
            </a:r>
            <a:endParaRPr lang="en-US" sz="2400" dirty="0"/>
          </a:p>
        </p:txBody>
      </p:sp>
      <p:pic>
        <p:nvPicPr>
          <p:cNvPr id="4" name="Picture 3" descr="GPprescrib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042945"/>
            <a:ext cx="2142148" cy="1467371"/>
          </a:xfrm>
          <a:prstGeom prst="rect">
            <a:avLst/>
          </a:prstGeom>
        </p:spPr>
      </p:pic>
      <p:sp>
        <p:nvSpPr>
          <p:cNvPr id="9" name="Title 8"/>
          <p:cNvSpPr>
            <a:spLocks noGrp="1"/>
          </p:cNvSpPr>
          <p:nvPr>
            <p:ph type="title"/>
          </p:nvPr>
        </p:nvSpPr>
        <p:spPr/>
        <p:txBody>
          <a:bodyPr>
            <a:normAutofit fontScale="90000"/>
          </a:bodyPr>
          <a:lstStyle/>
          <a:p>
            <a:r>
              <a:rPr lang="en-US" dirty="0" smtClean="0"/>
              <a:t>Social Prescribing </a:t>
            </a:r>
            <a:br>
              <a:rPr lang="en-US" dirty="0" smtClean="0"/>
            </a:br>
            <a:r>
              <a:rPr lang="en-US" dirty="0" smtClean="0"/>
              <a:t>City and Hackney CCG</a:t>
            </a:r>
            <a:endParaRPr lang="en-US" dirty="0"/>
          </a:p>
        </p:txBody>
      </p:sp>
      <p:pic>
        <p:nvPicPr>
          <p:cNvPr id="2" name="Picture 1" descr="Social Prescribing Team THUMBS UP.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85480" y="2039521"/>
            <a:ext cx="3715721" cy="2786791"/>
          </a:xfrm>
          <a:prstGeom prst="rect">
            <a:avLst/>
          </a:prstGeom>
        </p:spPr>
      </p:pic>
      <p:cxnSp>
        <p:nvCxnSpPr>
          <p:cNvPr id="13" name="Straight Arrow Connector 12"/>
          <p:cNvCxnSpPr/>
          <p:nvPr/>
        </p:nvCxnSpPr>
        <p:spPr>
          <a:xfrm flipV="1">
            <a:off x="5936736" y="3089586"/>
            <a:ext cx="919276" cy="4021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816540" y="3542007"/>
            <a:ext cx="1039472" cy="502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936736" y="3592276"/>
            <a:ext cx="850869" cy="4400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393668" y="3796197"/>
            <a:ext cx="6836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7007604" y="1239545"/>
            <a:ext cx="1485900" cy="1803400"/>
          </a:xfrm>
          <a:prstGeom prst="rect">
            <a:avLst/>
          </a:prstGeom>
        </p:spPr>
      </p:pic>
      <p:sp>
        <p:nvSpPr>
          <p:cNvPr id="22" name="TextBox 21"/>
          <p:cNvSpPr txBox="1"/>
          <p:nvPr/>
        </p:nvSpPr>
        <p:spPr>
          <a:xfrm>
            <a:off x="7007604" y="3042945"/>
            <a:ext cx="1679196" cy="830997"/>
          </a:xfrm>
          <a:prstGeom prst="rect">
            <a:avLst/>
          </a:prstGeom>
          <a:noFill/>
        </p:spPr>
        <p:txBody>
          <a:bodyPr wrap="square" rtlCol="0">
            <a:spAutoFit/>
          </a:bodyPr>
          <a:lstStyle/>
          <a:p>
            <a:pPr algn="ctr"/>
            <a:r>
              <a:rPr lang="en-US" sz="2400" dirty="0" smtClean="0"/>
              <a:t>New Age Games</a:t>
            </a:r>
            <a:endParaRPr lang="en-US" sz="2400" dirty="0"/>
          </a:p>
        </p:txBody>
      </p:sp>
      <p:pic>
        <p:nvPicPr>
          <p:cNvPr id="23" name="Picture 22"/>
          <p:cNvPicPr>
            <a:picLocks noChangeAspect="1"/>
          </p:cNvPicPr>
          <p:nvPr/>
        </p:nvPicPr>
        <p:blipFill>
          <a:blip r:embed="rId6"/>
          <a:stretch>
            <a:fillRect/>
          </a:stretch>
        </p:blipFill>
        <p:spPr>
          <a:xfrm>
            <a:off x="6973200" y="3973042"/>
            <a:ext cx="2170800" cy="1269992"/>
          </a:xfrm>
          <a:prstGeom prst="rect">
            <a:avLst/>
          </a:prstGeom>
        </p:spPr>
      </p:pic>
      <p:sp>
        <p:nvSpPr>
          <p:cNvPr id="5" name="TextBox 4"/>
          <p:cNvSpPr txBox="1"/>
          <p:nvPr/>
        </p:nvSpPr>
        <p:spPr>
          <a:xfrm>
            <a:off x="429816" y="4556769"/>
            <a:ext cx="2486000" cy="461665"/>
          </a:xfrm>
          <a:prstGeom prst="rect">
            <a:avLst/>
          </a:prstGeom>
          <a:noFill/>
        </p:spPr>
        <p:txBody>
          <a:bodyPr wrap="square" rtlCol="0">
            <a:spAutoFit/>
          </a:bodyPr>
          <a:lstStyle/>
          <a:p>
            <a:r>
              <a:rPr lang="en-US" sz="2400" dirty="0" smtClean="0">
                <a:solidFill>
                  <a:srgbClr val="060C04"/>
                </a:solidFill>
              </a:rPr>
              <a:t>22 GP practices</a:t>
            </a:r>
            <a:endParaRPr lang="en-US" sz="2400" dirty="0">
              <a:solidFill>
                <a:srgbClr val="060C04"/>
              </a:solidFill>
            </a:endParaRPr>
          </a:p>
        </p:txBody>
      </p:sp>
      <p:sp>
        <p:nvSpPr>
          <p:cNvPr id="6" name="TextBox 5"/>
          <p:cNvSpPr txBox="1"/>
          <p:nvPr/>
        </p:nvSpPr>
        <p:spPr>
          <a:xfrm>
            <a:off x="6607832" y="5250972"/>
            <a:ext cx="2425064" cy="461665"/>
          </a:xfrm>
          <a:prstGeom prst="rect">
            <a:avLst/>
          </a:prstGeom>
          <a:noFill/>
        </p:spPr>
        <p:txBody>
          <a:bodyPr wrap="square" rtlCol="0">
            <a:spAutoFit/>
          </a:bodyPr>
          <a:lstStyle/>
          <a:p>
            <a:r>
              <a:rPr lang="en-US" sz="2400" dirty="0" smtClean="0">
                <a:solidFill>
                  <a:srgbClr val="060C04"/>
                </a:solidFill>
              </a:rPr>
              <a:t>85 </a:t>
            </a:r>
            <a:r>
              <a:rPr lang="en-US" sz="2400" dirty="0" err="1" smtClean="0">
                <a:solidFill>
                  <a:srgbClr val="060C04"/>
                </a:solidFill>
              </a:rPr>
              <a:t>organisations</a:t>
            </a:r>
            <a:endParaRPr lang="en-US" sz="2400" dirty="0">
              <a:solidFill>
                <a:srgbClr val="060C04"/>
              </a:solidFill>
            </a:endParaRPr>
          </a:p>
        </p:txBody>
      </p:sp>
      <p:sp>
        <p:nvSpPr>
          <p:cNvPr id="7" name="TextBox 6"/>
          <p:cNvSpPr txBox="1"/>
          <p:nvPr/>
        </p:nvSpPr>
        <p:spPr>
          <a:xfrm>
            <a:off x="3313568" y="5290777"/>
            <a:ext cx="3130640" cy="461665"/>
          </a:xfrm>
          <a:prstGeom prst="rect">
            <a:avLst/>
          </a:prstGeom>
          <a:noFill/>
        </p:spPr>
        <p:txBody>
          <a:bodyPr wrap="square" rtlCol="0">
            <a:spAutoFit/>
          </a:bodyPr>
          <a:lstStyle/>
          <a:p>
            <a:r>
              <a:rPr lang="en-US" sz="2400" dirty="0" smtClean="0">
                <a:solidFill>
                  <a:srgbClr val="060C04"/>
                </a:solidFill>
              </a:rPr>
              <a:t>3 social prescribers </a:t>
            </a:r>
            <a:endParaRPr lang="en-US" sz="2400" dirty="0">
              <a:solidFill>
                <a:srgbClr val="060C04"/>
              </a:solidFill>
            </a:endParaRPr>
          </a:p>
        </p:txBody>
      </p:sp>
      <p:sp>
        <p:nvSpPr>
          <p:cNvPr id="8" name="TextBox 7"/>
          <p:cNvSpPr txBox="1"/>
          <p:nvPr/>
        </p:nvSpPr>
        <p:spPr>
          <a:xfrm>
            <a:off x="881379" y="1724378"/>
            <a:ext cx="2232248" cy="523220"/>
          </a:xfrm>
          <a:prstGeom prst="rect">
            <a:avLst/>
          </a:prstGeom>
          <a:noFill/>
        </p:spPr>
        <p:txBody>
          <a:bodyPr wrap="square" rtlCol="0">
            <a:spAutoFit/>
          </a:bodyPr>
          <a:lstStyle/>
          <a:p>
            <a:pPr algn="ctr"/>
            <a:r>
              <a:rPr lang="en-US" sz="2800" dirty="0" smtClean="0">
                <a:solidFill>
                  <a:srgbClr val="060C04"/>
                </a:solidFill>
              </a:rPr>
              <a:t>737 patients</a:t>
            </a:r>
            <a:endParaRPr lang="en-US" sz="2800" dirty="0">
              <a:solidFill>
                <a:srgbClr val="060C04"/>
              </a:solidFill>
            </a:endParaRPr>
          </a:p>
        </p:txBody>
      </p:sp>
    </p:spTree>
    <p:extLst>
      <p:ext uri="{BB962C8B-B14F-4D97-AF65-F5344CB8AC3E}">
        <p14:creationId xmlns:p14="http://schemas.microsoft.com/office/powerpoint/2010/main" val="2623935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Referral Criteria</a:t>
            </a:r>
            <a:endParaRPr lang="en-US" dirty="0"/>
          </a:p>
        </p:txBody>
      </p:sp>
      <p:sp>
        <p:nvSpPr>
          <p:cNvPr id="3" name="Content Placeholder 2"/>
          <p:cNvSpPr>
            <a:spLocks noGrp="1"/>
          </p:cNvSpPr>
          <p:nvPr>
            <p:ph idx="1"/>
          </p:nvPr>
        </p:nvSpPr>
        <p:spPr>
          <a:xfrm>
            <a:off x="457200" y="1417638"/>
            <a:ext cx="8229600" cy="4525963"/>
          </a:xfrm>
        </p:spPr>
        <p:txBody>
          <a:bodyPr/>
          <a:lstStyle/>
          <a:p>
            <a:pPr marL="0" indent="0">
              <a:buNone/>
            </a:pPr>
            <a:r>
              <a:rPr lang="en-GB" dirty="0"/>
              <a:t> </a:t>
            </a:r>
          </a:p>
          <a:p>
            <a:pPr lvl="0"/>
            <a:r>
              <a:rPr lang="en-GB" dirty="0"/>
              <a:t>Socially isolated  </a:t>
            </a:r>
          </a:p>
          <a:p>
            <a:pPr lvl="0"/>
            <a:r>
              <a:rPr lang="en-GB" dirty="0"/>
              <a:t>Frequent attenders to GP/A+E  </a:t>
            </a:r>
          </a:p>
          <a:p>
            <a:pPr lvl="0"/>
            <a:r>
              <a:rPr lang="en-GB" dirty="0"/>
              <a:t>Presenting with a social problem  </a:t>
            </a:r>
          </a:p>
          <a:p>
            <a:pPr lvl="0"/>
            <a:r>
              <a:rPr lang="en-GB" dirty="0"/>
              <a:t>Mild-moderate mental health problems </a:t>
            </a:r>
          </a:p>
          <a:p>
            <a:pPr lvl="0"/>
            <a:r>
              <a:rPr lang="en-GB" dirty="0"/>
              <a:t>Keen to participate in non-clinical activities but not aware of what’s happening locally </a:t>
            </a:r>
          </a:p>
          <a:p>
            <a:endParaRPr lang="en-US" dirty="0"/>
          </a:p>
        </p:txBody>
      </p:sp>
    </p:spTree>
    <p:extLst>
      <p:ext uri="{BB962C8B-B14F-4D97-AF65-F5344CB8AC3E}">
        <p14:creationId xmlns:p14="http://schemas.microsoft.com/office/powerpoint/2010/main" val="2863280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happens when you refer? </a:t>
            </a:r>
            <a:endParaRPr lang="en-US" dirty="0"/>
          </a:p>
        </p:txBody>
      </p:sp>
      <p:pic>
        <p:nvPicPr>
          <p:cNvPr id="16" name="Picture 15" descr="Social Prescribing Team THUMBS 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78397" y="975555"/>
            <a:ext cx="3096344" cy="3538738"/>
          </a:xfrm>
          <a:prstGeom prst="rect">
            <a:avLst/>
          </a:prstGeom>
        </p:spPr>
      </p:pic>
      <p:sp>
        <p:nvSpPr>
          <p:cNvPr id="17" name="TextBox 16"/>
          <p:cNvSpPr txBox="1"/>
          <p:nvPr/>
        </p:nvSpPr>
        <p:spPr>
          <a:xfrm>
            <a:off x="4211960" y="1196751"/>
            <a:ext cx="4776715" cy="5201424"/>
          </a:xfrm>
          <a:prstGeom prst="rect">
            <a:avLst/>
          </a:prstGeom>
          <a:noFill/>
        </p:spPr>
        <p:txBody>
          <a:bodyPr wrap="square" rtlCol="0">
            <a:spAutoFit/>
          </a:bodyPr>
          <a:lstStyle/>
          <a:p>
            <a:r>
              <a:rPr lang="en-US" sz="2800" u="sng" dirty="0" smtClean="0">
                <a:solidFill>
                  <a:srgbClr val="060C04"/>
                </a:solidFill>
              </a:rPr>
              <a:t>Role of Link workers</a:t>
            </a:r>
          </a:p>
          <a:p>
            <a:pPr marL="342900" indent="-342900">
              <a:buFont typeface="Arial" charset="0"/>
              <a:buChar char="•"/>
            </a:pPr>
            <a:r>
              <a:rPr lang="en-US" sz="2800" dirty="0" smtClean="0">
                <a:solidFill>
                  <a:srgbClr val="060C04"/>
                </a:solidFill>
              </a:rPr>
              <a:t>Signposting</a:t>
            </a:r>
          </a:p>
          <a:p>
            <a:pPr marL="342900" indent="-342900">
              <a:buFont typeface="Arial" charset="0"/>
              <a:buChar char="•"/>
            </a:pPr>
            <a:endParaRPr lang="en-US" sz="2800" dirty="0">
              <a:solidFill>
                <a:srgbClr val="060C04"/>
              </a:solidFill>
            </a:endParaRPr>
          </a:p>
          <a:p>
            <a:pPr marL="342900" indent="-342900">
              <a:buFont typeface="Arial" charset="0"/>
              <a:buChar char="•"/>
            </a:pPr>
            <a:r>
              <a:rPr lang="en-US" sz="2800" dirty="0" smtClean="0">
                <a:solidFill>
                  <a:srgbClr val="060C04"/>
                </a:solidFill>
              </a:rPr>
              <a:t>Coaching</a:t>
            </a:r>
          </a:p>
          <a:p>
            <a:pPr marL="342900" indent="-342900">
              <a:buFont typeface="Arial" charset="0"/>
              <a:buChar char="•"/>
            </a:pPr>
            <a:endParaRPr lang="en-US" sz="2800" dirty="0" smtClean="0">
              <a:solidFill>
                <a:srgbClr val="060C04"/>
              </a:solidFill>
            </a:endParaRPr>
          </a:p>
          <a:p>
            <a:pPr marL="342900" indent="-342900">
              <a:buFont typeface="Arial" charset="0"/>
              <a:buChar char="•"/>
            </a:pPr>
            <a:r>
              <a:rPr lang="en-US" sz="2800" dirty="0" smtClean="0">
                <a:solidFill>
                  <a:srgbClr val="060C04"/>
                </a:solidFill>
              </a:rPr>
              <a:t>Knowledge about community activities</a:t>
            </a:r>
          </a:p>
          <a:p>
            <a:endParaRPr lang="en-US" sz="2800" u="sng" dirty="0" smtClean="0">
              <a:solidFill>
                <a:srgbClr val="060C04"/>
              </a:solidFill>
            </a:endParaRPr>
          </a:p>
          <a:p>
            <a:r>
              <a:rPr lang="en-US" sz="2800" u="sng" dirty="0" smtClean="0">
                <a:solidFill>
                  <a:srgbClr val="060C04"/>
                </a:solidFill>
              </a:rPr>
              <a:t>Modes of delivery</a:t>
            </a:r>
            <a:endParaRPr lang="en-US" sz="2800" dirty="0" smtClean="0">
              <a:solidFill>
                <a:srgbClr val="060C04"/>
              </a:solidFill>
            </a:endParaRPr>
          </a:p>
          <a:p>
            <a:pPr marL="342900" indent="-342900">
              <a:buFont typeface="Arial" charset="0"/>
              <a:buChar char="•"/>
            </a:pPr>
            <a:r>
              <a:rPr lang="en-US" sz="2800" dirty="0" smtClean="0">
                <a:solidFill>
                  <a:srgbClr val="060C04"/>
                </a:solidFill>
              </a:rPr>
              <a:t>Face to face (up to 6 sessions</a:t>
            </a:r>
            <a:r>
              <a:rPr lang="en-US" sz="2800" dirty="0">
                <a:solidFill>
                  <a:srgbClr val="060C04"/>
                </a:solidFill>
              </a:rPr>
              <a:t>)</a:t>
            </a:r>
            <a:r>
              <a:rPr lang="en-US" sz="2400" dirty="0" smtClean="0">
                <a:solidFill>
                  <a:srgbClr val="060C04"/>
                </a:solidFill>
              </a:rPr>
              <a:t> </a:t>
            </a:r>
            <a:endParaRPr lang="en-US" sz="2400" dirty="0">
              <a:solidFill>
                <a:srgbClr val="060C04"/>
              </a:solidFill>
            </a:endParaRPr>
          </a:p>
          <a:p>
            <a:endParaRPr lang="en-US" sz="2400" dirty="0"/>
          </a:p>
        </p:txBody>
      </p:sp>
    </p:spTree>
    <p:extLst>
      <p:ext uri="{BB962C8B-B14F-4D97-AF65-F5344CB8AC3E}">
        <p14:creationId xmlns:p14="http://schemas.microsoft.com/office/powerpoint/2010/main" val="228161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645826330"/>
              </p:ext>
            </p:extLst>
          </p:nvPr>
        </p:nvGraphicFramePr>
        <p:xfrm>
          <a:off x="256674" y="449180"/>
          <a:ext cx="8887326" cy="62921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1617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wide range of options!</a:t>
            </a:r>
            <a:endParaRPr lang="en-US" dirty="0"/>
          </a:p>
        </p:txBody>
      </p:sp>
      <p:pic>
        <p:nvPicPr>
          <p:cNvPr id="4" name="Content Placeholder 3" descr="Social Prescribing Team plus GP.JPG"/>
          <p:cNvPicPr>
            <a:picLocks noGrp="1" noChangeAspect="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a:xfrm>
            <a:off x="682978" y="1417638"/>
            <a:ext cx="7346571" cy="4040332"/>
          </a:xfrm>
          <a:prstGeom prst="rect">
            <a:avLst/>
          </a:prstGeom>
        </p:spPr>
      </p:pic>
    </p:spTree>
    <p:extLst>
      <p:ext uri="{BB962C8B-B14F-4D97-AF65-F5344CB8AC3E}">
        <p14:creationId xmlns:p14="http://schemas.microsoft.com/office/powerpoint/2010/main" val="3083561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Evaluation </a:t>
            </a:r>
            <a:endParaRPr lang="en-US" dirty="0"/>
          </a:p>
        </p:txBody>
      </p:sp>
      <p:sp>
        <p:nvSpPr>
          <p:cNvPr id="3" name="Content Placeholder 2"/>
          <p:cNvSpPr>
            <a:spLocks noGrp="1"/>
          </p:cNvSpPr>
          <p:nvPr>
            <p:ph idx="1"/>
          </p:nvPr>
        </p:nvSpPr>
        <p:spPr/>
        <p:txBody>
          <a:bodyPr/>
          <a:lstStyle/>
          <a:p>
            <a:r>
              <a:rPr lang="en-US" dirty="0" smtClean="0"/>
              <a:t>Qualitative </a:t>
            </a:r>
          </a:p>
          <a:p>
            <a:r>
              <a:rPr lang="en-US" dirty="0"/>
              <a:t>Process evaluation (focus groups with stakeholders)</a:t>
            </a:r>
          </a:p>
          <a:p>
            <a:r>
              <a:rPr lang="en-US" dirty="0" smtClean="0"/>
              <a:t>Quantitative</a:t>
            </a:r>
          </a:p>
          <a:p>
            <a:r>
              <a:rPr lang="en-US" dirty="0" smtClean="0"/>
              <a:t>Two Learning events</a:t>
            </a:r>
          </a:p>
          <a:p>
            <a:r>
              <a:rPr lang="en-US" dirty="0" smtClean="0"/>
              <a:t>Two online GP surveys</a:t>
            </a:r>
          </a:p>
          <a:p>
            <a:pPr marL="0" indent="0">
              <a:buNone/>
            </a:pPr>
            <a:endParaRPr lang="en-US" dirty="0"/>
          </a:p>
        </p:txBody>
      </p:sp>
      <p:sp>
        <p:nvSpPr>
          <p:cNvPr id="5" name="TextBox 4"/>
          <p:cNvSpPr txBox="1"/>
          <p:nvPr/>
        </p:nvSpPr>
        <p:spPr>
          <a:xfrm>
            <a:off x="8415311" y="630339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80801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Qualitative study</a:t>
            </a:r>
            <a:endParaRPr lang="en-US" sz="3200" dirty="0"/>
          </a:p>
        </p:txBody>
      </p:sp>
      <p:sp>
        <p:nvSpPr>
          <p:cNvPr id="3" name="Content Placeholder 2"/>
          <p:cNvSpPr>
            <a:spLocks noGrp="1"/>
          </p:cNvSpPr>
          <p:nvPr>
            <p:ph idx="1"/>
          </p:nvPr>
        </p:nvSpPr>
        <p:spPr>
          <a:xfrm>
            <a:off x="457200" y="1399018"/>
            <a:ext cx="8229600" cy="4910302"/>
          </a:xfrm>
        </p:spPr>
        <p:txBody>
          <a:bodyPr/>
          <a:lstStyle/>
          <a:p>
            <a:r>
              <a:rPr lang="en-US" sz="2800" dirty="0" smtClean="0"/>
              <a:t>In-depth </a:t>
            </a:r>
            <a:r>
              <a:rPr lang="en-US" sz="2800" dirty="0"/>
              <a:t>interviews with </a:t>
            </a:r>
            <a:r>
              <a:rPr lang="en-US" sz="2800" dirty="0" smtClean="0"/>
              <a:t>15 </a:t>
            </a:r>
            <a:r>
              <a:rPr lang="en-US" sz="2800" dirty="0"/>
              <a:t>participants to capture their experience of the intervention</a:t>
            </a:r>
          </a:p>
          <a:p>
            <a:pPr lvl="1"/>
            <a:r>
              <a:rPr lang="en-US" dirty="0"/>
              <a:t>Some of participants chosen </a:t>
            </a:r>
            <a:r>
              <a:rPr lang="en-US" dirty="0" smtClean="0"/>
              <a:t>randomly</a:t>
            </a:r>
          </a:p>
          <a:p>
            <a:pPr marL="457200" lvl="1" indent="0">
              <a:buNone/>
            </a:pPr>
            <a:endParaRPr lang="en-US" dirty="0"/>
          </a:p>
          <a:p>
            <a:pPr lvl="1"/>
            <a:r>
              <a:rPr lang="en-US" dirty="0" smtClean="0"/>
              <a:t>Representative in </a:t>
            </a:r>
            <a:r>
              <a:rPr lang="en-US" dirty="0"/>
              <a:t>terms of ethnicity, </a:t>
            </a:r>
            <a:r>
              <a:rPr lang="en-US" dirty="0" smtClean="0"/>
              <a:t>gender, age</a:t>
            </a:r>
          </a:p>
          <a:p>
            <a:pPr marL="457200" lvl="1" indent="0">
              <a:buNone/>
            </a:pPr>
            <a:endParaRPr lang="en-US" dirty="0"/>
          </a:p>
          <a:p>
            <a:pPr lvl="1"/>
            <a:r>
              <a:rPr lang="en-US" dirty="0"/>
              <a:t>Complex co-morbidities (often mental health with physical health and isolation</a:t>
            </a:r>
            <a:r>
              <a:rPr lang="en-US" dirty="0" smtClean="0"/>
              <a:t>)</a:t>
            </a:r>
            <a:endParaRPr lang="en-US" u="sng" dirty="0"/>
          </a:p>
          <a:p>
            <a:pPr marL="0" indent="0">
              <a:buNone/>
            </a:pPr>
            <a:endParaRPr lang="en-US" sz="2400" u="sng" dirty="0" smtClean="0"/>
          </a:p>
          <a:p>
            <a:pPr marL="0" indent="0">
              <a:buNone/>
            </a:pPr>
            <a:endParaRPr lang="en-US" dirty="0"/>
          </a:p>
        </p:txBody>
      </p:sp>
    </p:spTree>
    <p:extLst>
      <p:ext uri="{BB962C8B-B14F-4D97-AF65-F5344CB8AC3E}">
        <p14:creationId xmlns:p14="http://schemas.microsoft.com/office/powerpoint/2010/main" val="2120594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UEL HAB">
      <a:dk1>
        <a:srgbClr val="59AD41"/>
      </a:dk1>
      <a:lt1>
        <a:srgbClr val="FFFFFF"/>
      </a:lt1>
      <a:dk2>
        <a:srgbClr val="9FD5B8"/>
      </a:dk2>
      <a:lt2>
        <a:srgbClr val="FFFFFF"/>
      </a:lt2>
      <a:accent1>
        <a:srgbClr val="006330"/>
      </a:accent1>
      <a:accent2>
        <a:srgbClr val="C0504D"/>
      </a:accent2>
      <a:accent3>
        <a:srgbClr val="9BBB59"/>
      </a:accent3>
      <a:accent4>
        <a:srgbClr val="8064A2"/>
      </a:accent4>
      <a:accent5>
        <a:srgbClr val="4BACC6"/>
      </a:accent5>
      <a:accent6>
        <a:srgbClr val="F79646"/>
      </a:accent6>
      <a:hlink>
        <a:srgbClr val="59AD41"/>
      </a:hlink>
      <a:folHlink>
        <a:srgbClr val="59AD41"/>
      </a:folHlink>
    </a:clrScheme>
    <a:fontScheme name="U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12125</TotalTime>
  <Words>888</Words>
  <Application>Microsoft Macintosh PowerPoint</Application>
  <PresentationFormat>On-screen Show (4:3)</PresentationFormat>
  <Paragraphs>170</Paragraphs>
  <Slides>23</Slides>
  <Notes>19</Notes>
  <HiddenSlides>0</HiddenSlides>
  <MMClips>0</MMClips>
  <ScaleCrop>false</ScaleCrop>
  <HeadingPairs>
    <vt:vector size="8" baseType="variant">
      <vt:variant>
        <vt:lpstr>Fonts Used</vt:lpstr>
      </vt:variant>
      <vt:variant>
        <vt:i4>3</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31" baseType="lpstr">
      <vt:lpstr>Arial</vt:lpstr>
      <vt:lpstr>Calibri</vt:lpstr>
      <vt:lpstr>Times New Roman</vt:lpstr>
      <vt:lpstr>1_Custom Design</vt:lpstr>
      <vt:lpstr>Custom Design</vt:lpstr>
      <vt:lpstr>Office Theme</vt:lpstr>
      <vt:lpstr>2_Custom Design</vt:lpstr>
      <vt:lpstr>Photo Editor Photo</vt:lpstr>
      <vt:lpstr>PowerPoint Presentation</vt:lpstr>
      <vt:lpstr>Overview </vt:lpstr>
      <vt:lpstr>Social Prescribing  City and Hackney CCG</vt:lpstr>
      <vt:lpstr>Referral Criteria</vt:lpstr>
      <vt:lpstr>So what happens when you refer? </vt:lpstr>
      <vt:lpstr>PowerPoint Presentation</vt:lpstr>
      <vt:lpstr>A wide range of options!</vt:lpstr>
      <vt:lpstr>Evaluation </vt:lpstr>
      <vt:lpstr>Qualitative study</vt:lpstr>
      <vt:lpstr>Results from qualitative study</vt:lpstr>
      <vt:lpstr>PowerPoint Presentation</vt:lpstr>
      <vt:lpstr>PowerPoint Presentation</vt:lpstr>
      <vt:lpstr>PowerPoint Presentation</vt:lpstr>
      <vt:lpstr>Branding</vt:lpstr>
      <vt:lpstr>Funding</vt:lpstr>
      <vt:lpstr>PowerPoint Presentation</vt:lpstr>
      <vt:lpstr>Prospective cohort study with matched control </vt:lpstr>
      <vt:lpstr>Baseline data from intervention and control  </vt:lpstr>
      <vt:lpstr>Cohort study results at 8 months</vt:lpstr>
      <vt:lpstr>PowerPoint Presentation</vt:lpstr>
      <vt:lpstr>Conclusions</vt:lpstr>
      <vt:lpstr>The Future…</vt:lpstr>
      <vt:lpstr>PowerPoint Presentation</vt:lpstr>
    </vt:vector>
  </TitlesOfParts>
  <Company>University of East London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SRM</dc:title>
  <dc:creator>Stuart Smith</dc:creator>
  <cp:lastModifiedBy>Marcello Bertotti</cp:lastModifiedBy>
  <cp:revision>740</cp:revision>
  <cp:lastPrinted>2016-09-21T10:32:39Z</cp:lastPrinted>
  <dcterms:created xsi:type="dcterms:W3CDTF">2009-05-13T08:54:36Z</dcterms:created>
  <dcterms:modified xsi:type="dcterms:W3CDTF">2016-10-20T09:24:26Z</dcterms:modified>
</cp:coreProperties>
</file>