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4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3DC34-F7F3-4E6B-A27E-BA83DF761FAE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F9F5D-51A2-4794-9EF7-29EE622E57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672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F7D9A-46DE-41A8-99F7-A2ABDC75E900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7FB5-7A6A-4131-B38E-2BFA2B8F1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25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F7D9A-46DE-41A8-99F7-A2ABDC75E900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7FB5-7A6A-4131-B38E-2BFA2B8F1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51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F7D9A-46DE-41A8-99F7-A2ABDC75E900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7FB5-7A6A-4131-B38E-2BFA2B8F1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10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F7D9A-46DE-41A8-99F7-A2ABDC75E900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7FB5-7A6A-4131-B38E-2BFA2B8F1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449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F7D9A-46DE-41A8-99F7-A2ABDC75E900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7FB5-7A6A-4131-B38E-2BFA2B8F1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55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F7D9A-46DE-41A8-99F7-A2ABDC75E900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7FB5-7A6A-4131-B38E-2BFA2B8F1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43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F7D9A-46DE-41A8-99F7-A2ABDC75E900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7FB5-7A6A-4131-B38E-2BFA2B8F1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51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F7D9A-46DE-41A8-99F7-A2ABDC75E900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7FB5-7A6A-4131-B38E-2BFA2B8F1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19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F7D9A-46DE-41A8-99F7-A2ABDC75E900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7FB5-7A6A-4131-B38E-2BFA2B8F1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36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F7D9A-46DE-41A8-99F7-A2ABDC75E900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7FB5-7A6A-4131-B38E-2BFA2B8F1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385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F7D9A-46DE-41A8-99F7-A2ABDC75E900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D7FB5-7A6A-4131-B38E-2BFA2B8F1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04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F7D9A-46DE-41A8-99F7-A2ABDC75E900}" type="datetimeFigureOut">
              <a:rPr lang="en-GB" smtClean="0"/>
              <a:pPr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D7FB5-7A6A-4131-B38E-2BFA2B8F1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22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v.uk/government/statistics/childcare-and-early-years-survey-of-parents-2012-to-201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v.uk/government/uploads/system/uploads/attachment_data/file/355075/SFR33_2014_Main_report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6574" y="2150772"/>
            <a:ext cx="9144000" cy="2441016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Key data sources on early education and childcare (EEC)</a:t>
            </a:r>
            <a:b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6574" y="4748257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n-GB" sz="4400" dirty="0" smtClean="0">
                <a:solidFill>
                  <a:schemeClr val="accent1">
                    <a:lumMod val="75000"/>
                  </a:schemeClr>
                </a:solidFill>
              </a:rPr>
              <a:t>Ivana La Valle</a:t>
            </a:r>
            <a:br>
              <a:rPr lang="en-GB" sz="4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4400" dirty="0" smtClean="0">
                <a:solidFill>
                  <a:schemeClr val="accent1">
                    <a:lumMod val="75000"/>
                  </a:schemeClr>
                </a:solidFill>
              </a:rPr>
              <a:t>ICMEC Visiting </a:t>
            </a:r>
            <a:r>
              <a:rPr lang="en-GB" sz="4400" dirty="0" smtClean="0">
                <a:solidFill>
                  <a:schemeClr val="accent1">
                    <a:lumMod val="75000"/>
                  </a:schemeClr>
                </a:solidFill>
              </a:rPr>
              <a:t>Scholar</a:t>
            </a:r>
          </a:p>
          <a:p>
            <a:r>
              <a:rPr lang="en-GB" sz="4300" dirty="0" smtClean="0">
                <a:solidFill>
                  <a:schemeClr val="accent1">
                    <a:lumMod val="75000"/>
                  </a:schemeClr>
                </a:solidFill>
              </a:rPr>
              <a:t>ivanalavalle@outlook.com</a:t>
            </a:r>
            <a:endParaRPr lang="en-GB" sz="43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4300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369" y="571625"/>
            <a:ext cx="9491730" cy="1308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145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Policy and data developments in EEC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224"/>
            <a:ext cx="8215648" cy="4855334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 smtClean="0"/>
              <a:t>In the late 1990s early education and childcare (EEC) was placed on the policy map:</a:t>
            </a:r>
          </a:p>
          <a:p>
            <a:r>
              <a:rPr lang="en-GB" sz="3200" dirty="0"/>
              <a:t>I</a:t>
            </a:r>
            <a:r>
              <a:rPr lang="en-GB" sz="3200" dirty="0" smtClean="0"/>
              <a:t>n 1998 the first National Childcare Strategy was launched in England: affordable and good quality EEC for all</a:t>
            </a:r>
          </a:p>
          <a:p>
            <a:r>
              <a:rPr lang="en-GB" sz="3200" dirty="0" smtClean="0"/>
              <a:t>in 1998-9 two national survey series were set up which have provided data on trends in take-up and demand for and supply of EEC for the past 15 years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95821" y="1690687"/>
            <a:ext cx="2159559" cy="334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13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356"/>
            <a:ext cx="10515600" cy="115813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The childcare and early years survey of parents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338" y="1223494"/>
            <a:ext cx="10645462" cy="5280337"/>
          </a:xfrm>
        </p:spPr>
        <p:txBody>
          <a:bodyPr>
            <a:normAutofit/>
          </a:bodyPr>
          <a:lstStyle/>
          <a:p>
            <a:r>
              <a:rPr lang="en-GB" dirty="0" smtClean="0"/>
              <a:t>Regular surveys of sample of 5,000-7,000 parents of 0-14 year olds </a:t>
            </a:r>
          </a:p>
          <a:p>
            <a:r>
              <a:rPr lang="en-GB" dirty="0" smtClean="0"/>
              <a:t>Face-to-face interviews to collect detailed information on EEC take-up: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different types of </a:t>
            </a:r>
            <a:r>
              <a:rPr lang="en-GB" dirty="0" smtClean="0"/>
              <a:t>provision –formal and informal</a:t>
            </a:r>
            <a:endParaRPr lang="en-GB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when and how much provision families use and why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cost of provision and take-up of subsidises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sources of information about EEC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views on quality and quantity of local provision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barriers to take-up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links between work and childcare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families’ socio-demographic characteristics </a:t>
            </a:r>
          </a:p>
          <a:p>
            <a:pPr marL="457200" lvl="1" indent="0">
              <a:buNone/>
            </a:pP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www.gov.uk/government/statistics/childcare-and-early-years-survey-of-parents-2012-to-2013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65582" y="2739578"/>
            <a:ext cx="3388218" cy="224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842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622" y="65356"/>
            <a:ext cx="10515600" cy="115813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Parents survey series has informed key policy developments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622" y="1365161"/>
            <a:ext cx="10645462" cy="5306095"/>
          </a:xfrm>
        </p:spPr>
        <p:txBody>
          <a:bodyPr>
            <a:normAutofit/>
          </a:bodyPr>
          <a:lstStyle/>
          <a:p>
            <a:r>
              <a:rPr lang="en-GB" dirty="0" smtClean="0"/>
              <a:t>Who uses EEC and who doesn’t use EEC and why –choice versus barriers </a:t>
            </a:r>
          </a:p>
          <a:p>
            <a:r>
              <a:rPr lang="en-GB" dirty="0" smtClean="0"/>
              <a:t>Highlighted need for targeted support e.g. for low income families, those living in disadvantaged areas, disabled children, lone parents </a:t>
            </a:r>
          </a:p>
          <a:p>
            <a:r>
              <a:rPr lang="en-GB" dirty="0" smtClean="0"/>
              <a:t>Highlighted how provision needs to change to meet families’ diverse needs e.g. more flexibility, better quality, different opening hours, provision at different times (holiday, after and before school, atypical hours)</a:t>
            </a:r>
          </a:p>
          <a:p>
            <a:r>
              <a:rPr lang="en-GB" dirty="0" smtClean="0"/>
              <a:t>Helped to monitor key policy initiatives e.g. take-up of free entitlement, affordability, suitability of EEC information, supporting parental employment, meeting government targets  </a:t>
            </a:r>
          </a:p>
        </p:txBody>
      </p:sp>
    </p:spTree>
    <p:extLst>
      <p:ext uri="{BB962C8B-B14F-4D97-AF65-F5344CB8AC3E}">
        <p14:creationId xmlns:p14="http://schemas.microsoft.com/office/powerpoint/2010/main" val="1526040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356"/>
            <a:ext cx="10515600" cy="115813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Parents survey: indirect influence 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338" y="1120463"/>
            <a:ext cx="10645462" cy="5280337"/>
          </a:xfrm>
        </p:spPr>
        <p:txBody>
          <a:bodyPr>
            <a:noAutofit/>
          </a:bodyPr>
          <a:lstStyle/>
          <a:p>
            <a:r>
              <a:rPr lang="en-GB" sz="3200" dirty="0" smtClean="0"/>
              <a:t>Developed and operationalised key definitions  (e.g. EEC, different types of provision) and  aspects of provision (e.g. quality, flexibility, affordability) widely used in: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other </a:t>
            </a:r>
            <a:r>
              <a:rPr lang="en-GB" dirty="0"/>
              <a:t>major government </a:t>
            </a:r>
            <a:r>
              <a:rPr lang="en-GB" dirty="0" smtClean="0"/>
              <a:t>surveys </a:t>
            </a:r>
            <a:r>
              <a:rPr lang="en-GB" dirty="0"/>
              <a:t>e.g. Family Resources Survey, Families and Children Survey, Maternity </a:t>
            </a:r>
            <a:r>
              <a:rPr lang="en-GB" dirty="0" smtClean="0"/>
              <a:t>Rights Survey </a:t>
            </a:r>
            <a:endParaRPr lang="en-GB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other major </a:t>
            </a:r>
            <a:r>
              <a:rPr lang="en-GB" dirty="0" smtClean="0"/>
              <a:t>data sources of </a:t>
            </a:r>
            <a:r>
              <a:rPr lang="en-GB" dirty="0"/>
              <a:t>families and children e.g. the Millennium Cohort </a:t>
            </a:r>
            <a:r>
              <a:rPr lang="en-GB" dirty="0" smtClean="0"/>
              <a:t>Study, Understanding Society </a:t>
            </a:r>
            <a:endParaRPr lang="en-GB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evaluations of major EEC initiatives e.g. Neighbourhood Nurseries, pilot of the free entitlement for disadvantaged two year olds, children’s centres </a:t>
            </a:r>
          </a:p>
          <a:p>
            <a:r>
              <a:rPr lang="en-GB" sz="3200" dirty="0" smtClean="0"/>
              <a:t>Consistency across different data sources has allowed comparative analysis with greater explanatory power that would be possible from a single data source</a:t>
            </a:r>
          </a:p>
        </p:txBody>
      </p:sp>
    </p:spTree>
    <p:extLst>
      <p:ext uri="{BB962C8B-B14F-4D97-AF65-F5344CB8AC3E}">
        <p14:creationId xmlns:p14="http://schemas.microsoft.com/office/powerpoint/2010/main" val="1657883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356"/>
            <a:ext cx="10515600" cy="115813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Childcare and early years providers survey series  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338" y="1120463"/>
            <a:ext cx="10645462" cy="5280337"/>
          </a:xfrm>
        </p:spPr>
        <p:txBody>
          <a:bodyPr>
            <a:noAutofit/>
          </a:bodyPr>
          <a:lstStyle/>
          <a:p>
            <a:r>
              <a:rPr lang="en-GB" sz="3200" dirty="0" smtClean="0"/>
              <a:t>Regular surveys of sample of around 10,000 EEC providers (i.e. nursery classes and schools, day nurseries, playgroups, out-of-school clubs and childminders)</a:t>
            </a:r>
          </a:p>
          <a:p>
            <a:r>
              <a:rPr lang="en-GB" sz="3200" dirty="0" smtClean="0"/>
              <a:t>Telephone interviews to collect detailed  data on EEC supply: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Provider </a:t>
            </a:r>
            <a:r>
              <a:rPr lang="en-GB" dirty="0"/>
              <a:t>characteristics </a:t>
            </a:r>
            <a:r>
              <a:rPr lang="en-GB" dirty="0" smtClean="0"/>
              <a:t>- ownership</a:t>
            </a:r>
            <a:r>
              <a:rPr lang="en-GB" dirty="0"/>
              <a:t>, </a:t>
            </a:r>
            <a:r>
              <a:rPr lang="en-GB" dirty="0" smtClean="0"/>
              <a:t>opening </a:t>
            </a:r>
            <a:r>
              <a:rPr lang="en-GB" dirty="0"/>
              <a:t>times, length of </a:t>
            </a:r>
            <a:r>
              <a:rPr lang="en-GB" dirty="0" smtClean="0"/>
              <a:t>operation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Number </a:t>
            </a:r>
            <a:r>
              <a:rPr lang="en-GB" dirty="0"/>
              <a:t>of </a:t>
            </a:r>
            <a:r>
              <a:rPr lang="en-GB" dirty="0" smtClean="0"/>
              <a:t>places for different ages, vacancies	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Staff characteristics, qualifications, training and pay	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Recruitment </a:t>
            </a:r>
            <a:r>
              <a:rPr lang="en-GB" dirty="0"/>
              <a:t>and </a:t>
            </a:r>
            <a:r>
              <a:rPr lang="en-GB" dirty="0" smtClean="0"/>
              <a:t>retention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Income, expenditure and business performance</a:t>
            </a:r>
          </a:p>
          <a:p>
            <a:pPr marL="457200" lvl="1" indent="0">
              <a:buNone/>
            </a:pPr>
            <a:endParaRPr lang="en-GB" u="sng" dirty="0" smtClean="0">
              <a:hlinkClick r:id="rId2"/>
            </a:endParaRPr>
          </a:p>
          <a:p>
            <a:pPr marL="457200" lvl="1" indent="0">
              <a:buNone/>
            </a:pPr>
            <a:endParaRPr lang="en-GB" u="sng" dirty="0">
              <a:hlinkClick r:id="rId2"/>
            </a:endParaRPr>
          </a:p>
          <a:p>
            <a:pPr marL="457200" lvl="1" indent="0">
              <a:buNone/>
            </a:pPr>
            <a:r>
              <a:rPr lang="en-GB" u="sng" dirty="0" smtClean="0">
                <a:hlinkClick r:id="rId2"/>
              </a:rPr>
              <a:t>https</a:t>
            </a:r>
            <a:r>
              <a:rPr lang="en-GB" u="sng" dirty="0">
                <a:hlinkClick r:id="rId2"/>
              </a:rPr>
              <a:t>://www.gov.uk/government/uploads/system/uploads/attachment_data/file/355075/SFR33_2014_Main_report.pdf</a:t>
            </a:r>
            <a:r>
              <a:rPr lang="en-GB" dirty="0"/>
              <a:t> </a:t>
            </a:r>
          </a:p>
          <a:p>
            <a:pPr marL="457200" lvl="1" indent="0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15273" y="3444215"/>
            <a:ext cx="2938527" cy="227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269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622" y="65356"/>
            <a:ext cx="10515600" cy="115813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Providers survey series has informed key policy developments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622" y="1365161"/>
            <a:ext cx="10645462" cy="5306095"/>
          </a:xfrm>
        </p:spPr>
        <p:txBody>
          <a:bodyPr>
            <a:normAutofit/>
          </a:bodyPr>
          <a:lstStyle/>
          <a:p>
            <a:r>
              <a:rPr lang="en-GB" dirty="0" smtClean="0"/>
              <a:t>Monitor whether trends in number of places offered are in line with government expansion plans </a:t>
            </a:r>
          </a:p>
          <a:p>
            <a:r>
              <a:rPr lang="en-GB" dirty="0" smtClean="0"/>
              <a:t>Who is providing what type of service, where and at what cost</a:t>
            </a:r>
          </a:p>
          <a:p>
            <a:r>
              <a:rPr lang="en-GB" dirty="0" smtClean="0"/>
              <a:t>Who provides publicly funded EEC</a:t>
            </a:r>
          </a:p>
          <a:p>
            <a:r>
              <a:rPr lang="en-GB" dirty="0" smtClean="0"/>
              <a:t>Which providers are growing/declining and why</a:t>
            </a:r>
          </a:p>
          <a:p>
            <a:r>
              <a:rPr lang="en-GB" dirty="0" smtClean="0"/>
              <a:t>Which providers make a profit/loss and why </a:t>
            </a:r>
          </a:p>
          <a:p>
            <a:r>
              <a:rPr lang="en-GB" dirty="0" smtClean="0"/>
              <a:t>Whether staff’s qualification levels, pay and training are improving in line with aim of increasing EEC quality </a:t>
            </a:r>
          </a:p>
          <a:p>
            <a:r>
              <a:rPr lang="en-GB" dirty="0" smtClean="0"/>
              <a:t>Whether recruitment and retention trends are likely to support expansion and quality improvement  </a:t>
            </a:r>
          </a:p>
        </p:txBody>
      </p:sp>
    </p:spTree>
    <p:extLst>
      <p:ext uri="{BB962C8B-B14F-4D97-AF65-F5344CB8AC3E}">
        <p14:creationId xmlns:p14="http://schemas.microsoft.com/office/powerpoint/2010/main" val="3083527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352763" cy="1145258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Conclusion: the power of data </a:t>
            </a:r>
            <a:endParaRPr lang="en-GB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654" y="1865236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Robust, comprehensive and regular data </a:t>
            </a:r>
            <a:r>
              <a:rPr lang="en-GB" smtClean="0"/>
              <a:t>on EEC  </a:t>
            </a:r>
            <a:r>
              <a:rPr lang="en-GB" dirty="0" smtClean="0"/>
              <a:t>has:</a:t>
            </a:r>
          </a:p>
          <a:p>
            <a:r>
              <a:rPr lang="en-GB" dirty="0" smtClean="0"/>
              <a:t>played a key role in developing and refining EEC policy and programmes</a:t>
            </a:r>
          </a:p>
          <a:p>
            <a:r>
              <a:rPr lang="en-GB" dirty="0" smtClean="0"/>
              <a:t>ensured some consistency across major relevant data sources which has resulted in an effective use of these data sources </a:t>
            </a:r>
          </a:p>
          <a:p>
            <a:r>
              <a:rPr lang="en-GB" dirty="0" smtClean="0"/>
              <a:t>provided a key accountability mechanism – government data has been used to highlight when the government failed to deliver on its promises </a:t>
            </a:r>
          </a:p>
          <a:p>
            <a:r>
              <a:rPr lang="en-GB" dirty="0" smtClean="0"/>
              <a:t>created a cross-party consensus on what needs to be done?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71269" y="13830"/>
            <a:ext cx="3246884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926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4063</TotalTime>
  <Words>623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Key data sources on early education and childcare (EEC) </vt:lpstr>
      <vt:lpstr>Policy and data developments in EEC</vt:lpstr>
      <vt:lpstr>The childcare and early years survey of parents</vt:lpstr>
      <vt:lpstr>Parents survey series has informed key policy developments</vt:lpstr>
      <vt:lpstr>Parents survey: indirect influence </vt:lpstr>
      <vt:lpstr>Childcare and early years providers survey series  </vt:lpstr>
      <vt:lpstr>Providers survey series has informed key policy developments</vt:lpstr>
      <vt:lpstr>Conclusion: the power of data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Ivana</dc:creator>
  <cp:lastModifiedBy>Eva Lloyd</cp:lastModifiedBy>
  <cp:revision>66</cp:revision>
  <cp:lastPrinted>2014-03-01T18:46:09Z</cp:lastPrinted>
  <dcterms:created xsi:type="dcterms:W3CDTF">2014-02-21T13:09:50Z</dcterms:created>
  <dcterms:modified xsi:type="dcterms:W3CDTF">2014-11-10T10:37:49Z</dcterms:modified>
</cp:coreProperties>
</file>