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23"/>
  </p:notesMasterIdLst>
  <p:sldIdLst>
    <p:sldId id="428" r:id="rId2"/>
    <p:sldId id="405" r:id="rId3"/>
    <p:sldId id="426" r:id="rId4"/>
    <p:sldId id="410" r:id="rId5"/>
    <p:sldId id="406" r:id="rId6"/>
    <p:sldId id="409" r:id="rId7"/>
    <p:sldId id="399" r:id="rId8"/>
    <p:sldId id="357" r:id="rId9"/>
    <p:sldId id="368" r:id="rId10"/>
    <p:sldId id="414" r:id="rId11"/>
    <p:sldId id="423" r:id="rId12"/>
    <p:sldId id="413" r:id="rId13"/>
    <p:sldId id="411" r:id="rId14"/>
    <p:sldId id="416" r:id="rId15"/>
    <p:sldId id="412" r:id="rId16"/>
    <p:sldId id="419" r:id="rId17"/>
    <p:sldId id="422" r:id="rId18"/>
    <p:sldId id="418" r:id="rId19"/>
    <p:sldId id="427" r:id="rId20"/>
    <p:sldId id="387" r:id="rId21"/>
    <p:sldId id="277" r:id="rId2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2" autoAdjust="0"/>
    <p:restoredTop sz="66855" autoAdjust="0"/>
  </p:normalViewPr>
  <p:slideViewPr>
    <p:cSldViewPr snapToGrid="0" snapToObjects="1">
      <p:cViewPr varScale="1">
        <p:scale>
          <a:sx n="43" d="100"/>
          <a:sy n="43" d="100"/>
        </p:scale>
        <p:origin x="1632"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galaxy.its.waikato.ac.nz\HOME\papers\2019\Professorial%20lecture\ECE-Services-Pivot-Table-2002-2018%20(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NZ"/>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'%'!$A$5</c:f>
              <c:strCache>
                <c:ptCount val="1"/>
                <c:pt idx="0">
                  <c:v>Education &amp; Care</c:v>
                </c:pt>
              </c:strCache>
            </c:strRef>
          </c:tx>
          <c:spPr>
            <a:ln w="28575" cap="rnd">
              <a:solidFill>
                <a:schemeClr val="accent1"/>
              </a:solidFill>
              <a:round/>
            </a:ln>
            <a:effectLst/>
          </c:spPr>
          <c:marker>
            <c:symbol val="none"/>
          </c:marker>
          <c:cat>
            <c:numRef>
              <c:f>'%'!$B$4:$AI$4</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'%'!$B$5:$AI$5</c:f>
              <c:numCache>
                <c:formatCode>General</c:formatCode>
                <c:ptCount val="17"/>
              </c:numCache>
            </c:numRef>
          </c:val>
          <c:smooth val="0"/>
          <c:extLst>
            <c:ext xmlns:c16="http://schemas.microsoft.com/office/drawing/2014/chart" uri="{C3380CC4-5D6E-409C-BE32-E72D297353CC}">
              <c16:uniqueId val="{00000000-5362-49D9-8219-791AC63203F8}"/>
            </c:ext>
          </c:extLst>
        </c:ser>
        <c:ser>
          <c:idx val="1"/>
          <c:order val="1"/>
          <c:tx>
            <c:strRef>
              <c:f>'%'!$A$6</c:f>
              <c:strCache>
                <c:ptCount val="1"/>
                <c:pt idx="0">
                  <c:v>ECCommunity-based</c:v>
                </c:pt>
              </c:strCache>
            </c:strRef>
          </c:tx>
          <c:spPr>
            <a:ln w="28575" cap="rnd">
              <a:solidFill>
                <a:schemeClr val="accent2"/>
              </a:solidFill>
              <a:round/>
            </a:ln>
            <a:effectLst/>
          </c:spPr>
          <c:marker>
            <c:symbol val="none"/>
          </c:marker>
          <c:cat>
            <c:numRef>
              <c:f>'%'!$B$4:$AI$4</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'%'!$B$6:$AI$6</c:f>
              <c:numCache>
                <c:formatCode>0</c:formatCode>
                <c:ptCount val="17"/>
                <c:pt idx="0">
                  <c:v>44.975186104218359</c:v>
                </c:pt>
                <c:pt idx="1">
                  <c:v>43.93305439330544</c:v>
                </c:pt>
                <c:pt idx="2">
                  <c:v>43.410404624277454</c:v>
                </c:pt>
                <c:pt idx="3">
                  <c:v>43.215507411630561</c:v>
                </c:pt>
                <c:pt idx="4">
                  <c:v>42.085152838427945</c:v>
                </c:pt>
                <c:pt idx="5">
                  <c:v>41.203943954333162</c:v>
                </c:pt>
                <c:pt idx="6">
                  <c:v>39.549681840430736</c:v>
                </c:pt>
                <c:pt idx="7">
                  <c:v>36.90103000447828</c:v>
                </c:pt>
                <c:pt idx="8">
                  <c:v>35.696517412935322</c:v>
                </c:pt>
                <c:pt idx="9">
                  <c:v>34.624505928853758</c:v>
                </c:pt>
                <c:pt idx="10">
                  <c:v>36.790017211703955</c:v>
                </c:pt>
                <c:pt idx="11">
                  <c:v>36.191296854803959</c:v>
                </c:pt>
                <c:pt idx="12">
                  <c:v>34.789987271955873</c:v>
                </c:pt>
                <c:pt idx="13">
                  <c:v>33.582399335823993</c:v>
                </c:pt>
                <c:pt idx="14">
                  <c:v>31.943887775551101</c:v>
                </c:pt>
                <c:pt idx="15">
                  <c:v>31.548084440969511</c:v>
                </c:pt>
                <c:pt idx="16">
                  <c:v>30.688854489164086</c:v>
                </c:pt>
              </c:numCache>
            </c:numRef>
          </c:val>
          <c:smooth val="0"/>
          <c:extLst>
            <c:ext xmlns:c16="http://schemas.microsoft.com/office/drawing/2014/chart" uri="{C3380CC4-5D6E-409C-BE32-E72D297353CC}">
              <c16:uniqueId val="{00000001-5362-49D9-8219-791AC63203F8}"/>
            </c:ext>
          </c:extLst>
        </c:ser>
        <c:ser>
          <c:idx val="2"/>
          <c:order val="2"/>
          <c:tx>
            <c:strRef>
              <c:f>'%'!$A$7</c:f>
              <c:strCache>
                <c:ptCount val="1"/>
                <c:pt idx="0">
                  <c:v>ECPrivate</c:v>
                </c:pt>
              </c:strCache>
            </c:strRef>
          </c:tx>
          <c:spPr>
            <a:ln w="28575" cap="rnd">
              <a:solidFill>
                <a:schemeClr val="accent3"/>
              </a:solidFill>
              <a:round/>
            </a:ln>
            <a:effectLst/>
          </c:spPr>
          <c:marker>
            <c:symbol val="none"/>
          </c:marker>
          <c:cat>
            <c:numRef>
              <c:f>'%'!$B$4:$AI$4</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'%'!$B$7:$AI$7</c:f>
              <c:numCache>
                <c:formatCode>0</c:formatCode>
                <c:ptCount val="17"/>
                <c:pt idx="0">
                  <c:v>55.024813895781634</c:v>
                </c:pt>
                <c:pt idx="1">
                  <c:v>56.06694560669456</c:v>
                </c:pt>
                <c:pt idx="2">
                  <c:v>56.589595375722546</c:v>
                </c:pt>
                <c:pt idx="3">
                  <c:v>56.784492588369439</c:v>
                </c:pt>
                <c:pt idx="4">
                  <c:v>57.914847161572048</c:v>
                </c:pt>
                <c:pt idx="5">
                  <c:v>58.796056045666845</c:v>
                </c:pt>
                <c:pt idx="6">
                  <c:v>60.450318159569264</c:v>
                </c:pt>
                <c:pt idx="7">
                  <c:v>63.098969995521713</c:v>
                </c:pt>
                <c:pt idx="8">
                  <c:v>64.303482587064678</c:v>
                </c:pt>
                <c:pt idx="9">
                  <c:v>65.37549407114625</c:v>
                </c:pt>
                <c:pt idx="10">
                  <c:v>63.209982788296038</c:v>
                </c:pt>
                <c:pt idx="11">
                  <c:v>63.808703145196034</c:v>
                </c:pt>
                <c:pt idx="12">
                  <c:v>65.21001272804412</c:v>
                </c:pt>
                <c:pt idx="13">
                  <c:v>66.417600664176007</c:v>
                </c:pt>
                <c:pt idx="14">
                  <c:v>68.056112224448896</c:v>
                </c:pt>
                <c:pt idx="15">
                  <c:v>68.451915559030496</c:v>
                </c:pt>
                <c:pt idx="16">
                  <c:v>69.311145510835914</c:v>
                </c:pt>
              </c:numCache>
            </c:numRef>
          </c:val>
          <c:smooth val="0"/>
          <c:extLst>
            <c:ext xmlns:c16="http://schemas.microsoft.com/office/drawing/2014/chart" uri="{C3380CC4-5D6E-409C-BE32-E72D297353CC}">
              <c16:uniqueId val="{00000002-5362-49D9-8219-791AC63203F8}"/>
            </c:ext>
          </c:extLst>
        </c:ser>
        <c:ser>
          <c:idx val="3"/>
          <c:order val="3"/>
          <c:tx>
            <c:strRef>
              <c:f>'%'!$A$8</c:f>
              <c:strCache>
                <c:ptCount val="1"/>
                <c:pt idx="0">
                  <c:v>Home-based</c:v>
                </c:pt>
              </c:strCache>
            </c:strRef>
          </c:tx>
          <c:spPr>
            <a:ln w="28575" cap="rnd">
              <a:solidFill>
                <a:schemeClr val="accent4"/>
              </a:solidFill>
              <a:round/>
            </a:ln>
            <a:effectLst/>
          </c:spPr>
          <c:marker>
            <c:symbol val="none"/>
          </c:marker>
          <c:cat>
            <c:numRef>
              <c:f>'%'!$B$4:$AI$4</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'%'!$B$8:$AI$8</c:f>
              <c:numCache>
                <c:formatCode>General</c:formatCode>
                <c:ptCount val="17"/>
              </c:numCache>
            </c:numRef>
          </c:val>
          <c:smooth val="0"/>
          <c:extLst>
            <c:ext xmlns:c16="http://schemas.microsoft.com/office/drawing/2014/chart" uri="{C3380CC4-5D6E-409C-BE32-E72D297353CC}">
              <c16:uniqueId val="{00000003-5362-49D9-8219-791AC63203F8}"/>
            </c:ext>
          </c:extLst>
        </c:ser>
        <c:ser>
          <c:idx val="4"/>
          <c:order val="4"/>
          <c:tx>
            <c:strRef>
              <c:f>'%'!$A$9</c:f>
              <c:strCache>
                <c:ptCount val="1"/>
                <c:pt idx="0">
                  <c:v>HBCommunity-based</c:v>
                </c:pt>
              </c:strCache>
            </c:strRef>
          </c:tx>
          <c:spPr>
            <a:ln w="28575" cap="rnd">
              <a:solidFill>
                <a:schemeClr val="accent5"/>
              </a:solidFill>
              <a:round/>
            </a:ln>
            <a:effectLst/>
          </c:spPr>
          <c:marker>
            <c:symbol val="none"/>
          </c:marker>
          <c:cat>
            <c:numRef>
              <c:f>'%'!$B$4:$AI$4</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'%'!$B$9:$AI$9</c:f>
              <c:numCache>
                <c:formatCode>0</c:formatCode>
                <c:ptCount val="17"/>
                <c:pt idx="0">
                  <c:v>63.917525773195869</c:v>
                </c:pt>
                <c:pt idx="1">
                  <c:v>59.473684210526315</c:v>
                </c:pt>
                <c:pt idx="2">
                  <c:v>56.770833333333336</c:v>
                </c:pt>
                <c:pt idx="3">
                  <c:v>50.746268656716417</c:v>
                </c:pt>
                <c:pt idx="4">
                  <c:v>44.278606965174127</c:v>
                </c:pt>
                <c:pt idx="5">
                  <c:v>38.392857142857146</c:v>
                </c:pt>
                <c:pt idx="6">
                  <c:v>35.269709543568467</c:v>
                </c:pt>
                <c:pt idx="7">
                  <c:v>30.743243243243246</c:v>
                </c:pt>
                <c:pt idx="8">
                  <c:v>25.742574257425744</c:v>
                </c:pt>
                <c:pt idx="9">
                  <c:v>22.929936305732486</c:v>
                </c:pt>
                <c:pt idx="10">
                  <c:v>20.658682634730539</c:v>
                </c:pt>
                <c:pt idx="11">
                  <c:v>20.114942528735632</c:v>
                </c:pt>
                <c:pt idx="12">
                  <c:v>17.78975741239892</c:v>
                </c:pt>
                <c:pt idx="13">
                  <c:v>15.347721822541965</c:v>
                </c:pt>
                <c:pt idx="14">
                  <c:v>11.652542372881355</c:v>
                </c:pt>
                <c:pt idx="15">
                  <c:v>10.294117647058822</c:v>
                </c:pt>
                <c:pt idx="16">
                  <c:v>8.7557603686635943</c:v>
                </c:pt>
              </c:numCache>
            </c:numRef>
          </c:val>
          <c:smooth val="0"/>
          <c:extLst>
            <c:ext xmlns:c16="http://schemas.microsoft.com/office/drawing/2014/chart" uri="{C3380CC4-5D6E-409C-BE32-E72D297353CC}">
              <c16:uniqueId val="{00000004-5362-49D9-8219-791AC63203F8}"/>
            </c:ext>
          </c:extLst>
        </c:ser>
        <c:ser>
          <c:idx val="5"/>
          <c:order val="5"/>
          <c:tx>
            <c:strRef>
              <c:f>'%'!$A$10</c:f>
              <c:strCache>
                <c:ptCount val="1"/>
                <c:pt idx="0">
                  <c:v>HBPrivate</c:v>
                </c:pt>
              </c:strCache>
            </c:strRef>
          </c:tx>
          <c:spPr>
            <a:ln w="28575" cap="rnd">
              <a:solidFill>
                <a:schemeClr val="accent6"/>
              </a:solidFill>
              <a:round/>
            </a:ln>
            <a:effectLst/>
          </c:spPr>
          <c:marker>
            <c:symbol val="none"/>
          </c:marker>
          <c:cat>
            <c:numRef>
              <c:f>'%'!$B$4:$AI$4</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'%'!$B$10:$AI$10</c:f>
              <c:numCache>
                <c:formatCode>0</c:formatCode>
                <c:ptCount val="17"/>
                <c:pt idx="0">
                  <c:v>36.082474226804123</c:v>
                </c:pt>
                <c:pt idx="1">
                  <c:v>40.526315789473685</c:v>
                </c:pt>
                <c:pt idx="2">
                  <c:v>43.229166666666671</c:v>
                </c:pt>
                <c:pt idx="3">
                  <c:v>49.253731343283583</c:v>
                </c:pt>
                <c:pt idx="4">
                  <c:v>55.721393034825873</c:v>
                </c:pt>
                <c:pt idx="5">
                  <c:v>61.607142857142861</c:v>
                </c:pt>
                <c:pt idx="6">
                  <c:v>64.730290456431533</c:v>
                </c:pt>
                <c:pt idx="7">
                  <c:v>69.256756756756758</c:v>
                </c:pt>
                <c:pt idx="8">
                  <c:v>74.257425742574256</c:v>
                </c:pt>
                <c:pt idx="9">
                  <c:v>77.070063694267517</c:v>
                </c:pt>
                <c:pt idx="10">
                  <c:v>79.341317365269461</c:v>
                </c:pt>
                <c:pt idx="11">
                  <c:v>79.885057471264361</c:v>
                </c:pt>
                <c:pt idx="12">
                  <c:v>82.210242587601073</c:v>
                </c:pt>
                <c:pt idx="13">
                  <c:v>84.65227817745803</c:v>
                </c:pt>
                <c:pt idx="14">
                  <c:v>88.347457627118644</c:v>
                </c:pt>
                <c:pt idx="15">
                  <c:v>89.705882352941174</c:v>
                </c:pt>
                <c:pt idx="16">
                  <c:v>91.244239631336413</c:v>
                </c:pt>
              </c:numCache>
            </c:numRef>
          </c:val>
          <c:smooth val="0"/>
          <c:extLst>
            <c:ext xmlns:c16="http://schemas.microsoft.com/office/drawing/2014/chart" uri="{C3380CC4-5D6E-409C-BE32-E72D297353CC}">
              <c16:uniqueId val="{00000005-5362-49D9-8219-791AC63203F8}"/>
            </c:ext>
          </c:extLst>
        </c:ser>
        <c:dLbls>
          <c:showLegendKey val="0"/>
          <c:showVal val="0"/>
          <c:showCatName val="0"/>
          <c:showSerName val="0"/>
          <c:showPercent val="0"/>
          <c:showBubbleSize val="0"/>
        </c:dLbls>
        <c:smooth val="0"/>
        <c:axId val="1018040784"/>
        <c:axId val="1018038288"/>
      </c:lineChart>
      <c:catAx>
        <c:axId val="1018040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8038288"/>
        <c:crosses val="autoZero"/>
        <c:auto val="1"/>
        <c:lblAlgn val="ctr"/>
        <c:lblOffset val="100"/>
        <c:noMultiLvlLbl val="0"/>
      </c:catAx>
      <c:valAx>
        <c:axId val="1018038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804078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568" tIns="45784" rIns="91568" bIns="45784" rtlCol="0"/>
          <a:lstStyle>
            <a:lvl1pPr algn="l">
              <a:defRPr sz="1200"/>
            </a:lvl1pPr>
          </a:lstStyle>
          <a:p>
            <a:endParaRPr lang="en-NZ"/>
          </a:p>
        </p:txBody>
      </p:sp>
      <p:sp>
        <p:nvSpPr>
          <p:cNvPr id="3" name="Date Placeholder 2"/>
          <p:cNvSpPr>
            <a:spLocks noGrp="1"/>
          </p:cNvSpPr>
          <p:nvPr>
            <p:ph type="dt" idx="1"/>
          </p:nvPr>
        </p:nvSpPr>
        <p:spPr>
          <a:xfrm>
            <a:off x="3850444" y="0"/>
            <a:ext cx="2945659" cy="496332"/>
          </a:xfrm>
          <a:prstGeom prst="rect">
            <a:avLst/>
          </a:prstGeom>
        </p:spPr>
        <p:txBody>
          <a:bodyPr vert="horz" lIns="91568" tIns="45784" rIns="91568" bIns="45784" rtlCol="0"/>
          <a:lstStyle>
            <a:lvl1pPr algn="r">
              <a:defRPr sz="1200"/>
            </a:lvl1pPr>
          </a:lstStyle>
          <a:p>
            <a:fld id="{8B5AD0DE-6823-4E57-9F67-ABAFCBAB99E1}" type="datetimeFigureOut">
              <a:rPr lang="en-NZ" smtClean="0"/>
              <a:t>3/07/2022</a:t>
            </a:fld>
            <a:endParaRPr lang="en-NZ"/>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68" tIns="45784" rIns="91568" bIns="45784" rtlCol="0" anchor="ctr"/>
          <a:lstStyle/>
          <a:p>
            <a:endParaRPr lang="en-NZ"/>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568" tIns="45784" rIns="91568" bIns="457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3"/>
            <a:ext cx="2945659" cy="496332"/>
          </a:xfrm>
          <a:prstGeom prst="rect">
            <a:avLst/>
          </a:prstGeom>
        </p:spPr>
        <p:txBody>
          <a:bodyPr vert="horz" lIns="91568" tIns="45784" rIns="91568" bIns="45784" rtlCol="0" anchor="b"/>
          <a:lstStyle>
            <a:lvl1pPr algn="l">
              <a:defRPr sz="1200"/>
            </a:lvl1pPr>
          </a:lstStyle>
          <a:p>
            <a:endParaRPr lang="en-NZ"/>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568" tIns="45784" rIns="91568" bIns="45784" rtlCol="0" anchor="b"/>
          <a:lstStyle>
            <a:lvl1pPr algn="r">
              <a:defRPr sz="1200"/>
            </a:lvl1pPr>
          </a:lstStyle>
          <a:p>
            <a:fld id="{25C3B0DB-DAB9-444E-9C31-D66591ED4E16}" type="slidenum">
              <a:rPr lang="en-NZ" smtClean="0"/>
              <a:t>‹#›</a:t>
            </a:fld>
            <a:endParaRPr lang="en-NZ"/>
          </a:p>
        </p:txBody>
      </p:sp>
    </p:spTree>
    <p:extLst>
      <p:ext uri="{BB962C8B-B14F-4D97-AF65-F5344CB8AC3E}">
        <p14:creationId xmlns:p14="http://schemas.microsoft.com/office/powerpoint/2010/main" val="2576165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waikato.ac.nz/wmier/centres-and-units/early-years-research/where-have-we-publishe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Greetings</a:t>
            </a:r>
          </a:p>
          <a:p>
            <a:endParaRPr lang="en-NZ" dirty="0"/>
          </a:p>
        </p:txBody>
      </p:sp>
      <p:sp>
        <p:nvSpPr>
          <p:cNvPr id="4" name="Slide Number Placeholder 3"/>
          <p:cNvSpPr>
            <a:spLocks noGrp="1"/>
          </p:cNvSpPr>
          <p:nvPr>
            <p:ph type="sldNum" sz="quarter" idx="5"/>
          </p:nvPr>
        </p:nvSpPr>
        <p:spPr/>
        <p:txBody>
          <a:bodyPr/>
          <a:lstStyle/>
          <a:p>
            <a:fld id="{25C3B0DB-DAB9-444E-9C31-D66591ED4E16}" type="slidenum">
              <a:rPr lang="en-NZ" smtClean="0"/>
              <a:t>1</a:t>
            </a:fld>
            <a:endParaRPr lang="en-NZ"/>
          </a:p>
        </p:txBody>
      </p:sp>
    </p:spTree>
    <p:extLst>
      <p:ext uri="{BB962C8B-B14F-4D97-AF65-F5344CB8AC3E}">
        <p14:creationId xmlns:p14="http://schemas.microsoft.com/office/powerpoint/2010/main" val="171686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Concerned about these inequities, in 2008, the Quality Public Early Childhood Education project group was set up after nine national organisations with an interest in strengthening community-based provision were invited by the union to attend a meeting.  The project group met over 6 months. A main concern was that community-based services can’t compete and expand in the same way as business companies because they don’t have access to the same opportunities for raising capital. Developed tenets </a:t>
            </a:r>
            <a:r>
              <a:rPr lang="en-GB" dirty="0"/>
              <a:t>of community-based provision aligned with principles of democracy. </a:t>
            </a:r>
          </a:p>
          <a:p>
            <a:r>
              <a:rPr lang="en-GB" dirty="0"/>
              <a:t>Then vision, goals and strategies. We called for a national plan for early childhood provision favouring community-based and public ECE throughout New Zealand, as way of moving away from the market approach. Essentially advocating for crucial policy that would help turn the tide on privatised provision. </a:t>
            </a:r>
          </a:p>
          <a:p>
            <a:endParaRPr lang="en-GB" dirty="0"/>
          </a:p>
          <a:p>
            <a:endParaRPr lang="en-GB" dirty="0"/>
          </a:p>
          <a:p>
            <a:endParaRPr lang="en-NZ" dirty="0"/>
          </a:p>
        </p:txBody>
      </p:sp>
      <p:sp>
        <p:nvSpPr>
          <p:cNvPr id="4" name="Slide Number Placeholder 3"/>
          <p:cNvSpPr>
            <a:spLocks noGrp="1"/>
          </p:cNvSpPr>
          <p:nvPr>
            <p:ph type="sldNum" sz="quarter" idx="5"/>
          </p:nvPr>
        </p:nvSpPr>
        <p:spPr/>
        <p:txBody>
          <a:bodyPr/>
          <a:lstStyle/>
          <a:p>
            <a:fld id="{25C3B0DB-DAB9-444E-9C31-D66591ED4E16}" type="slidenum">
              <a:rPr lang="en-NZ" smtClean="0"/>
              <a:t>10</a:t>
            </a:fld>
            <a:endParaRPr lang="en-NZ"/>
          </a:p>
        </p:txBody>
      </p:sp>
    </p:spTree>
    <p:extLst>
      <p:ext uri="{BB962C8B-B14F-4D97-AF65-F5344CB8AC3E}">
        <p14:creationId xmlns:p14="http://schemas.microsoft.com/office/powerpoint/2010/main" val="64563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Z" dirty="0"/>
              <a:t>Third theme, -recent times - draw on my research to give contrasting stories of how the big corporate companies acted during Covid lockdowns compared with a large kindergarten association. We started the research in June 2020, after New Zealand had experienced a series of lockdowns when Covid was first identified in New Zealand. From a survey of managers, interviews with managers and some media commentary. </a:t>
            </a:r>
          </a:p>
          <a:p>
            <a:pPr marL="0" indent="0">
              <a:buNone/>
            </a:pPr>
            <a:r>
              <a:rPr lang="en-US" dirty="0"/>
              <a:t>Highlight some selected findings – </a:t>
            </a:r>
            <a:r>
              <a:rPr lang="en-US" b="0" dirty="0"/>
              <a:t>role ECE played during lockdowns and alert levels; then key issues that have been brought into focus concerning way ECE is provided and funded, and recommendations for future. </a:t>
            </a:r>
          </a:p>
          <a:p>
            <a:endParaRPr lang="en-US" b="0" dirty="0"/>
          </a:p>
          <a:p>
            <a:r>
              <a:rPr lang="en-US" dirty="0"/>
              <a:t>Sent 15 June 2020 – New Zealand had just moved to level 1. </a:t>
            </a:r>
          </a:p>
          <a:p>
            <a:r>
              <a:rPr lang="en-US" dirty="0"/>
              <a:t>Mitchell, L., Hodgen, E., Meagher-Lundberg, P., &amp; Wells, A. (2020). Impact of Covid-19 on the early childhood education sector in Aotearoa New Zealand: Challenges and opportunities. An initial survey of managers. Retrieved from </a:t>
            </a:r>
            <a:r>
              <a:rPr lang="en-US" dirty="0">
                <a:hlinkClick r:id="rId3"/>
              </a:rPr>
              <a:t>h</a:t>
            </a:r>
          </a:p>
          <a:p>
            <a:r>
              <a:rPr lang="en-US" dirty="0">
                <a:hlinkClick r:id="rId3"/>
              </a:rPr>
              <a:t>ttps://www.waikato.ac.nz/wmier/centres-and-units/early-years-research/where-have-we-published</a:t>
            </a:r>
            <a:endParaRPr lang="en-US" dirty="0"/>
          </a:p>
          <a:p>
            <a:endParaRPr lang="en-NZ" dirty="0"/>
          </a:p>
        </p:txBody>
      </p:sp>
      <p:sp>
        <p:nvSpPr>
          <p:cNvPr id="4" name="Slide Number Placeholder 3"/>
          <p:cNvSpPr>
            <a:spLocks noGrp="1"/>
          </p:cNvSpPr>
          <p:nvPr>
            <p:ph type="sldNum" sz="quarter" idx="5"/>
          </p:nvPr>
        </p:nvSpPr>
        <p:spPr/>
        <p:txBody>
          <a:bodyPr/>
          <a:lstStyle/>
          <a:p>
            <a:fld id="{25C3B0DB-DAB9-444E-9C31-D66591ED4E16}" type="slidenum">
              <a:rPr lang="en-NZ" smtClean="0"/>
              <a:t>11</a:t>
            </a:fld>
            <a:endParaRPr lang="en-NZ"/>
          </a:p>
        </p:txBody>
      </p:sp>
    </p:spTree>
    <p:extLst>
      <p:ext uri="{BB962C8B-B14F-4D97-AF65-F5344CB8AC3E}">
        <p14:creationId xmlns:p14="http://schemas.microsoft.com/office/powerpoint/2010/main" val="773120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government provided quite substantive funding for early childhood during the lockdowns. Usual MOE funding based on average enrolments continued. Special funding also available – a wage subsidy, rent reductions from owners and interest free loans. Only managers from education and care </a:t>
            </a:r>
            <a:r>
              <a:rPr lang="en-NZ" dirty="0" err="1"/>
              <a:t>sentres</a:t>
            </a:r>
            <a:r>
              <a:rPr lang="en-NZ" dirty="0"/>
              <a:t> applied for these – most for the wage subsidy.  (see percentages)</a:t>
            </a:r>
          </a:p>
        </p:txBody>
      </p:sp>
      <p:sp>
        <p:nvSpPr>
          <p:cNvPr id="4" name="Slide Number Placeholder 3"/>
          <p:cNvSpPr>
            <a:spLocks noGrp="1"/>
          </p:cNvSpPr>
          <p:nvPr>
            <p:ph type="sldNum" sz="quarter" idx="5"/>
          </p:nvPr>
        </p:nvSpPr>
        <p:spPr/>
        <p:txBody>
          <a:bodyPr/>
          <a:lstStyle/>
          <a:p>
            <a:fld id="{25C3B0DB-DAB9-444E-9C31-D66591ED4E16}" type="slidenum">
              <a:rPr lang="en-NZ" smtClean="0"/>
              <a:t>12</a:t>
            </a:fld>
            <a:endParaRPr lang="en-NZ"/>
          </a:p>
        </p:txBody>
      </p:sp>
    </p:spTree>
    <p:extLst>
      <p:ext uri="{BB962C8B-B14F-4D97-AF65-F5344CB8AC3E}">
        <p14:creationId xmlns:p14="http://schemas.microsoft.com/office/powerpoint/2010/main" val="3426553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During the lockdowns, the government provided funding for homebased care for the children of essential workers. Andrew Gibbons, a New Zealand academic, described the homebased care as work done in “solidarity” with the country and workers, contributing to the national aims and efforts to stop Covid spreading. “Solidarity” with families and children continued through face-to-face and online learning and advice. Solidarity with colleagues in some settings where regular check in and counselling were wanted.</a:t>
            </a:r>
          </a:p>
          <a:p>
            <a:r>
              <a:rPr lang="en-NZ" b="0" dirty="0"/>
              <a:t>Some managers of  community based services went out of their way to broker social, health and financial support for families. So in our follow-up interview we heard for example of Whanau Manaaki Kindergartens, a large kindergarten association,  that went out and got funding for food vouchers, and delivered these to families who were having tough financial struggles. And also helping families to connect with external agencies, such as a mum from a refugee background who had very limited English and needed to contact her landlord over a leaking toilet that was coming down her wall </a:t>
            </a:r>
            <a:r>
              <a:rPr lang="en-NZ" dirty="0"/>
              <a:t>from an upstairs flat. She rang her kindergarten community navigator who spoke her language, Arabic,  and helped her get action from the city council.  </a:t>
            </a:r>
          </a:p>
          <a:p>
            <a:r>
              <a:rPr lang="en-NZ" dirty="0"/>
              <a:t>  </a:t>
            </a:r>
          </a:p>
          <a:p>
            <a:r>
              <a:rPr lang="en-NZ" b="0" dirty="0"/>
              <a:t>Findings can be used to argue ECE is a critical element of social and education policy that can play a crucial role in post-pandemic recovery – needs to be seen as a public service and funded and treated accordingly. </a:t>
            </a:r>
          </a:p>
          <a:p>
            <a:endParaRPr lang="en-NZ" b="0" dirty="0"/>
          </a:p>
          <a:p>
            <a:endParaRPr lang="en-NZ" dirty="0"/>
          </a:p>
        </p:txBody>
      </p:sp>
      <p:sp>
        <p:nvSpPr>
          <p:cNvPr id="4" name="Slide Number Placeholder 3"/>
          <p:cNvSpPr>
            <a:spLocks noGrp="1"/>
          </p:cNvSpPr>
          <p:nvPr>
            <p:ph type="sldNum" sz="quarter" idx="5"/>
          </p:nvPr>
        </p:nvSpPr>
        <p:spPr/>
        <p:txBody>
          <a:bodyPr/>
          <a:lstStyle/>
          <a:p>
            <a:fld id="{25C3B0DB-DAB9-444E-9C31-D66591ED4E16}" type="slidenum">
              <a:rPr lang="en-NZ" smtClean="0"/>
              <a:t>13</a:t>
            </a:fld>
            <a:endParaRPr lang="en-NZ"/>
          </a:p>
        </p:txBody>
      </p:sp>
    </p:spTree>
    <p:extLst>
      <p:ext uri="{BB962C8B-B14F-4D97-AF65-F5344CB8AC3E}">
        <p14:creationId xmlns:p14="http://schemas.microsoft.com/office/powerpoint/2010/main" val="1553795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Contrast with employment actions taken by education and care management. Despite financial support, </a:t>
            </a:r>
            <a:r>
              <a:rPr lang="en-NZ" b="0" dirty="0"/>
              <a:t>25 percent </a:t>
            </a:r>
            <a:r>
              <a:rPr lang="en-US" b="0" dirty="0"/>
              <a:t>of managers in education and care </a:t>
            </a:r>
            <a:r>
              <a:rPr lang="en-US" b="0" dirty="0" err="1"/>
              <a:t>centres</a:t>
            </a:r>
            <a:r>
              <a:rPr lang="en-US" b="0" dirty="0"/>
              <a:t> reported that they reduced staff hours, 23% did not fill permanent vacancies, some made staff redundant and reduced staff pay.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Turn to 2 issues related to the big corporate companies in New Zealand –unfair employment practices and treatment of staff during this time; - Capacity to make money through dodgy financial practices. </a:t>
            </a:r>
          </a:p>
          <a:p>
            <a:endParaRPr lang="en-NZ" dirty="0"/>
          </a:p>
        </p:txBody>
      </p:sp>
      <p:sp>
        <p:nvSpPr>
          <p:cNvPr id="4" name="Slide Number Placeholder 3"/>
          <p:cNvSpPr>
            <a:spLocks noGrp="1"/>
          </p:cNvSpPr>
          <p:nvPr>
            <p:ph type="sldNum" sz="quarter" idx="5"/>
          </p:nvPr>
        </p:nvSpPr>
        <p:spPr/>
        <p:txBody>
          <a:bodyPr/>
          <a:lstStyle/>
          <a:p>
            <a:fld id="{25C3B0DB-DAB9-444E-9C31-D66591ED4E16}" type="slidenum">
              <a:rPr lang="en-NZ" smtClean="0"/>
              <a:t>14</a:t>
            </a:fld>
            <a:endParaRPr lang="en-NZ"/>
          </a:p>
        </p:txBody>
      </p:sp>
    </p:spTree>
    <p:extLst>
      <p:ext uri="{BB962C8B-B14F-4D97-AF65-F5344CB8AC3E}">
        <p14:creationId xmlns:p14="http://schemas.microsoft.com/office/powerpoint/2010/main" val="775833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Best Start is the largest corporate company in New Zealand. Its status was changed from a private corporation named ‘</a:t>
            </a:r>
            <a:r>
              <a:rPr lang="en-AU" sz="1200" kern="1200" dirty="0" err="1">
                <a:solidFill>
                  <a:schemeClr val="tx1"/>
                </a:solidFill>
                <a:effectLst/>
                <a:latin typeface="+mn-lt"/>
                <a:ea typeface="+mn-ea"/>
                <a:cs typeface="+mn-cs"/>
              </a:rPr>
              <a:t>Kidicorp</a:t>
            </a:r>
            <a:r>
              <a:rPr lang="en-AU" sz="1200" kern="1200" dirty="0">
                <a:solidFill>
                  <a:schemeClr val="tx1"/>
                </a:solidFill>
                <a:effectLst/>
                <a:latin typeface="+mn-lt"/>
                <a:ea typeface="+mn-ea"/>
                <a:cs typeface="+mn-cs"/>
              </a:rPr>
              <a:t> by founders (pictured), to a registered charitable trust operated by the Wright Family Trust in 2015. The centres were renamed ‘Best Start </a:t>
            </a:r>
            <a:r>
              <a:rPr lang="en-AU" sz="1200" kern="1200" dirty="0" err="1">
                <a:solidFill>
                  <a:schemeClr val="tx1"/>
                </a:solidFill>
                <a:effectLst/>
                <a:latin typeface="+mn-lt"/>
                <a:ea typeface="+mn-ea"/>
                <a:cs typeface="+mn-cs"/>
              </a:rPr>
              <a:t>Educare</a:t>
            </a:r>
            <a:r>
              <a:rPr lang="en-AU" sz="1200" kern="1200" dirty="0">
                <a:solidFill>
                  <a:schemeClr val="tx1"/>
                </a:solidFill>
                <a:effectLst/>
                <a:latin typeface="+mn-lt"/>
                <a:ea typeface="+mn-ea"/>
                <a:cs typeface="+mn-cs"/>
              </a:rPr>
              <a:t>’. Bay of Plenty Times described ‘Complex financial engineering’ behind this transformation, in which the Wright family sold </a:t>
            </a:r>
            <a:r>
              <a:rPr lang="en-AU" sz="1200" kern="1200" dirty="0" err="1">
                <a:solidFill>
                  <a:schemeClr val="tx1"/>
                </a:solidFill>
                <a:effectLst/>
                <a:latin typeface="+mn-lt"/>
                <a:ea typeface="+mn-ea"/>
                <a:cs typeface="+mn-cs"/>
              </a:rPr>
              <a:t>Kidicorp’s</a:t>
            </a:r>
            <a:r>
              <a:rPr lang="en-AU" sz="1200" kern="1200" dirty="0">
                <a:solidFill>
                  <a:schemeClr val="tx1"/>
                </a:solidFill>
                <a:effectLst/>
                <a:latin typeface="+mn-lt"/>
                <a:ea typeface="+mn-ea"/>
                <a:cs typeface="+mn-cs"/>
              </a:rPr>
              <a:t> shares to their family-run charity ——for $332m, with the purchase settled through regular repayments of an interest-free loan from now tax free earnings. Audit investigation in 2021, found $7m owing in an amended 2015 income tax assessment. A quarter of rent payments are to family owned enterprises ($8.6m). Makes huge amounts in government funding – estimated $200m per year, claimed very large wage subsidies ($26.9m) during lockdowns. </a:t>
            </a:r>
          </a:p>
          <a:p>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Bay of Plenty Times, 15 April, 2022).</a:t>
            </a:r>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fld id="{25C3B0DB-DAB9-444E-9C31-D66591ED4E16}" type="slidenum">
              <a:rPr lang="en-NZ" smtClean="0"/>
              <a:t>15</a:t>
            </a:fld>
            <a:endParaRPr lang="en-NZ"/>
          </a:p>
        </p:txBody>
      </p:sp>
    </p:spTree>
    <p:extLst>
      <p:ext uri="{BB962C8B-B14F-4D97-AF65-F5344CB8AC3E}">
        <p14:creationId xmlns:p14="http://schemas.microsoft.com/office/powerpoint/2010/main" val="2972454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Evolve is the second largest company in New Zealand, owning 111education and care centres in New Zealand and 21 in Australia. During the Covid-19 lockdown it received wage subsidies of $12 million, continued government ECE funding subsidies, and at the same time, </a:t>
            </a:r>
            <a:r>
              <a:rPr lang="en-AU" sz="1200" kern="1200" dirty="0" err="1">
                <a:solidFill>
                  <a:schemeClr val="tx1"/>
                </a:solidFill>
                <a:effectLst/>
                <a:latin typeface="+mn-lt"/>
                <a:ea typeface="+mn-ea"/>
                <a:cs typeface="+mn-cs"/>
              </a:rPr>
              <a:t>offeedr</a:t>
            </a:r>
            <a:r>
              <a:rPr lang="en-AU" sz="1200" kern="1200" dirty="0">
                <a:solidFill>
                  <a:schemeClr val="tx1"/>
                </a:solidFill>
                <a:effectLst/>
                <a:latin typeface="+mn-lt"/>
                <a:ea typeface="+mn-ea"/>
                <a:cs typeface="+mn-cs"/>
              </a:rPr>
              <a:t> full-time staff illegal 20-hour contracts, with a requirement to be on-call (unpaid) for a further 20 hours, in case they were needed. At the same time, plans were being made for expansion, and its companies statements reported a stronger overall financial 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fld id="{25C3B0DB-DAB9-444E-9C31-D66591ED4E16}" type="slidenum">
              <a:rPr lang="en-NZ" smtClean="0"/>
              <a:t>16</a:t>
            </a:fld>
            <a:endParaRPr lang="en-NZ"/>
          </a:p>
        </p:txBody>
      </p:sp>
    </p:spTree>
    <p:extLst>
      <p:ext uri="{BB962C8B-B14F-4D97-AF65-F5344CB8AC3E}">
        <p14:creationId xmlns:p14="http://schemas.microsoft.com/office/powerpoint/2010/main" val="1566137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Busy Bees Childcare </a:t>
            </a:r>
            <a:r>
              <a:rPr lang="en-AU" sz="1200" kern="1200" dirty="0">
                <a:solidFill>
                  <a:schemeClr val="tx1"/>
                </a:solidFill>
                <a:effectLst/>
                <a:latin typeface="+mn-lt"/>
                <a:ea typeface="+mn-ea"/>
                <a:cs typeface="+mn-cs"/>
              </a:rPr>
              <a:t>is the third largest provider of education and care centres in New Zealand, after buying </a:t>
            </a:r>
            <a:r>
              <a:rPr lang="en-US" sz="1200" kern="1200" dirty="0">
                <a:solidFill>
                  <a:schemeClr val="tx1"/>
                </a:solidFill>
                <a:effectLst/>
                <a:latin typeface="+mn-lt"/>
                <a:ea typeface="+mn-ea"/>
                <a:cs typeface="+mn-cs"/>
              </a:rPr>
              <a:t>75 ECE </a:t>
            </a:r>
            <a:r>
              <a:rPr lang="en-US" sz="1200" kern="1200" dirty="0" err="1">
                <a:solidFill>
                  <a:schemeClr val="tx1"/>
                </a:solidFill>
                <a:effectLst/>
                <a:latin typeface="+mn-lt"/>
                <a:ea typeface="+mn-ea"/>
                <a:cs typeface="+mn-cs"/>
              </a:rPr>
              <a:t>centres</a:t>
            </a:r>
            <a:r>
              <a:rPr lang="en-US" sz="1200" kern="1200" dirty="0">
                <a:solidFill>
                  <a:schemeClr val="tx1"/>
                </a:solidFill>
                <a:effectLst/>
                <a:latin typeface="+mn-lt"/>
                <a:ea typeface="+mn-ea"/>
                <a:cs typeface="+mn-cs"/>
              </a:rPr>
              <a:t> in New Zealand. It owns </a:t>
            </a:r>
            <a:r>
              <a:rPr lang="en-US" sz="1200" kern="1200" dirty="0" err="1">
                <a:solidFill>
                  <a:schemeClr val="tx1"/>
                </a:solidFill>
                <a:effectLst/>
                <a:latin typeface="+mn-lt"/>
                <a:ea typeface="+mn-ea"/>
                <a:cs typeface="+mn-cs"/>
              </a:rPr>
              <a:t>centres</a:t>
            </a:r>
            <a:r>
              <a:rPr lang="en-US" sz="1200" kern="1200" dirty="0">
                <a:solidFill>
                  <a:schemeClr val="tx1"/>
                </a:solidFill>
                <a:effectLst/>
                <a:latin typeface="+mn-lt"/>
                <a:ea typeface="+mn-ea"/>
                <a:cs typeface="+mn-cs"/>
              </a:rPr>
              <a:t> around the world. Busy Bees has been exposed in a report by the United Workers Union in Australia, </a:t>
            </a:r>
            <a:r>
              <a:rPr lang="en-NZ" sz="1200" kern="1200" dirty="0">
                <a:solidFill>
                  <a:schemeClr val="tx1"/>
                </a:solidFill>
                <a:effectLst/>
                <a:latin typeface="+mn-lt"/>
                <a:ea typeface="+mn-ea"/>
                <a:cs typeface="+mn-cs"/>
              </a:rPr>
              <a:t>for </a:t>
            </a:r>
            <a:r>
              <a:rPr lang="en-AU" sz="1200" kern="1200" dirty="0">
                <a:solidFill>
                  <a:schemeClr val="tx1"/>
                </a:solidFill>
                <a:effectLst/>
                <a:latin typeface="+mn-lt"/>
                <a:ea typeface="+mn-ea"/>
                <a:cs typeface="+mn-cs"/>
              </a:rPr>
              <a:t>paying exorbitant salaries to owners and executives and avoiding tax by paying the parent company offshore and registering a debt. The UCL report </a:t>
            </a:r>
            <a:r>
              <a:rPr lang="en-AU" sz="1200" i="1" kern="1200" dirty="0">
                <a:solidFill>
                  <a:schemeClr val="tx1"/>
                </a:solidFill>
                <a:effectLst/>
                <a:latin typeface="+mn-lt"/>
                <a:ea typeface="+mn-ea"/>
                <a:cs typeface="+mn-cs"/>
              </a:rPr>
              <a:t>Acquisitions, Mergers and Debt: the new language of childcare — Main Report</a:t>
            </a:r>
            <a:r>
              <a:rPr lang="en-AU" sz="1200" kern="1200" baseline="30000" dirty="0">
                <a:solidFill>
                  <a:schemeClr val="tx1"/>
                </a:solidFill>
                <a:effectLst/>
                <a:latin typeface="+mn-lt"/>
                <a:ea typeface="+mn-ea"/>
                <a:cs typeface="+mn-cs"/>
              </a:rPr>
              <a:t> 1</a:t>
            </a:r>
            <a:r>
              <a:rPr lang="en-AU" sz="1200" kern="1200" dirty="0">
                <a:solidFill>
                  <a:schemeClr val="tx1"/>
                </a:solidFill>
                <a:effectLst/>
                <a:latin typeface="+mn-lt"/>
                <a:ea typeface="+mn-ea"/>
                <a:cs typeface="+mn-cs"/>
              </a:rPr>
              <a:t> included Busy Bees. Similar and further findings, including that </a:t>
            </a:r>
            <a:r>
              <a:rPr lang="en-NZ" sz="1200" kern="1200" dirty="0">
                <a:solidFill>
                  <a:schemeClr val="tx1"/>
                </a:solidFill>
                <a:effectLst/>
                <a:latin typeface="+mn-lt"/>
                <a:ea typeface="+mn-ea"/>
                <a:cs typeface="+mn-cs"/>
              </a:rPr>
              <a:t>staff costs could be as much as 14 per cent lower than the not-for-profit sector</a:t>
            </a:r>
            <a:r>
              <a:rPr lang="en-AU" sz="1200" kern="1200" dirty="0">
                <a:solidFill>
                  <a:schemeClr val="tx1"/>
                </a:solidFill>
                <a:effectLst/>
                <a:latin typeface="+mn-lt"/>
                <a:ea typeface="+mn-ea"/>
                <a:cs typeface="+mn-cs"/>
              </a:rPr>
              <a:t>  – Helen and Eva?</a:t>
            </a:r>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fld id="{25C3B0DB-DAB9-444E-9C31-D66591ED4E16}" type="slidenum">
              <a:rPr lang="en-NZ" smtClean="0"/>
              <a:t>17</a:t>
            </a:fld>
            <a:endParaRPr lang="en-NZ"/>
          </a:p>
        </p:txBody>
      </p:sp>
    </p:spTree>
    <p:extLst>
      <p:ext uri="{BB962C8B-B14F-4D97-AF65-F5344CB8AC3E}">
        <p14:creationId xmlns:p14="http://schemas.microsoft.com/office/powerpoint/2010/main" val="2653006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1" kern="1200" dirty="0">
                <a:solidFill>
                  <a:schemeClr val="tx1"/>
                </a:solidFill>
                <a:effectLst/>
                <a:latin typeface="+mn-lt"/>
                <a:ea typeface="+mn-ea"/>
                <a:cs typeface="+mn-cs"/>
              </a:rPr>
              <a:t>ECE rollup. Expansion in New Zealand through acquisitions ‘and exit’  </a:t>
            </a:r>
            <a:endParaRPr lang="en-NZ"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Finally, this advertisement placed by </a:t>
            </a:r>
            <a:r>
              <a:rPr lang="en-NZ" sz="1200" kern="1200" dirty="0">
                <a:solidFill>
                  <a:schemeClr val="tx1"/>
                </a:solidFill>
                <a:effectLst/>
                <a:latin typeface="+mn-lt"/>
                <a:ea typeface="+mn-ea"/>
                <a:cs typeface="+mn-cs"/>
              </a:rPr>
              <a:t>the Institute of Directors New Zealand, in February 2022, for the position of Chair for an “ECE Rollup”. M</a:t>
            </a:r>
            <a:r>
              <a:rPr lang="en-AU" sz="1200" kern="1200" dirty="0" err="1">
                <a:solidFill>
                  <a:schemeClr val="tx1"/>
                </a:solidFill>
                <a:effectLst/>
                <a:latin typeface="+mn-lt"/>
                <a:ea typeface="+mn-ea"/>
                <a:cs typeface="+mn-cs"/>
              </a:rPr>
              <a:t>otivation</a:t>
            </a:r>
            <a:r>
              <a:rPr lang="en-AU" sz="1200" kern="1200" dirty="0">
                <a:solidFill>
                  <a:schemeClr val="tx1"/>
                </a:solidFill>
                <a:effectLst/>
                <a:latin typeface="+mn-lt"/>
                <a:ea typeface="+mn-ea"/>
                <a:cs typeface="+mn-cs"/>
              </a:rPr>
              <a:t> to expand through acquisitions not development of new places, make money and get out.</a:t>
            </a:r>
            <a:endParaRPr lang="en-NZ"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NZ" sz="1200" kern="1200" dirty="0">
                <a:solidFill>
                  <a:schemeClr val="tx1"/>
                </a:solidFill>
                <a:effectLst/>
                <a:latin typeface="+mn-lt"/>
                <a:ea typeface="+mn-ea"/>
                <a:cs typeface="+mn-cs"/>
              </a:rPr>
              <a:t>We're going to dominate the fragmented early childhood education industry in New Zealand through acquisition growth with commercial debt, equity and vendor finance. </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Our goal is to consolidate 100 facilities in the early childhood education sector &amp; exit.</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 Early childhood education has performed extremely well, with 5000 facilities &amp; 100 - 150 new facilities being built in New Zealand for the last 5 years.</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We have a group of experienced Board of Directors specialising in early childhood education, legal, finance, accounting and mergers &amp; acquisitions.</a:t>
            </a:r>
          </a:p>
          <a:p>
            <a:endParaRPr lang="en-NZ" dirty="0"/>
          </a:p>
        </p:txBody>
      </p:sp>
      <p:sp>
        <p:nvSpPr>
          <p:cNvPr id="4" name="Slide Number Placeholder 3"/>
          <p:cNvSpPr>
            <a:spLocks noGrp="1"/>
          </p:cNvSpPr>
          <p:nvPr>
            <p:ph type="sldNum" sz="quarter" idx="5"/>
          </p:nvPr>
        </p:nvSpPr>
        <p:spPr/>
        <p:txBody>
          <a:bodyPr/>
          <a:lstStyle/>
          <a:p>
            <a:fld id="{25C3B0DB-DAB9-444E-9C31-D66591ED4E16}" type="slidenum">
              <a:rPr lang="en-NZ" smtClean="0"/>
              <a:t>18</a:t>
            </a:fld>
            <a:endParaRPr lang="en-NZ"/>
          </a:p>
        </p:txBody>
      </p:sp>
    </p:spTree>
    <p:extLst>
      <p:ext uri="{BB962C8B-B14F-4D97-AF65-F5344CB8AC3E}">
        <p14:creationId xmlns:p14="http://schemas.microsoft.com/office/powerpoint/2010/main" val="4142055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Minister of Education, promised to “turn the tide on a </a:t>
            </a:r>
            <a:r>
              <a:rPr lang="en-US" sz="1200" kern="1200" dirty="0" err="1">
                <a:solidFill>
                  <a:schemeClr val="tx1"/>
                </a:solidFill>
                <a:effectLst/>
                <a:latin typeface="+mn-lt"/>
                <a:ea typeface="+mn-ea"/>
                <a:cs typeface="+mn-cs"/>
              </a:rPr>
              <a:t>a</a:t>
            </a:r>
            <a:r>
              <a:rPr lang="en-US" sz="1200" kern="1200" dirty="0">
                <a:solidFill>
                  <a:schemeClr val="tx1"/>
                </a:solidFill>
                <a:effectLst/>
                <a:latin typeface="+mn-lt"/>
                <a:ea typeface="+mn-ea"/>
                <a:cs typeface="+mn-cs"/>
              </a:rPr>
              <a:t> privatized profit-focused education system”. What was developed - another strategic plan – the Early Learning Action Plan. On working group – vociferous arguments with EC Council representing many private EC </a:t>
            </a:r>
            <a:r>
              <a:rPr lang="en-US" sz="1200" kern="1200" dirty="0" err="1">
                <a:solidFill>
                  <a:schemeClr val="tx1"/>
                </a:solidFill>
                <a:effectLst/>
                <a:latin typeface="+mn-lt"/>
                <a:ea typeface="+mn-ea"/>
                <a:cs typeface="+mn-cs"/>
              </a:rPr>
              <a:t>centres</a:t>
            </a:r>
            <a:r>
              <a:rPr lang="en-US" sz="1200" kern="1200" dirty="0">
                <a:solidFill>
                  <a:schemeClr val="tx1"/>
                </a:solidFill>
                <a:effectLst/>
                <a:latin typeface="+mn-lt"/>
                <a:ea typeface="+mn-ea"/>
                <a:cs typeface="+mn-cs"/>
              </a:rPr>
              <a:t> about private ECE and how to privilege public and community services. </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3 promising goals published:</a:t>
            </a:r>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introducing a managed network approach where any new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needs to have ministerial approval and meet criteria. This is drafted in an Education Bill and a select committee is looking at submissions. </a:t>
            </a:r>
            <a:r>
              <a:rPr lang="en-AU" sz="1200" kern="1200" dirty="0">
                <a:solidFill>
                  <a:schemeClr val="tx1"/>
                </a:solidFill>
                <a:effectLst/>
                <a:latin typeface="+mn-lt"/>
                <a:ea typeface="+mn-ea"/>
                <a:cs typeface="+mn-cs"/>
              </a:rPr>
              <a:t>A radical change from letting the market decide whether and where provision is needed - just a beginning step.</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Two other steps –</a:t>
            </a:r>
            <a:r>
              <a:rPr lang="en-AU" sz="1200" kern="1200" dirty="0" err="1">
                <a:solidFill>
                  <a:schemeClr val="tx1"/>
                </a:solidFill>
                <a:effectLst/>
                <a:latin typeface="+mn-lt"/>
                <a:ea typeface="+mn-ea"/>
                <a:cs typeface="+mn-cs"/>
              </a:rPr>
              <a:t>i</a:t>
            </a:r>
            <a:r>
              <a:rPr lang="en-AU" sz="1200" kern="1200" dirty="0">
                <a:solidFill>
                  <a:schemeClr val="tx1"/>
                </a:solidFill>
                <a:effectLst/>
                <a:latin typeface="+mn-lt"/>
                <a:ea typeface="+mn-ea"/>
                <a:cs typeface="+mn-cs"/>
              </a:rPr>
              <a:t>) regulated for 80 percent of staff in ECE to be qualified teachers. Ii). Some steps to achieving pay parity for all teachers – through funding tied to employers paying teachers on the kindergarten pay scale.</a:t>
            </a:r>
          </a:p>
          <a:p>
            <a:r>
              <a:rPr lang="en-AU" sz="1200" kern="1200" dirty="0">
                <a:solidFill>
                  <a:schemeClr val="tx1"/>
                </a:solidFill>
                <a:effectLst/>
                <a:latin typeface="+mn-lt"/>
                <a:ea typeface="+mn-ea"/>
                <a:cs typeface="+mn-cs"/>
              </a:rPr>
              <a:t>Capacity for profit-making curtailed - staffing biggest cost, where profits made.</a:t>
            </a:r>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fld id="{25C3B0DB-DAB9-444E-9C31-D66591ED4E16}" type="slidenum">
              <a:rPr lang="en-NZ" smtClean="0"/>
              <a:t>19</a:t>
            </a:fld>
            <a:endParaRPr lang="en-NZ"/>
          </a:p>
        </p:txBody>
      </p:sp>
    </p:spTree>
    <p:extLst>
      <p:ext uri="{BB962C8B-B14F-4D97-AF65-F5344CB8AC3E}">
        <p14:creationId xmlns:p14="http://schemas.microsoft.com/office/powerpoint/2010/main" val="1694389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Title. Thinking about the purpose of early childhood education is a good starting point– what education might possibly be in an idealised world. Last week Peter Moss and I made a presentation at Manchester Metropolitan University which we called “education and the rebirth of democracy”. And here I’m taking from Peter’s book with Michael Fielding - </a:t>
            </a:r>
            <a:r>
              <a:rPr lang="en-NZ" dirty="0"/>
              <a:t>A primary purpose of early childhood education is to form the democratic citizen, capable of engaging in a democratic way of life and democratic forms of relationship. And from Helen May, a New Zealand professor, who writes of education as a human right and a public good, and also refers to participation in a democratic society. Adults and children in Helen’s vision will include parents and teachers. These were, and still are unrealised visions in New Zealand today. </a:t>
            </a:r>
            <a:r>
              <a:rPr lang="en-US" sz="1200" b="0" i="0" u="none" strike="noStrike" kern="1200" baseline="0" dirty="0">
                <a:solidFill>
                  <a:schemeClr val="tx1"/>
                </a:solidFill>
                <a:latin typeface="+mn-lt"/>
                <a:ea typeface="+mn-ea"/>
                <a:cs typeface="+mn-cs"/>
              </a:rPr>
              <a:t>While education by itself won’t be able to achieve those goals, it is able to make a significant contribution to them.</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By contrast, a main message from research and stories of participants in ECE is that marketisation and privatisation exacerbate inequities for children, families, and teachers/educators in ECEC, and magnify differences in opportunities and remuneration for the workforce across different sectors and racial groups. Publicly listed corporate companies, are extreme in skewing this valuing. Acknowledge work of Eva, Helen and others from ICMEC, and the recent UCL report, ‘</a:t>
            </a:r>
            <a:r>
              <a:rPr lang="en-NZ" sz="1200" b="0" i="0" u="none" strike="noStrike" kern="1200" baseline="0" dirty="0">
                <a:solidFill>
                  <a:schemeClr val="tx1"/>
                </a:solidFill>
                <a:latin typeface="+mn-lt"/>
                <a:ea typeface="+mn-ea"/>
                <a:cs typeface="+mn-cs"/>
              </a:rPr>
              <a:t>Acquisitions, Mergers and Debt: the new language of childcare’</a:t>
            </a:r>
            <a:r>
              <a:rPr lang="en-AU" sz="1200" kern="1200" dirty="0">
                <a:solidFill>
                  <a:schemeClr val="tx1"/>
                </a:solidFill>
                <a:effectLst/>
                <a:latin typeface="+mn-lt"/>
                <a:ea typeface="+mn-ea"/>
                <a:cs typeface="+mn-cs"/>
              </a:rPr>
              <a:t> that exposes the s</a:t>
            </a:r>
            <a:r>
              <a:rPr lang="en-NZ" sz="1200" kern="1200" dirty="0" err="1">
                <a:solidFill>
                  <a:schemeClr val="tx1"/>
                </a:solidFill>
                <a:effectLst/>
                <a:latin typeface="+mn-lt"/>
                <a:ea typeface="+mn-ea"/>
                <a:cs typeface="+mn-cs"/>
              </a:rPr>
              <a:t>pread</a:t>
            </a:r>
            <a:r>
              <a:rPr lang="en-NZ" sz="1200" kern="1200" dirty="0">
                <a:solidFill>
                  <a:schemeClr val="tx1"/>
                </a:solidFill>
                <a:effectLst/>
                <a:latin typeface="+mn-lt"/>
                <a:ea typeface="+mn-ea"/>
                <a:cs typeface="+mn-cs"/>
              </a:rPr>
              <a:t> into the ECE sector of </a:t>
            </a:r>
            <a:r>
              <a:rPr lang="en-NZ" sz="1200" kern="1200" dirty="0" err="1">
                <a:solidFill>
                  <a:schemeClr val="tx1"/>
                </a:solidFill>
                <a:effectLst/>
                <a:latin typeface="+mn-lt"/>
                <a:ea typeface="+mn-ea"/>
                <a:cs typeface="+mn-cs"/>
              </a:rPr>
              <a:t>financialisation</a:t>
            </a:r>
            <a:r>
              <a:rPr lang="en-NZ" sz="1200" kern="1200" dirty="0">
                <a:solidFill>
                  <a:schemeClr val="tx1"/>
                </a:solidFill>
                <a:effectLst/>
                <a:latin typeface="+mn-lt"/>
                <a:ea typeface="+mn-ea"/>
                <a:cs typeface="+mn-cs"/>
              </a:rPr>
              <a:t>. F</a:t>
            </a:r>
            <a:r>
              <a:rPr lang="en-AU" sz="1200" kern="1200" dirty="0" err="1">
                <a:solidFill>
                  <a:schemeClr val="tx1"/>
                </a:solidFill>
                <a:effectLst/>
                <a:latin typeface="+mn-lt"/>
                <a:ea typeface="+mn-ea"/>
                <a:cs typeface="+mn-cs"/>
              </a:rPr>
              <a:t>inancial</a:t>
            </a:r>
            <a:r>
              <a:rPr lang="en-AU" sz="1200" kern="1200" dirty="0">
                <a:solidFill>
                  <a:schemeClr val="tx1"/>
                </a:solidFill>
                <a:effectLst/>
                <a:latin typeface="+mn-lt"/>
                <a:ea typeface="+mn-ea"/>
                <a:cs typeface="+mn-cs"/>
              </a:rPr>
              <a:t> values have come to be prioritised over human values.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And my last premise, the topic of this talk is that in my own country, </a:t>
            </a:r>
            <a:r>
              <a:rPr lang="en-AU" sz="1200" kern="1200" dirty="0" err="1">
                <a:solidFill>
                  <a:schemeClr val="tx1"/>
                </a:solidFill>
                <a:effectLst/>
                <a:latin typeface="+mn-lt"/>
                <a:ea typeface="+mn-ea"/>
                <a:cs typeface="+mn-cs"/>
              </a:rPr>
              <a:t>i</a:t>
            </a:r>
            <a:r>
              <a:rPr lang="en-NZ" dirty="0"/>
              <a:t>t is possible to “turn the tide” on marketisation and privatisation.</a:t>
            </a:r>
          </a:p>
          <a:p>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5C3B0DB-DAB9-444E-9C31-D66591ED4E16}" type="slidenum">
              <a:rPr lang="en-NZ" smtClean="0"/>
              <a:t>2</a:t>
            </a:fld>
            <a:endParaRPr lang="en-NZ"/>
          </a:p>
        </p:txBody>
      </p:sp>
    </p:spTree>
    <p:extLst>
      <p:ext uri="{BB962C8B-B14F-4D97-AF65-F5344CB8AC3E}">
        <p14:creationId xmlns:p14="http://schemas.microsoft.com/office/powerpoint/2010/main" val="439790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Putting forward an alternative story is dismissed by entrepreneurs and many in the sector, as out of touch with reality, that we have gone too far down the road of privatisation, that the neoliberal discourse has taken hold to such an extreme that it is impossible to turn back. Like Peter Moss, I believe that privatised provision is reversible, there are alternatives, it is a matter of political will. For a democratic system of early childhood education we need to, in the Minister of Education’s words, turn the tide on privatised profit-focused provision. For immediate steps we can learn from enlightened policies in  European and other countries:</a:t>
            </a:r>
          </a:p>
          <a:p>
            <a:pPr marL="171450" indent="-171450">
              <a:buFont typeface="Arial" panose="020B0604020202020204" pitchFamily="34" charset="0"/>
              <a:buChar char="•"/>
            </a:pPr>
            <a:r>
              <a:rPr lang="en-NZ" dirty="0"/>
              <a:t>Require structures to include community, parent and teacher representatives as full decision-makers</a:t>
            </a:r>
          </a:p>
          <a:p>
            <a:pPr marL="171450" indent="-171450">
              <a:buFont typeface="Arial" panose="020B0604020202020204" pitchFamily="34" charset="0"/>
              <a:buChar char="•"/>
            </a:pPr>
            <a:r>
              <a:rPr lang="en-NZ" dirty="0"/>
              <a:t>Remove eligibility for capital works and properties funding from for-profit centres</a:t>
            </a:r>
          </a:p>
          <a:p>
            <a:pPr marL="171450" indent="-171450">
              <a:buFont typeface="Arial" panose="020B0604020202020204" pitchFamily="34" charset="0"/>
              <a:buChar char="•"/>
            </a:pPr>
            <a:r>
              <a:rPr lang="en-NZ" dirty="0"/>
              <a:t>Cap fees and monitor enrolment policies</a:t>
            </a:r>
          </a:p>
          <a:p>
            <a:pPr marL="171450" indent="-171450">
              <a:buFont typeface="Arial" panose="020B0604020202020204" pitchFamily="34" charset="0"/>
              <a:buChar char="•"/>
            </a:pPr>
            <a:r>
              <a:rPr lang="en-NZ" dirty="0"/>
              <a:t>Require full accountability for spending of all funding</a:t>
            </a:r>
          </a:p>
          <a:p>
            <a:pPr marL="171450" indent="-171450">
              <a:buFont typeface="Arial" panose="020B0604020202020204" pitchFamily="34" charset="0"/>
              <a:buChar char="•"/>
            </a:pPr>
            <a:r>
              <a:rPr lang="en-NZ" dirty="0"/>
              <a:t>Pay parity for ECE teachers, Ministry of Education a party to collective agreement – teachers are public servants</a:t>
            </a:r>
          </a:p>
          <a:p>
            <a:pPr marL="171450" lvl="0" indent="-171450">
              <a:buFont typeface="Arial" panose="020B0604020202020204" pitchFamily="34" charset="0"/>
              <a:buChar char="•"/>
            </a:pPr>
            <a:r>
              <a:rPr lang="en-NZ" dirty="0"/>
              <a:t>Plan new provision and restrict it to community and public ECE. </a:t>
            </a:r>
          </a:p>
        </p:txBody>
      </p:sp>
      <p:sp>
        <p:nvSpPr>
          <p:cNvPr id="4" name="Slide Number Placeholder 3"/>
          <p:cNvSpPr>
            <a:spLocks noGrp="1"/>
          </p:cNvSpPr>
          <p:nvPr>
            <p:ph type="sldNum" sz="quarter" idx="10"/>
          </p:nvPr>
        </p:nvSpPr>
        <p:spPr/>
        <p:txBody>
          <a:bodyPr/>
          <a:lstStyle/>
          <a:p>
            <a:fld id="{25C3B0DB-DAB9-444E-9C31-D66591ED4E16}" type="slidenum">
              <a:rPr lang="en-NZ" smtClean="0"/>
              <a:t>20</a:t>
            </a:fld>
            <a:endParaRPr lang="en-NZ"/>
          </a:p>
        </p:txBody>
      </p:sp>
    </p:spTree>
    <p:extLst>
      <p:ext uri="{BB962C8B-B14F-4D97-AF65-F5344CB8AC3E}">
        <p14:creationId xmlns:p14="http://schemas.microsoft.com/office/powerpoint/2010/main" val="2081054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New Zealand examples illustrate that democratically organised networks, effective unions and community associations, can provide a means to organise, give voice to, and persist in a collective effort to progress ideals for ECE as a public good and for a well supported, well educated, and well paid ECE workforce. They </a:t>
            </a:r>
            <a:r>
              <a:rPr lang="en-GB" sz="1200" kern="1200" dirty="0">
                <a:solidFill>
                  <a:schemeClr val="tx1"/>
                </a:solidFill>
                <a:effectLst/>
                <a:latin typeface="+mn-lt"/>
                <a:ea typeface="+mn-ea"/>
                <a:cs typeface="+mn-cs"/>
              </a:rPr>
              <a:t>organised together to bring about new thinking. Advocacy went beyond workforce employment conditions, to ‘big’ questions about the role of education, arguments for ECE as a public good, and questions of social justice for children and families.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challenge is to maximise the potential of such coalitions to critically question and </a:t>
            </a:r>
            <a:r>
              <a:rPr lang="en-GB" sz="1200" kern="1200">
                <a:solidFill>
                  <a:schemeClr val="tx1"/>
                </a:solidFill>
                <a:effectLst/>
                <a:latin typeface="+mn-lt"/>
                <a:ea typeface="+mn-ea"/>
                <a:cs typeface="+mn-cs"/>
              </a:rPr>
              <a:t>change structural </a:t>
            </a:r>
            <a:r>
              <a:rPr lang="en-GB" sz="1200" kern="1200" dirty="0">
                <a:solidFill>
                  <a:schemeClr val="tx1"/>
                </a:solidFill>
                <a:effectLst/>
                <a:latin typeface="+mn-lt"/>
                <a:ea typeface="+mn-ea"/>
                <a:cs typeface="+mn-cs"/>
              </a:rPr>
              <a:t>relationships so that those who dominate politically do not hold the power to assert neoliberal solutions. </a:t>
            </a:r>
          </a:p>
          <a:p>
            <a:endParaRPr lang="en-NZ" dirty="0"/>
          </a:p>
        </p:txBody>
      </p:sp>
      <p:sp>
        <p:nvSpPr>
          <p:cNvPr id="4" name="Slide Number Placeholder 3"/>
          <p:cNvSpPr>
            <a:spLocks noGrp="1"/>
          </p:cNvSpPr>
          <p:nvPr>
            <p:ph type="sldNum" sz="quarter" idx="5"/>
          </p:nvPr>
        </p:nvSpPr>
        <p:spPr/>
        <p:txBody>
          <a:bodyPr/>
          <a:lstStyle/>
          <a:p>
            <a:fld id="{292C4EC8-DB02-4D5A-9BD6-CD38BA09B434}" type="slidenum">
              <a:rPr lang="en-NZ" smtClean="0"/>
              <a:t>21</a:t>
            </a:fld>
            <a:endParaRPr lang="en-NZ"/>
          </a:p>
        </p:txBody>
      </p:sp>
    </p:spTree>
    <p:extLst>
      <p:ext uri="{BB962C8B-B14F-4D97-AF65-F5344CB8AC3E}">
        <p14:creationId xmlns:p14="http://schemas.microsoft.com/office/powerpoint/2010/main" val="2574272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Start by talking briefly about the New Zealand policy context , presenting a little history on how we came to have a reasonably integrated system of early childhood education, and the role of collaborative advocacy in getting to where we are today. Then turn to the </a:t>
            </a:r>
            <a:r>
              <a:rPr lang="en-NZ" dirty="0" err="1"/>
              <a:t>achilles</a:t>
            </a:r>
            <a:r>
              <a:rPr lang="en-NZ" dirty="0"/>
              <a:t> heel of our system – marketisation and privatisation, that has been a feature since the neoliberal reforms that swept New Zealand in the 1980s. At that time, new right economic theory was applied to reforms in education, and particularly to the early childhood sector, which became increasingly privatised. I’ll present some data on the growth of the for-profit sector and impacts. Then draw on my research to give contrasting stories of how the big corporate companies acted during Covid lockdowns compared with a large kindergarten association. End with  the present government’s Early Learning Action plan and steps to turn the tide on for-profit provision. </a:t>
            </a:r>
          </a:p>
          <a:p>
            <a:endParaRPr lang="en-NZ" dirty="0"/>
          </a:p>
        </p:txBody>
      </p:sp>
      <p:sp>
        <p:nvSpPr>
          <p:cNvPr id="4" name="Slide Number Placeholder 3"/>
          <p:cNvSpPr>
            <a:spLocks noGrp="1"/>
          </p:cNvSpPr>
          <p:nvPr>
            <p:ph type="sldNum" sz="quarter" idx="5"/>
          </p:nvPr>
        </p:nvSpPr>
        <p:spPr/>
        <p:txBody>
          <a:bodyPr/>
          <a:lstStyle/>
          <a:p>
            <a:fld id="{25C3B0DB-DAB9-444E-9C31-D66591ED4E16}" type="slidenum">
              <a:rPr lang="en-NZ" smtClean="0"/>
              <a:t>3</a:t>
            </a:fld>
            <a:endParaRPr lang="en-NZ"/>
          </a:p>
        </p:txBody>
      </p:sp>
    </p:spTree>
    <p:extLst>
      <p:ext uri="{BB962C8B-B14F-4D97-AF65-F5344CB8AC3E}">
        <p14:creationId xmlns:p14="http://schemas.microsoft.com/office/powerpoint/2010/main" val="1463449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Context: New Zealand’s early childhood education system has been called a “paradigm of diversity” because of the wide variety of types of service. Many of these developed from grass roots initiatives they can be linked to New Zealand’s </a:t>
            </a:r>
            <a:r>
              <a:rPr lang="en-US" sz="1200" b="0" i="0" u="none" strike="noStrike" kern="1200" baseline="0" dirty="0">
                <a:solidFill>
                  <a:schemeClr val="tx1"/>
                </a:solidFill>
                <a:latin typeface="+mn-lt"/>
                <a:ea typeface="+mn-ea"/>
                <a:cs typeface="+mn-cs"/>
              </a:rPr>
              <a:t>historical context, particularly the Polynesian migration approximately 800 years ago; European </a:t>
            </a:r>
            <a:r>
              <a:rPr lang="en-US" sz="1200" b="0" i="0" u="none" strike="noStrike" kern="1200" baseline="0" dirty="0" err="1">
                <a:solidFill>
                  <a:schemeClr val="tx1"/>
                </a:solidFill>
                <a:latin typeface="+mn-lt"/>
                <a:ea typeface="+mn-ea"/>
                <a:cs typeface="+mn-cs"/>
              </a:rPr>
              <a:t>colonisation</a:t>
            </a:r>
            <a:r>
              <a:rPr lang="en-US" sz="1200" b="0" i="0" u="none" strike="noStrike" kern="1200" baseline="0" dirty="0">
                <a:solidFill>
                  <a:schemeClr val="tx1"/>
                </a:solidFill>
                <a:latin typeface="+mn-lt"/>
                <a:ea typeface="+mn-ea"/>
                <a:cs typeface="+mn-cs"/>
              </a:rPr>
              <a:t> in the nineteenth century and immigration during post-war years, especially from Pacific Island nations; and more recently</a:t>
            </a:r>
          </a:p>
          <a:p>
            <a:r>
              <a:rPr lang="en-NZ" sz="1200" b="0" i="0" u="none" strike="noStrike" kern="1200" baseline="0" dirty="0">
                <a:solidFill>
                  <a:schemeClr val="tx1"/>
                </a:solidFill>
                <a:latin typeface="+mn-lt"/>
                <a:ea typeface="+mn-ea"/>
                <a:cs typeface="+mn-cs"/>
              </a:rPr>
              <a:t>from other countries</a:t>
            </a:r>
            <a:r>
              <a:rPr lang="en-GB" dirty="0"/>
              <a:t>. </a:t>
            </a:r>
          </a:p>
          <a:p>
            <a:r>
              <a:rPr lang="en-NZ" dirty="0"/>
              <a:t>Explain briefly:</a:t>
            </a:r>
          </a:p>
          <a:p>
            <a:r>
              <a:rPr lang="en-NZ" dirty="0"/>
              <a:t>Teacher-led – where qualified teachers responsible for programme</a:t>
            </a:r>
          </a:p>
          <a:p>
            <a:r>
              <a:rPr lang="en-NZ" dirty="0"/>
              <a:t>Notice the dominance of private provision in education and care (childcare) and homebased (</a:t>
            </a:r>
            <a:r>
              <a:rPr lang="en-NZ" dirty="0" err="1"/>
              <a:t>familydaycare</a:t>
            </a:r>
            <a:r>
              <a:rPr lang="en-NZ" dirty="0"/>
              <a:t>) sectors.</a:t>
            </a:r>
          </a:p>
          <a:p>
            <a:endParaRPr lang="en-GB" dirty="0"/>
          </a:p>
          <a:p>
            <a:r>
              <a:rPr lang="en-US" sz="1200" b="0" i="0" u="none" strike="noStrike" kern="1200" baseline="0" dirty="0">
                <a:solidFill>
                  <a:schemeClr val="tx1"/>
                </a:solidFill>
                <a:latin typeface="+mn-lt"/>
                <a:ea typeface="+mn-ea"/>
                <a:cs typeface="+mn-cs"/>
              </a:rPr>
              <a:t>Parent−/</a:t>
            </a:r>
            <a:r>
              <a:rPr lang="en-US" sz="1200" b="0" i="0" u="none" strike="noStrike" kern="1200" baseline="0" dirty="0" err="1">
                <a:solidFill>
                  <a:schemeClr val="tx1"/>
                </a:solidFill>
                <a:latin typeface="+mn-lt"/>
                <a:ea typeface="+mn-ea"/>
                <a:cs typeface="+mn-cs"/>
              </a:rPr>
              <a:t>whānau</a:t>
            </a:r>
            <a:r>
              <a:rPr lang="en-US" sz="1200" b="0" i="0" u="none" strike="noStrike" kern="1200" baseline="0" dirty="0">
                <a:solidFill>
                  <a:schemeClr val="tx1"/>
                </a:solidFill>
                <a:latin typeface="+mn-lt"/>
                <a:ea typeface="+mn-ea"/>
                <a:cs typeface="+mn-cs"/>
              </a:rPr>
              <a:t>-led -high levels of parent and/or </a:t>
            </a:r>
            <a:r>
              <a:rPr lang="en-US" sz="1200" b="0" i="0" u="none" strike="noStrike" kern="1200" baseline="0" dirty="0" err="1">
                <a:solidFill>
                  <a:schemeClr val="tx1"/>
                </a:solidFill>
                <a:latin typeface="+mn-lt"/>
                <a:ea typeface="+mn-ea"/>
                <a:cs typeface="+mn-cs"/>
              </a:rPr>
              <a:t>whānau</a:t>
            </a:r>
            <a:r>
              <a:rPr lang="en-US" sz="1200" b="0" i="0" u="none" strike="noStrike" kern="1200" baseline="0" dirty="0">
                <a:solidFill>
                  <a:schemeClr val="tx1"/>
                </a:solidFill>
                <a:latin typeface="+mn-lt"/>
                <a:ea typeface="+mn-ea"/>
                <a:cs typeface="+mn-cs"/>
              </a:rPr>
              <a:t> involvement in providing early childhood education. They don’t have to meet teacher registration targets, but have their own </a:t>
            </a:r>
            <a:r>
              <a:rPr lang="en-NZ" sz="1200" b="0" i="0" u="none" strike="noStrike" kern="1200" baseline="0" dirty="0">
                <a:solidFill>
                  <a:schemeClr val="tx1"/>
                </a:solidFill>
                <a:latin typeface="+mn-lt"/>
                <a:ea typeface="+mn-ea"/>
                <a:cs typeface="+mn-cs"/>
              </a:rPr>
              <a:t>service-specific qualification requirements.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Focus on teacher-led services, where requirements are for 50 percent of staff to be qualified teachers. Here impacts of privatisation and marketisation, and growth of private provision, are stark.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p:txBody>
      </p:sp>
      <p:sp>
        <p:nvSpPr>
          <p:cNvPr id="4" name="Slide Number Placeholder 3"/>
          <p:cNvSpPr>
            <a:spLocks noGrp="1"/>
          </p:cNvSpPr>
          <p:nvPr>
            <p:ph type="sldNum" sz="quarter" idx="5"/>
          </p:nvPr>
        </p:nvSpPr>
        <p:spPr/>
        <p:txBody>
          <a:bodyPr/>
          <a:lstStyle/>
          <a:p>
            <a:fld id="{25C3B0DB-DAB9-444E-9C31-D66591ED4E16}" type="slidenum">
              <a:rPr lang="en-NZ" smtClean="0"/>
              <a:t>4</a:t>
            </a:fld>
            <a:endParaRPr lang="en-NZ"/>
          </a:p>
        </p:txBody>
      </p:sp>
    </p:spTree>
    <p:extLst>
      <p:ext uri="{BB962C8B-B14F-4D97-AF65-F5344CB8AC3E}">
        <p14:creationId xmlns:p14="http://schemas.microsoft.com/office/powerpoint/2010/main" val="1009177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Zealand’s policy context is of considerable international interest because of the advancements we have made to integrate education and care within an education administration, and make further integrations with respect to curriculum, a teaching ECE workforce, and funding. It is seen as a leader in education-based integration. Mason Durie, a highly regarded academic writing about education for Maori said this:</a:t>
            </a:r>
          </a:p>
          <a:p>
            <a:r>
              <a:rPr lang="en-GB" dirty="0"/>
              <a:t>The principle of integrated action recognises the multiple players in education. Success or failure is the result of many forces acting together – school and community; teachers and parents; students and their peers; Māori and the State. Unless there is some platform for integrated action, then development will be piecemeal and progress will be uneven. </a:t>
            </a:r>
          </a:p>
          <a:p>
            <a:r>
              <a:rPr lang="en-AU" sz="1200" kern="1200" dirty="0">
                <a:solidFill>
                  <a:schemeClr val="tx1"/>
                </a:solidFill>
                <a:effectLst/>
                <a:latin typeface="+mn-lt"/>
                <a:ea typeface="+mn-ea"/>
                <a:cs typeface="+mn-cs"/>
              </a:rPr>
              <a:t>The principle of integrated action refers to both structural integration of policy and conceptual integration within policy and pedagogy. </a:t>
            </a:r>
            <a:endParaRPr lang="en-NZ" dirty="0"/>
          </a:p>
        </p:txBody>
      </p:sp>
      <p:sp>
        <p:nvSpPr>
          <p:cNvPr id="4" name="Slide Number Placeholder 3"/>
          <p:cNvSpPr>
            <a:spLocks noGrp="1"/>
          </p:cNvSpPr>
          <p:nvPr>
            <p:ph type="sldNum" sz="quarter" idx="5"/>
          </p:nvPr>
        </p:nvSpPr>
        <p:spPr/>
        <p:txBody>
          <a:bodyPr/>
          <a:lstStyle/>
          <a:p>
            <a:fld id="{25C3B0DB-DAB9-444E-9C31-D66591ED4E16}" type="slidenum">
              <a:rPr lang="en-NZ" smtClean="0"/>
              <a:t>5</a:t>
            </a:fld>
            <a:endParaRPr lang="en-NZ"/>
          </a:p>
        </p:txBody>
      </p:sp>
    </p:spTree>
    <p:extLst>
      <p:ext uri="{BB962C8B-B14F-4D97-AF65-F5344CB8AC3E}">
        <p14:creationId xmlns:p14="http://schemas.microsoft.com/office/powerpoint/2010/main" val="2463153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Integration was significant in New Zealand in acknowledging the inseparability of care and education, and promising an educational focus in all early childhood services. In terms of children’s rights, integration was intended to offer a basis for a good quality education for all children in whatever service, but needed other policy such as, curriculum, staffing, advisory support, and funding, to support goal. These began to happen under the Labour government’s terms of office (1984 to 1989) when we gained a common 3 year integrated teacher training, and steps towards a common funding system. The 1990s were bleak – state services privatised; 1991 budget cuts below poverty line; called “the New Zealand experiment” cos of policy extremes under a right wing government. In those years, led by union, we formed amalgamations and coalitions to advocate for progress – highlighted on the chart in pink. More about that next. The 2002 government 10 year strategic plan - significance. 2021 - another action plan under a Labour government was published.</a:t>
            </a:r>
            <a:endParaRPr lang="en-GB" dirty="0"/>
          </a:p>
          <a:p>
            <a:endParaRPr lang="en-NZ" dirty="0"/>
          </a:p>
        </p:txBody>
      </p:sp>
      <p:sp>
        <p:nvSpPr>
          <p:cNvPr id="4" name="Slide Number Placeholder 3"/>
          <p:cNvSpPr>
            <a:spLocks noGrp="1"/>
          </p:cNvSpPr>
          <p:nvPr>
            <p:ph type="sldNum" sz="quarter" idx="5"/>
          </p:nvPr>
        </p:nvSpPr>
        <p:spPr/>
        <p:txBody>
          <a:bodyPr/>
          <a:lstStyle/>
          <a:p>
            <a:fld id="{25C3B0DB-DAB9-444E-9C31-D66591ED4E16}" type="slidenum">
              <a:rPr lang="en-NZ" smtClean="0"/>
              <a:t>6</a:t>
            </a:fld>
            <a:endParaRPr lang="en-NZ"/>
          </a:p>
        </p:txBody>
      </p:sp>
    </p:spTree>
    <p:extLst>
      <p:ext uri="{BB962C8B-B14F-4D97-AF65-F5344CB8AC3E}">
        <p14:creationId xmlns:p14="http://schemas.microsoft.com/office/powerpoint/2010/main" val="1905995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5680" rtl="0" eaLnBrk="1" fontAlgn="auto" latinLnBrk="0" hangingPunct="1">
              <a:lnSpc>
                <a:spcPct val="100000"/>
              </a:lnSpc>
              <a:spcBef>
                <a:spcPts val="0"/>
              </a:spcBef>
              <a:spcAft>
                <a:spcPts val="0"/>
              </a:spcAft>
              <a:buClrTx/>
              <a:buSzTx/>
              <a:buFontTx/>
              <a:buNone/>
              <a:tabLst/>
              <a:defRPr/>
            </a:pPr>
            <a:r>
              <a:rPr lang="en-NZ" dirty="0"/>
              <a:t>Policy change didn’t happen by chance. New Zealand has a tradition of working collaboratively in advocacy –advocacy woven through the policy gains.  The original integration of care and education took 12 years of advocacy that started in the women’s movement of the 1970s – it was women who  demanded high quality education and care for their children while they took part in paid employment, and women who organised to achieve this.</a:t>
            </a:r>
            <a:endParaRPr lang="en-GB" dirty="0"/>
          </a:p>
          <a:p>
            <a:pPr defTabSz="915680"/>
            <a:r>
              <a:rPr lang="en-NZ" dirty="0"/>
              <a:t>The blueprint for policy that we called “Future Directions” – was a remarkable feat in collaborating and getting policy consensus from nine different national early childhood organisations representing the diverse community-based sector. 1996. Sick of enduring cuts and lurching from one government budget to next. Developed own plan through consultation. Turned table on govt officials by calling for their submissions. We created new aspirations and language which in the end became the political mainstream, and set the agenda for the first long term strategic plan for early childhood education. The union’s pay parity campaign emphasised the concept of a teacher, whatever sector they teach in. </a:t>
            </a:r>
          </a:p>
        </p:txBody>
      </p:sp>
      <p:sp>
        <p:nvSpPr>
          <p:cNvPr id="4" name="Slide Number Placeholder 3"/>
          <p:cNvSpPr>
            <a:spLocks noGrp="1"/>
          </p:cNvSpPr>
          <p:nvPr>
            <p:ph type="sldNum" sz="quarter" idx="10"/>
          </p:nvPr>
        </p:nvSpPr>
        <p:spPr/>
        <p:txBody>
          <a:bodyPr/>
          <a:lstStyle/>
          <a:p>
            <a:fld id="{25C3B0DB-DAB9-444E-9C31-D66591ED4E16}" type="slidenum">
              <a:rPr lang="en-NZ" smtClean="0"/>
              <a:t>7</a:t>
            </a:fld>
            <a:endParaRPr lang="en-NZ"/>
          </a:p>
        </p:txBody>
      </p:sp>
    </p:spTree>
    <p:extLst>
      <p:ext uri="{BB962C8B-B14F-4D97-AF65-F5344CB8AC3E}">
        <p14:creationId xmlns:p14="http://schemas.microsoft.com/office/powerpoint/2010/main" val="163439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80"/>
            <a:r>
              <a:rPr lang="en-NZ" dirty="0"/>
              <a:t>Here straight to the heart of what is problematic  in early childhood policy in New Zealand: the policy frameworks that have encouraged an enormous </a:t>
            </a:r>
            <a:r>
              <a:rPr lang="en-NZ" dirty="0" err="1"/>
              <a:t>uncurtailed</a:t>
            </a:r>
            <a:r>
              <a:rPr lang="en-NZ" dirty="0"/>
              <a:t> growth of for-profit education and care centres. The lines with an </a:t>
            </a:r>
            <a:r>
              <a:rPr lang="en-NZ" b="0" dirty="0"/>
              <a:t>upward trajectory are private education and care centres - the green line; and private homebased services – the orange line.</a:t>
            </a:r>
            <a:r>
              <a:rPr lang="en-NZ" dirty="0"/>
              <a:t> </a:t>
            </a:r>
            <a:r>
              <a:rPr lang="en-NZ" b="0" dirty="0"/>
              <a:t>Downward trajectories are community-based education and care centres and homebased services. The growth parallels increases in early childhood funding. </a:t>
            </a:r>
          </a:p>
          <a:p>
            <a:pPr defTabSz="915680"/>
            <a:r>
              <a:rPr lang="en-NZ" b="0" dirty="0"/>
              <a:t>All government funding streams are available to the for-profit sector on the same basis as to the community sector. Includes funding for capital works. Private for-profit centres are able to make financial gains and distribute these to members. </a:t>
            </a:r>
            <a:r>
              <a:rPr lang="en-NZ" dirty="0"/>
              <a:t>Some listed on the share market. </a:t>
            </a:r>
            <a:r>
              <a:rPr lang="en-AU" sz="1200" kern="1200" dirty="0">
                <a:solidFill>
                  <a:schemeClr val="tx1"/>
                </a:solidFill>
                <a:effectLst/>
                <a:latin typeface="+mn-lt"/>
                <a:ea typeface="+mn-ea"/>
                <a:cs typeface="+mn-cs"/>
              </a:rPr>
              <a:t>Government funding, parent fees and property are lucrative sources for making business profits. </a:t>
            </a:r>
          </a:p>
          <a:p>
            <a:pPr defTabSz="915680"/>
            <a:r>
              <a:rPr lang="en-AU" sz="1200" kern="1200" dirty="0">
                <a:solidFill>
                  <a:schemeClr val="tx1"/>
                </a:solidFill>
                <a:effectLst/>
                <a:latin typeface="+mn-lt"/>
                <a:ea typeface="+mn-ea"/>
                <a:cs typeface="+mn-cs"/>
              </a:rPr>
              <a:t>There has been no requirement for planning of new services to meet community needs - any business owner could set up an ECE centre if meet regulatory requirements.</a:t>
            </a:r>
            <a:endParaRPr lang="en-NZ" sz="1200" kern="1200" dirty="0">
              <a:solidFill>
                <a:schemeClr val="tx1"/>
              </a:solidFill>
              <a:effectLst/>
              <a:latin typeface="+mn-lt"/>
              <a:ea typeface="+mn-ea"/>
              <a:cs typeface="+mn-cs"/>
            </a:endParaRPr>
          </a:p>
          <a:p>
            <a:pPr defTabSz="915680"/>
            <a:endParaRPr lang="en-NZ" dirty="0"/>
          </a:p>
        </p:txBody>
      </p:sp>
      <p:sp>
        <p:nvSpPr>
          <p:cNvPr id="4" name="Slide Number Placeholder 3"/>
          <p:cNvSpPr>
            <a:spLocks noGrp="1"/>
          </p:cNvSpPr>
          <p:nvPr>
            <p:ph type="sldNum" sz="quarter" idx="10"/>
          </p:nvPr>
        </p:nvSpPr>
        <p:spPr/>
        <p:txBody>
          <a:bodyPr/>
          <a:lstStyle/>
          <a:p>
            <a:fld id="{25C3B0DB-DAB9-444E-9C31-D66591ED4E16}" type="slidenum">
              <a:rPr lang="en-NZ" smtClean="0"/>
              <a:t>8</a:t>
            </a:fld>
            <a:endParaRPr lang="en-NZ"/>
          </a:p>
        </p:txBody>
      </p:sp>
    </p:spTree>
    <p:extLst>
      <p:ext uri="{BB962C8B-B14F-4D97-AF65-F5344CB8AC3E}">
        <p14:creationId xmlns:p14="http://schemas.microsoft.com/office/powerpoint/2010/main" val="3031903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80"/>
            <a:r>
              <a:rPr lang="en-NZ" dirty="0"/>
              <a:t>Much research, including my own has shown on average for-profit provision is rated lower on indicators of quality,  offers poorer staff working conditions and pay, employs lower percentages of qualified teachers, and offers more restricted access than community-based and public provision. To quote</a:t>
            </a:r>
          </a:p>
          <a:p>
            <a:pPr marL="0" marR="0" lvl="0" indent="0" algn="l" defTabSz="915680" rtl="0" eaLnBrk="1" fontAlgn="auto" latinLnBrk="0" hangingPunct="1">
              <a:lnSpc>
                <a:spcPct val="100000"/>
              </a:lnSpc>
              <a:spcBef>
                <a:spcPts val="0"/>
              </a:spcBef>
              <a:spcAft>
                <a:spcPts val="0"/>
              </a:spcAft>
              <a:buClrTx/>
              <a:buSzTx/>
              <a:buFontTx/>
              <a:buNone/>
              <a:tabLst/>
              <a:defRPr/>
            </a:pPr>
            <a:r>
              <a:rPr lang="en-NZ" i="1" dirty="0"/>
              <a:t>Marketisation and privatisation risk deepening, consolidating or widening inequalities of access to ECEC provision and driving qualitative differences between types of provider  </a:t>
            </a:r>
            <a:r>
              <a:rPr lang="en-NZ" sz="1050" i="1" dirty="0"/>
              <a:t>(Lloyd, 2012, p. 8)</a:t>
            </a:r>
          </a:p>
          <a:p>
            <a:pPr defTabSz="915680"/>
            <a:r>
              <a:rPr lang="en-NZ" dirty="0"/>
              <a:t>In New Zealand, the market approach to provision has led to oversupply and undersupply with poorer and rural areas disadvantaged.  </a:t>
            </a:r>
          </a:p>
          <a:p>
            <a:pPr defTabSz="915680"/>
            <a:endParaRPr lang="en-NZ" dirty="0"/>
          </a:p>
        </p:txBody>
      </p:sp>
      <p:sp>
        <p:nvSpPr>
          <p:cNvPr id="4" name="Slide Number Placeholder 3"/>
          <p:cNvSpPr>
            <a:spLocks noGrp="1"/>
          </p:cNvSpPr>
          <p:nvPr>
            <p:ph type="sldNum" sz="quarter" idx="10"/>
          </p:nvPr>
        </p:nvSpPr>
        <p:spPr/>
        <p:txBody>
          <a:bodyPr/>
          <a:lstStyle/>
          <a:p>
            <a:fld id="{25C3B0DB-DAB9-444E-9C31-D66591ED4E16}" type="slidenum">
              <a:rPr lang="en-NZ" smtClean="0"/>
              <a:t>9</a:t>
            </a:fld>
            <a:endParaRPr lang="en-NZ"/>
          </a:p>
        </p:txBody>
      </p:sp>
    </p:spTree>
    <p:extLst>
      <p:ext uri="{BB962C8B-B14F-4D97-AF65-F5344CB8AC3E}">
        <p14:creationId xmlns:p14="http://schemas.microsoft.com/office/powerpoint/2010/main" val="3497699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F2119D1C-20B1-9B4C-96A9-795020696F07}" type="datetimeFigureOut">
              <a:rPr lang="en-US" smtClean="0"/>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82B66-38B5-3547-BE76-6C606F8D0A91}" type="slidenum">
              <a:rPr lang="en-US" smtClean="0"/>
              <a:t>‹#›</a:t>
            </a:fld>
            <a:endParaRPr lang="en-US"/>
          </a:p>
        </p:txBody>
      </p:sp>
    </p:spTree>
    <p:extLst>
      <p:ext uri="{BB962C8B-B14F-4D97-AF65-F5344CB8AC3E}">
        <p14:creationId xmlns:p14="http://schemas.microsoft.com/office/powerpoint/2010/main" val="710996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F2119D1C-20B1-9B4C-96A9-795020696F07}" type="datetimeFigureOut">
              <a:rPr lang="en-US" smtClean="0"/>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82B66-38B5-3547-BE76-6C606F8D0A91}" type="slidenum">
              <a:rPr lang="en-US" smtClean="0"/>
              <a:t>‹#›</a:t>
            </a:fld>
            <a:endParaRPr lang="en-US"/>
          </a:p>
        </p:txBody>
      </p:sp>
    </p:spTree>
    <p:extLst>
      <p:ext uri="{BB962C8B-B14F-4D97-AF65-F5344CB8AC3E}">
        <p14:creationId xmlns:p14="http://schemas.microsoft.com/office/powerpoint/2010/main" val="2059309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F2119D1C-20B1-9B4C-96A9-795020696F07}" type="datetimeFigureOut">
              <a:rPr lang="en-US" smtClean="0"/>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82B66-38B5-3547-BE76-6C606F8D0A91}" type="slidenum">
              <a:rPr lang="en-US" smtClean="0"/>
              <a:t>‹#›</a:t>
            </a:fld>
            <a:endParaRPr lang="en-US"/>
          </a:p>
        </p:txBody>
      </p:sp>
    </p:spTree>
    <p:extLst>
      <p:ext uri="{BB962C8B-B14F-4D97-AF65-F5344CB8AC3E}">
        <p14:creationId xmlns:p14="http://schemas.microsoft.com/office/powerpoint/2010/main" val="510278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F2119D1C-20B1-9B4C-96A9-795020696F07}" type="datetimeFigureOut">
              <a:rPr lang="en-US" smtClean="0"/>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82B66-38B5-3547-BE76-6C606F8D0A91}" type="slidenum">
              <a:rPr lang="en-US" smtClean="0"/>
              <a:t>‹#›</a:t>
            </a:fld>
            <a:endParaRPr lang="en-US"/>
          </a:p>
        </p:txBody>
      </p:sp>
    </p:spTree>
    <p:extLst>
      <p:ext uri="{BB962C8B-B14F-4D97-AF65-F5344CB8AC3E}">
        <p14:creationId xmlns:p14="http://schemas.microsoft.com/office/powerpoint/2010/main" val="1070375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119D1C-20B1-9B4C-96A9-795020696F07}" type="datetimeFigureOut">
              <a:rPr lang="en-US" smtClean="0"/>
              <a:t>7/3/2022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82B66-38B5-3547-BE76-6C606F8D0A91}" type="slidenum">
              <a:rPr lang="en-US" smtClean="0"/>
              <a:t>‹#›</a:t>
            </a:fld>
            <a:endParaRPr lang="en-US"/>
          </a:p>
        </p:txBody>
      </p:sp>
    </p:spTree>
    <p:extLst>
      <p:ext uri="{BB962C8B-B14F-4D97-AF65-F5344CB8AC3E}">
        <p14:creationId xmlns:p14="http://schemas.microsoft.com/office/powerpoint/2010/main" val="2342691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F2119D1C-20B1-9B4C-96A9-795020696F07}" type="datetimeFigureOut">
              <a:rPr lang="en-US" smtClean="0"/>
              <a:t>7/3/2022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C82B66-38B5-3547-BE76-6C606F8D0A91}" type="slidenum">
              <a:rPr lang="en-US" smtClean="0"/>
              <a:t>‹#›</a:t>
            </a:fld>
            <a:endParaRPr lang="en-US"/>
          </a:p>
        </p:txBody>
      </p:sp>
    </p:spTree>
    <p:extLst>
      <p:ext uri="{BB962C8B-B14F-4D97-AF65-F5344CB8AC3E}">
        <p14:creationId xmlns:p14="http://schemas.microsoft.com/office/powerpoint/2010/main" val="777192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F2119D1C-20B1-9B4C-96A9-795020696F07}" type="datetimeFigureOut">
              <a:rPr lang="en-US" smtClean="0"/>
              <a:t>7/3/2022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C82B66-38B5-3547-BE76-6C606F8D0A91}" type="slidenum">
              <a:rPr lang="en-US" smtClean="0"/>
              <a:t>‹#›</a:t>
            </a:fld>
            <a:endParaRPr lang="en-US"/>
          </a:p>
        </p:txBody>
      </p:sp>
    </p:spTree>
    <p:extLst>
      <p:ext uri="{BB962C8B-B14F-4D97-AF65-F5344CB8AC3E}">
        <p14:creationId xmlns:p14="http://schemas.microsoft.com/office/powerpoint/2010/main" val="3897475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F2119D1C-20B1-9B4C-96A9-795020696F07}" type="datetimeFigureOut">
              <a:rPr lang="en-US" smtClean="0"/>
              <a:t>7/3/2022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C82B66-38B5-3547-BE76-6C606F8D0A91}" type="slidenum">
              <a:rPr lang="en-US" smtClean="0"/>
              <a:t>‹#›</a:t>
            </a:fld>
            <a:endParaRPr lang="en-US"/>
          </a:p>
        </p:txBody>
      </p:sp>
    </p:spTree>
    <p:extLst>
      <p:ext uri="{BB962C8B-B14F-4D97-AF65-F5344CB8AC3E}">
        <p14:creationId xmlns:p14="http://schemas.microsoft.com/office/powerpoint/2010/main" val="1768251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19D1C-20B1-9B4C-96A9-795020696F07}" type="datetimeFigureOut">
              <a:rPr lang="en-US" smtClean="0"/>
              <a:t>7/3/2022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C82B66-38B5-3547-BE76-6C606F8D0A91}" type="slidenum">
              <a:rPr lang="en-US" smtClean="0"/>
              <a:t>‹#›</a:t>
            </a:fld>
            <a:endParaRPr lang="en-US"/>
          </a:p>
        </p:txBody>
      </p:sp>
    </p:spTree>
    <p:extLst>
      <p:ext uri="{BB962C8B-B14F-4D97-AF65-F5344CB8AC3E}">
        <p14:creationId xmlns:p14="http://schemas.microsoft.com/office/powerpoint/2010/main" val="275340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119D1C-20B1-9B4C-96A9-795020696F07}" type="datetimeFigureOut">
              <a:rPr lang="en-US" smtClean="0"/>
              <a:t>7/3/2022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C82B66-38B5-3547-BE76-6C606F8D0A91}" type="slidenum">
              <a:rPr lang="en-US" smtClean="0"/>
              <a:t>‹#›</a:t>
            </a:fld>
            <a:endParaRPr lang="en-US"/>
          </a:p>
        </p:txBody>
      </p:sp>
    </p:spTree>
    <p:extLst>
      <p:ext uri="{BB962C8B-B14F-4D97-AF65-F5344CB8AC3E}">
        <p14:creationId xmlns:p14="http://schemas.microsoft.com/office/powerpoint/2010/main" val="2454621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119D1C-20B1-9B4C-96A9-795020696F07}" type="datetimeFigureOut">
              <a:rPr lang="en-US" smtClean="0"/>
              <a:t>7/3/2022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C82B66-38B5-3547-BE76-6C606F8D0A91}" type="slidenum">
              <a:rPr lang="en-US" smtClean="0"/>
              <a:t>‹#›</a:t>
            </a:fld>
            <a:endParaRPr lang="en-US"/>
          </a:p>
        </p:txBody>
      </p:sp>
    </p:spTree>
    <p:extLst>
      <p:ext uri="{BB962C8B-B14F-4D97-AF65-F5344CB8AC3E}">
        <p14:creationId xmlns:p14="http://schemas.microsoft.com/office/powerpoint/2010/main" val="318779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119D1C-20B1-9B4C-96A9-795020696F07}" type="datetimeFigureOut">
              <a:rPr lang="en-US" smtClean="0"/>
              <a:t>7/3/2022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C82B66-38B5-3547-BE76-6C606F8D0A91}" type="slidenum">
              <a:rPr lang="en-US" smtClean="0"/>
              <a:t>‹#›</a:t>
            </a:fld>
            <a:endParaRPr lang="en-US"/>
          </a:p>
        </p:txBody>
      </p:sp>
    </p:spTree>
    <p:extLst>
      <p:ext uri="{BB962C8B-B14F-4D97-AF65-F5344CB8AC3E}">
        <p14:creationId xmlns:p14="http://schemas.microsoft.com/office/powerpoint/2010/main" val="209813169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ax_New_half.jpg">
            <a:extLst>
              <a:ext uri="{FF2B5EF4-FFF2-40B4-BE49-F238E27FC236}">
                <a16:creationId xmlns:a16="http://schemas.microsoft.com/office/drawing/2014/main" id="{0180B7E0-10C2-45A4-8ED5-2BBEF95F22A7}"/>
              </a:ext>
            </a:extLst>
          </p:cNvPr>
          <p:cNvPicPr>
            <a:picLocks noChangeAspect="1"/>
          </p:cNvPicPr>
          <p:nvPr/>
        </p:nvPicPr>
        <p:blipFill rotWithShape="1">
          <a:blip r:embed="rId3">
            <a:extLst>
              <a:ext uri="{28A0092B-C50C-407E-A947-70E740481C1C}">
                <a14:useLocalDpi xmlns:a14="http://schemas.microsoft.com/office/drawing/2010/main" val="0"/>
              </a:ext>
            </a:extLst>
          </a:blip>
          <a:srcRect r="15580"/>
          <a:stretch/>
        </p:blipFill>
        <p:spPr>
          <a:xfrm>
            <a:off x="-1" y="-1"/>
            <a:ext cx="2670360" cy="6858001"/>
          </a:xfrm>
          <a:prstGeom prst="rect">
            <a:avLst/>
          </a:prstGeom>
        </p:spPr>
      </p:pic>
      <p:pic>
        <p:nvPicPr>
          <p:cNvPr id="3" name="Picture 8" descr="Waik_OnScreen_RGB_H">
            <a:extLst>
              <a:ext uri="{FF2B5EF4-FFF2-40B4-BE49-F238E27FC236}">
                <a16:creationId xmlns:a16="http://schemas.microsoft.com/office/drawing/2014/main" id="{17C60C32-93A0-45B3-9D32-7ED376D01E93}"/>
              </a:ext>
            </a:extLst>
          </p:cNvPr>
          <p:cNvPicPr>
            <a:picLocks noChangeArrowheads="1"/>
          </p:cNvPicPr>
          <p:nvPr/>
        </p:nvPicPr>
        <p:blipFill>
          <a:blip r:embed="rId4">
            <a:lum bright="-2000" contrast="50000"/>
            <a:extLst>
              <a:ext uri="{28A0092B-C50C-407E-A947-70E740481C1C}">
                <a14:useLocalDpi xmlns:a14="http://schemas.microsoft.com/office/drawing/2010/main" val="0"/>
              </a:ext>
            </a:extLst>
          </a:blip>
          <a:srcRect l="5266" t="6694" r="5211" b="12970"/>
          <a:stretch>
            <a:fillRect/>
          </a:stretch>
        </p:blipFill>
        <p:spPr bwMode="auto">
          <a:xfrm>
            <a:off x="2752019" y="5403640"/>
            <a:ext cx="2667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 descr="UoW WMIER Logo rgb.jpg">
            <a:extLst>
              <a:ext uri="{FF2B5EF4-FFF2-40B4-BE49-F238E27FC236}">
                <a16:creationId xmlns:a16="http://schemas.microsoft.com/office/drawing/2014/main" id="{2F7750AA-6108-4498-824B-F8DC5C9979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46582" y="5515567"/>
            <a:ext cx="2707626" cy="825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a:extLst>
              <a:ext uri="{FF2B5EF4-FFF2-40B4-BE49-F238E27FC236}">
                <a16:creationId xmlns:a16="http://schemas.microsoft.com/office/drawing/2014/main" id="{42E66D55-6247-4957-95B4-956C35B8C5E1}"/>
              </a:ext>
            </a:extLst>
          </p:cNvPr>
          <p:cNvSpPr>
            <a:spLocks/>
          </p:cNvSpPr>
          <p:nvPr/>
        </p:nvSpPr>
        <p:spPr bwMode="auto">
          <a:xfrm>
            <a:off x="2656461" y="1827740"/>
            <a:ext cx="6351965" cy="1004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gn="ctr"/>
            <a:r>
              <a:rPr lang="en-GB" sz="4000" dirty="0">
                <a:latin typeface="+mj-lt"/>
              </a:rPr>
              <a:t>Turning the tide on privatised ECE in New Zealand</a:t>
            </a:r>
            <a:endParaRPr lang="en-GB" sz="3600" dirty="0"/>
          </a:p>
        </p:txBody>
      </p:sp>
      <p:sp>
        <p:nvSpPr>
          <p:cNvPr id="6" name="TextBox 5">
            <a:extLst>
              <a:ext uri="{FF2B5EF4-FFF2-40B4-BE49-F238E27FC236}">
                <a16:creationId xmlns:a16="http://schemas.microsoft.com/office/drawing/2014/main" id="{1E1B7E77-8E06-4ED9-93B6-0D893123DAE1}"/>
              </a:ext>
            </a:extLst>
          </p:cNvPr>
          <p:cNvSpPr txBox="1"/>
          <p:nvPr/>
        </p:nvSpPr>
        <p:spPr>
          <a:xfrm>
            <a:off x="3315429" y="3326838"/>
            <a:ext cx="5225143" cy="1200329"/>
          </a:xfrm>
          <a:prstGeom prst="rect">
            <a:avLst/>
          </a:prstGeom>
          <a:noFill/>
        </p:spPr>
        <p:txBody>
          <a:bodyPr wrap="square" rtlCol="0">
            <a:spAutoFit/>
          </a:bodyPr>
          <a:lstStyle/>
          <a:p>
            <a:pPr algn="ctr"/>
            <a:r>
              <a:rPr lang="en-US" sz="2400" dirty="0"/>
              <a:t>Linda Mitchell</a:t>
            </a:r>
          </a:p>
          <a:p>
            <a:pPr algn="ctr"/>
            <a:r>
              <a:rPr lang="en-US" sz="2400" dirty="0"/>
              <a:t>ICMEC seminar</a:t>
            </a:r>
          </a:p>
          <a:p>
            <a:pPr algn="ctr"/>
            <a:r>
              <a:rPr lang="en-US" sz="2400" dirty="0"/>
              <a:t>27 June 2022</a:t>
            </a:r>
          </a:p>
        </p:txBody>
      </p:sp>
    </p:spTree>
    <p:extLst>
      <p:ext uri="{BB962C8B-B14F-4D97-AF65-F5344CB8AC3E}">
        <p14:creationId xmlns:p14="http://schemas.microsoft.com/office/powerpoint/2010/main" val="3330736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411D-EDA7-4A1B-9A50-24BDB5EEE769}"/>
              </a:ext>
            </a:extLst>
          </p:cNvPr>
          <p:cNvSpPr>
            <a:spLocks noGrp="1"/>
          </p:cNvSpPr>
          <p:nvPr>
            <p:ph type="title"/>
          </p:nvPr>
        </p:nvSpPr>
        <p:spPr/>
        <p:txBody>
          <a:bodyPr>
            <a:normAutofit fontScale="90000"/>
          </a:bodyPr>
          <a:lstStyle/>
          <a:p>
            <a:r>
              <a:rPr lang="en-NZ" dirty="0"/>
              <a:t>Tenets of community-based provision </a:t>
            </a:r>
          </a:p>
        </p:txBody>
      </p:sp>
      <p:sp>
        <p:nvSpPr>
          <p:cNvPr id="3" name="Content Placeholder 2">
            <a:extLst>
              <a:ext uri="{FF2B5EF4-FFF2-40B4-BE49-F238E27FC236}">
                <a16:creationId xmlns:a16="http://schemas.microsoft.com/office/drawing/2014/main" id="{596E66F7-8B9E-4B88-879F-CB1E2CDF8083}"/>
              </a:ext>
            </a:extLst>
          </p:cNvPr>
          <p:cNvSpPr>
            <a:spLocks noGrp="1"/>
          </p:cNvSpPr>
          <p:nvPr>
            <p:ph sz="half" idx="1"/>
          </p:nvPr>
        </p:nvSpPr>
        <p:spPr/>
        <p:txBody>
          <a:bodyPr>
            <a:normAutofit fontScale="92500" lnSpcReduction="20000"/>
          </a:bodyPr>
          <a:lstStyle/>
          <a:p>
            <a:r>
              <a:rPr lang="en-NZ" dirty="0"/>
              <a:t>The service is seen as a community asset and the children, parents, families and community benefit from it</a:t>
            </a:r>
          </a:p>
          <a:p>
            <a:r>
              <a:rPr lang="en-NZ" dirty="0" err="1"/>
              <a:t>Collectivity</a:t>
            </a:r>
            <a:r>
              <a:rPr lang="en-NZ" dirty="0"/>
              <a:t>, partnership and participation are hallmarks of decision making</a:t>
            </a:r>
          </a:p>
          <a:p>
            <a:r>
              <a:rPr lang="en-NZ" dirty="0"/>
              <a:t>The full funding from public resources goes into educating the child and supporting their family</a:t>
            </a:r>
          </a:p>
        </p:txBody>
      </p:sp>
      <p:sp>
        <p:nvSpPr>
          <p:cNvPr id="4" name="Content Placeholder 3">
            <a:extLst>
              <a:ext uri="{FF2B5EF4-FFF2-40B4-BE49-F238E27FC236}">
                <a16:creationId xmlns:a16="http://schemas.microsoft.com/office/drawing/2014/main" id="{7BB3B3ED-35BC-420E-8B17-A58E45B152EB}"/>
              </a:ext>
            </a:extLst>
          </p:cNvPr>
          <p:cNvSpPr>
            <a:spLocks noGrp="1"/>
          </p:cNvSpPr>
          <p:nvPr>
            <p:ph sz="half" idx="2"/>
          </p:nvPr>
        </p:nvSpPr>
        <p:spPr>
          <a:xfrm>
            <a:off x="9581147" y="2859249"/>
            <a:ext cx="3942862" cy="4177810"/>
          </a:xfrm>
        </p:spPr>
        <p:txBody>
          <a:bodyPr>
            <a:normAutofit fontScale="92500" lnSpcReduction="20000"/>
          </a:bodyPr>
          <a:lstStyle/>
          <a:p>
            <a:endParaRPr lang="en-NZ" dirty="0"/>
          </a:p>
        </p:txBody>
      </p:sp>
      <p:pic>
        <p:nvPicPr>
          <p:cNvPr id="1026" name="Picture 2" descr="image003">
            <a:extLst>
              <a:ext uri="{FF2B5EF4-FFF2-40B4-BE49-F238E27FC236}">
                <a16:creationId xmlns:a16="http://schemas.microsoft.com/office/drawing/2014/main" id="{3B79043A-E298-486B-84A0-535E1220E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122" y="1215189"/>
            <a:ext cx="3988610" cy="549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9753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75457-AC39-4A88-B01E-CFBA7AEE7070}"/>
              </a:ext>
            </a:extLst>
          </p:cNvPr>
          <p:cNvSpPr>
            <a:spLocks noGrp="1"/>
          </p:cNvSpPr>
          <p:nvPr>
            <p:ph type="title"/>
          </p:nvPr>
        </p:nvSpPr>
        <p:spPr>
          <a:xfrm>
            <a:off x="457200" y="296613"/>
            <a:ext cx="8229600" cy="1143000"/>
          </a:xfrm>
        </p:spPr>
        <p:txBody>
          <a:bodyPr>
            <a:normAutofit fontScale="90000"/>
          </a:bodyPr>
          <a:lstStyle/>
          <a:p>
            <a:r>
              <a:rPr lang="en-NZ" dirty="0"/>
              <a:t>Theme 3: Impact of COVID-19 on ECE services</a:t>
            </a:r>
          </a:p>
        </p:txBody>
      </p:sp>
      <p:sp>
        <p:nvSpPr>
          <p:cNvPr id="3" name="Content Placeholder 2">
            <a:extLst>
              <a:ext uri="{FF2B5EF4-FFF2-40B4-BE49-F238E27FC236}">
                <a16:creationId xmlns:a16="http://schemas.microsoft.com/office/drawing/2014/main" id="{ADE3B4A8-6127-4E68-A24C-CD94271DE200}"/>
              </a:ext>
            </a:extLst>
          </p:cNvPr>
          <p:cNvSpPr>
            <a:spLocks noGrp="1"/>
          </p:cNvSpPr>
          <p:nvPr>
            <p:ph sz="half" idx="1"/>
          </p:nvPr>
        </p:nvSpPr>
        <p:spPr/>
        <p:txBody>
          <a:bodyPr>
            <a:normAutofit/>
          </a:bodyPr>
          <a:lstStyle/>
          <a:p>
            <a:pPr marL="0" indent="0">
              <a:buNone/>
            </a:pPr>
            <a:endParaRPr lang="en-NZ" dirty="0"/>
          </a:p>
          <a:p>
            <a:pPr marL="0" indent="0">
              <a:buNone/>
            </a:pPr>
            <a:endParaRPr lang="en-NZ" dirty="0"/>
          </a:p>
          <a:p>
            <a:pPr marL="0" indent="0">
              <a:buNone/>
            </a:pPr>
            <a:r>
              <a:rPr lang="en-NZ" dirty="0"/>
              <a:t>Survey </a:t>
            </a:r>
            <a:r>
              <a:rPr lang="en-AU" dirty="0"/>
              <a:t>of managers</a:t>
            </a:r>
          </a:p>
          <a:p>
            <a:pPr marL="0" indent="0">
              <a:buNone/>
            </a:pPr>
            <a:endParaRPr lang="en-AU" dirty="0"/>
          </a:p>
          <a:p>
            <a:pPr marL="0" indent="0">
              <a:buNone/>
            </a:pPr>
            <a:r>
              <a:rPr lang="en-AU" dirty="0"/>
              <a:t>Interviews with managers</a:t>
            </a:r>
          </a:p>
          <a:p>
            <a:pPr marL="0" indent="0">
              <a:buNone/>
            </a:pPr>
            <a:endParaRPr lang="en-AU" dirty="0"/>
          </a:p>
          <a:p>
            <a:pPr marL="0" indent="0">
              <a:buNone/>
            </a:pPr>
            <a:r>
              <a:rPr lang="en-AU" dirty="0"/>
              <a:t>Media commentary</a:t>
            </a:r>
          </a:p>
        </p:txBody>
      </p:sp>
      <p:pic>
        <p:nvPicPr>
          <p:cNvPr id="6" name="Content Placeholder 5">
            <a:extLst>
              <a:ext uri="{FF2B5EF4-FFF2-40B4-BE49-F238E27FC236}">
                <a16:creationId xmlns:a16="http://schemas.microsoft.com/office/drawing/2014/main" id="{FC74BA64-17CE-4E50-B716-07973AA47671}"/>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5117534" y="2634916"/>
            <a:ext cx="2725570" cy="2117558"/>
          </a:xfrm>
        </p:spPr>
      </p:pic>
    </p:spTree>
    <p:extLst>
      <p:ext uri="{BB962C8B-B14F-4D97-AF65-F5344CB8AC3E}">
        <p14:creationId xmlns:p14="http://schemas.microsoft.com/office/powerpoint/2010/main" val="179938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46A8-BA42-47D0-A256-63796EE95535}"/>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dirty="0"/>
              <a:t>Funding during lockdowns 3 and 4 </a:t>
            </a:r>
          </a:p>
        </p:txBody>
      </p:sp>
      <p:sp>
        <p:nvSpPr>
          <p:cNvPr id="3" name="Content Placeholder 2">
            <a:extLst>
              <a:ext uri="{FF2B5EF4-FFF2-40B4-BE49-F238E27FC236}">
                <a16:creationId xmlns:a16="http://schemas.microsoft.com/office/drawing/2014/main" id="{D9F56A7F-8896-4ACE-BF2C-08F5B385EB7F}"/>
              </a:ext>
            </a:extLst>
          </p:cNvPr>
          <p:cNvSpPr txBox="1">
            <a:spLocks/>
          </p:cNvSpPr>
          <p:nvPr/>
        </p:nvSpPr>
        <p:spPr>
          <a:xfrm>
            <a:off x="457200" y="1600200"/>
            <a:ext cx="8229600" cy="4525963"/>
          </a:xfrm>
          <a:prstGeom prst="rect">
            <a:avLst/>
          </a:prstGeom>
          <a:solidFill>
            <a:schemeClr val="accent1">
              <a:lumMod val="20000"/>
              <a:lumOff val="80000"/>
            </a:schemeClr>
          </a:solidFill>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NZ" dirty="0"/>
              <a:t>Ministry of Education</a:t>
            </a:r>
          </a:p>
          <a:p>
            <a:r>
              <a:rPr lang="en-NZ" dirty="0"/>
              <a:t>Ministry of Education funding continued based on average enrolments</a:t>
            </a:r>
          </a:p>
          <a:p>
            <a:endParaRPr lang="en-NZ" dirty="0"/>
          </a:p>
          <a:p>
            <a:pPr marL="0" indent="0">
              <a:buFont typeface="Arial" panose="020B0604020202020204" pitchFamily="34" charset="0"/>
              <a:buNone/>
            </a:pPr>
            <a:r>
              <a:rPr lang="en-NZ" dirty="0"/>
              <a:t>Covid-19 funding - only education and care and homebased applied for this</a:t>
            </a:r>
          </a:p>
          <a:p>
            <a:r>
              <a:rPr lang="en-NZ" dirty="0"/>
              <a:t>Wage subsidy (72%)</a:t>
            </a:r>
          </a:p>
          <a:p>
            <a:r>
              <a:rPr lang="en-NZ" dirty="0"/>
              <a:t>Rent reduction (16%)</a:t>
            </a:r>
          </a:p>
          <a:p>
            <a:r>
              <a:rPr lang="en-NZ" dirty="0"/>
              <a:t>Interest free loan for small businesses (16%)</a:t>
            </a:r>
          </a:p>
          <a:p>
            <a:pPr marL="0" indent="0">
              <a:buNone/>
            </a:pPr>
            <a:endParaRPr lang="en-NZ" dirty="0"/>
          </a:p>
        </p:txBody>
      </p:sp>
    </p:spTree>
    <p:extLst>
      <p:ext uri="{BB962C8B-B14F-4D97-AF65-F5344CB8AC3E}">
        <p14:creationId xmlns:p14="http://schemas.microsoft.com/office/powerpoint/2010/main" val="244503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6091-C2D5-4BD2-846D-830ACF49D7DF}"/>
              </a:ext>
            </a:extLst>
          </p:cNvPr>
          <p:cNvSpPr>
            <a:spLocks noGrp="1"/>
          </p:cNvSpPr>
          <p:nvPr>
            <p:ph type="title"/>
          </p:nvPr>
        </p:nvSpPr>
        <p:spPr/>
        <p:txBody>
          <a:bodyPr>
            <a:normAutofit fontScale="90000"/>
          </a:bodyPr>
          <a:lstStyle/>
          <a:p>
            <a:r>
              <a:rPr lang="en-NZ" dirty="0"/>
              <a:t>Working in solidarity with workers, families and communities</a:t>
            </a:r>
          </a:p>
        </p:txBody>
      </p:sp>
      <p:sp>
        <p:nvSpPr>
          <p:cNvPr id="3" name="Content Placeholder 2">
            <a:extLst>
              <a:ext uri="{FF2B5EF4-FFF2-40B4-BE49-F238E27FC236}">
                <a16:creationId xmlns:a16="http://schemas.microsoft.com/office/drawing/2014/main" id="{A818D6CE-BC08-4F12-939E-389F9A6AE057}"/>
              </a:ext>
            </a:extLst>
          </p:cNvPr>
          <p:cNvSpPr>
            <a:spLocks noGrp="1"/>
          </p:cNvSpPr>
          <p:nvPr>
            <p:ph idx="1"/>
          </p:nvPr>
        </p:nvSpPr>
        <p:spPr>
          <a:solidFill>
            <a:schemeClr val="tx2">
              <a:lumMod val="20000"/>
              <a:lumOff val="80000"/>
            </a:schemeClr>
          </a:solidFill>
        </p:spPr>
        <p:txBody>
          <a:bodyPr/>
          <a:lstStyle/>
          <a:p>
            <a:endParaRPr lang="en-NZ" dirty="0"/>
          </a:p>
          <a:p>
            <a:r>
              <a:rPr lang="en-NZ" dirty="0"/>
              <a:t>ECE for children of essential workers</a:t>
            </a:r>
          </a:p>
          <a:p>
            <a:r>
              <a:rPr lang="en-AU" dirty="0"/>
              <a:t>Distance learning under changed conditions</a:t>
            </a:r>
          </a:p>
          <a:p>
            <a:r>
              <a:rPr lang="en-AU" dirty="0"/>
              <a:t>Support for staff wellbeing</a:t>
            </a:r>
          </a:p>
          <a:p>
            <a:r>
              <a:rPr lang="en-AU" dirty="0">
                <a:solidFill>
                  <a:srgbClr val="002060"/>
                </a:solidFill>
              </a:rPr>
              <a:t>Resources and brokering support for families</a:t>
            </a:r>
          </a:p>
          <a:p>
            <a:r>
              <a:rPr lang="en-AU" dirty="0">
                <a:solidFill>
                  <a:srgbClr val="002060"/>
                </a:solidFill>
              </a:rPr>
              <a:t>Sharing expertise with other ECE management</a:t>
            </a:r>
            <a:endParaRPr lang="en-NZ" dirty="0">
              <a:solidFill>
                <a:srgbClr val="002060"/>
              </a:solidFill>
            </a:endParaRPr>
          </a:p>
        </p:txBody>
      </p:sp>
    </p:spTree>
    <p:extLst>
      <p:ext uri="{BB962C8B-B14F-4D97-AF65-F5344CB8AC3E}">
        <p14:creationId xmlns:p14="http://schemas.microsoft.com/office/powerpoint/2010/main" val="463228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504A-3504-4809-9966-8A26C07B1AFB}"/>
              </a:ext>
            </a:extLst>
          </p:cNvPr>
          <p:cNvSpPr txBox="1">
            <a:spLocks/>
          </p:cNvSpPr>
          <p:nvPr/>
        </p:nvSpPr>
        <p:spPr>
          <a:xfrm>
            <a:off x="457200" y="274638"/>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sz="3600"/>
              <a:t>Employment actions taken by education and care management during lockdowns</a:t>
            </a:r>
            <a:endParaRPr lang="en-NZ" sz="3600" dirty="0"/>
          </a:p>
        </p:txBody>
      </p:sp>
      <p:graphicFrame>
        <p:nvGraphicFramePr>
          <p:cNvPr id="3" name="Content Placeholder 3">
            <a:extLst>
              <a:ext uri="{FF2B5EF4-FFF2-40B4-BE49-F238E27FC236}">
                <a16:creationId xmlns:a16="http://schemas.microsoft.com/office/drawing/2014/main" id="{1B5DF6C1-73FE-499D-8A2A-E1BDF6DB59A7}"/>
              </a:ext>
            </a:extLst>
          </p:cNvPr>
          <p:cNvGraphicFramePr>
            <a:graphicFrameLocks/>
          </p:cNvGraphicFramePr>
          <p:nvPr>
            <p:extLst>
              <p:ext uri="{D42A27DB-BD31-4B8C-83A1-F6EECF244321}">
                <p14:modId xmlns:p14="http://schemas.microsoft.com/office/powerpoint/2010/main" val="551707492"/>
              </p:ext>
            </p:extLst>
          </p:nvPr>
        </p:nvGraphicFramePr>
        <p:xfrm>
          <a:off x="457200" y="1600200"/>
          <a:ext cx="8229600" cy="185420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982104168"/>
                    </a:ext>
                  </a:extLst>
                </a:gridCol>
                <a:gridCol w="4114800">
                  <a:extLst>
                    <a:ext uri="{9D8B030D-6E8A-4147-A177-3AD203B41FA5}">
                      <a16:colId xmlns:a16="http://schemas.microsoft.com/office/drawing/2014/main" val="641877189"/>
                    </a:ext>
                  </a:extLst>
                </a:gridCol>
              </a:tblGrid>
              <a:tr h="370840">
                <a:tc>
                  <a:txBody>
                    <a:bodyPr/>
                    <a:lstStyle/>
                    <a:p>
                      <a:endParaRPr lang="en-NZ" dirty="0"/>
                    </a:p>
                  </a:txBody>
                  <a:tcPr/>
                </a:tc>
                <a:tc>
                  <a:txBody>
                    <a:bodyPr/>
                    <a:lstStyle/>
                    <a:p>
                      <a:endParaRPr lang="en-NZ"/>
                    </a:p>
                  </a:txBody>
                  <a:tcPr/>
                </a:tc>
                <a:extLst>
                  <a:ext uri="{0D108BD9-81ED-4DB2-BD59-A6C34878D82A}">
                    <a16:rowId xmlns:a16="http://schemas.microsoft.com/office/drawing/2014/main" val="2728133531"/>
                  </a:ext>
                </a:extLst>
              </a:tr>
              <a:tr h="370840">
                <a:tc>
                  <a:txBody>
                    <a:bodyPr/>
                    <a:lstStyle/>
                    <a:p>
                      <a:endParaRPr lang="en-NZ"/>
                    </a:p>
                  </a:txBody>
                  <a:tcPr/>
                </a:tc>
                <a:tc>
                  <a:txBody>
                    <a:bodyPr/>
                    <a:lstStyle/>
                    <a:p>
                      <a:endParaRPr lang="en-NZ"/>
                    </a:p>
                  </a:txBody>
                  <a:tcPr/>
                </a:tc>
                <a:extLst>
                  <a:ext uri="{0D108BD9-81ED-4DB2-BD59-A6C34878D82A}">
                    <a16:rowId xmlns:a16="http://schemas.microsoft.com/office/drawing/2014/main" val="1620643349"/>
                  </a:ext>
                </a:extLst>
              </a:tr>
              <a:tr h="370840">
                <a:tc>
                  <a:txBody>
                    <a:bodyPr/>
                    <a:lstStyle/>
                    <a:p>
                      <a:endParaRPr lang="en-NZ"/>
                    </a:p>
                  </a:txBody>
                  <a:tcPr/>
                </a:tc>
                <a:tc>
                  <a:txBody>
                    <a:bodyPr/>
                    <a:lstStyle/>
                    <a:p>
                      <a:endParaRPr lang="en-NZ"/>
                    </a:p>
                  </a:txBody>
                  <a:tcPr/>
                </a:tc>
                <a:extLst>
                  <a:ext uri="{0D108BD9-81ED-4DB2-BD59-A6C34878D82A}">
                    <a16:rowId xmlns:a16="http://schemas.microsoft.com/office/drawing/2014/main" val="125303383"/>
                  </a:ext>
                </a:extLst>
              </a:tr>
              <a:tr h="370840">
                <a:tc>
                  <a:txBody>
                    <a:bodyPr/>
                    <a:lstStyle/>
                    <a:p>
                      <a:endParaRPr lang="en-NZ"/>
                    </a:p>
                  </a:txBody>
                  <a:tcPr/>
                </a:tc>
                <a:tc>
                  <a:txBody>
                    <a:bodyPr/>
                    <a:lstStyle/>
                    <a:p>
                      <a:endParaRPr lang="en-NZ"/>
                    </a:p>
                  </a:txBody>
                  <a:tcPr/>
                </a:tc>
                <a:extLst>
                  <a:ext uri="{0D108BD9-81ED-4DB2-BD59-A6C34878D82A}">
                    <a16:rowId xmlns:a16="http://schemas.microsoft.com/office/drawing/2014/main" val="3387420218"/>
                  </a:ext>
                </a:extLst>
              </a:tr>
              <a:tr h="370840">
                <a:tc>
                  <a:txBody>
                    <a:bodyPr/>
                    <a:lstStyle/>
                    <a:p>
                      <a:endParaRPr lang="en-NZ"/>
                    </a:p>
                  </a:txBody>
                  <a:tcPr/>
                </a:tc>
                <a:tc>
                  <a:txBody>
                    <a:bodyPr/>
                    <a:lstStyle/>
                    <a:p>
                      <a:endParaRPr lang="en-NZ" dirty="0"/>
                    </a:p>
                  </a:txBody>
                  <a:tcPr/>
                </a:tc>
                <a:extLst>
                  <a:ext uri="{0D108BD9-81ED-4DB2-BD59-A6C34878D82A}">
                    <a16:rowId xmlns:a16="http://schemas.microsoft.com/office/drawing/2014/main" val="1583788097"/>
                  </a:ext>
                </a:extLst>
              </a:tr>
            </a:tbl>
          </a:graphicData>
        </a:graphic>
      </p:graphicFrame>
      <p:graphicFrame>
        <p:nvGraphicFramePr>
          <p:cNvPr id="4" name="Table 3">
            <a:extLst>
              <a:ext uri="{FF2B5EF4-FFF2-40B4-BE49-F238E27FC236}">
                <a16:creationId xmlns:a16="http://schemas.microsoft.com/office/drawing/2014/main" id="{E2D343CF-6896-47F5-9E85-B1DC47ED878A}"/>
              </a:ext>
            </a:extLst>
          </p:cNvPr>
          <p:cNvGraphicFramePr>
            <a:graphicFrameLocks noGrp="1"/>
          </p:cNvGraphicFramePr>
          <p:nvPr>
            <p:extLst>
              <p:ext uri="{D42A27DB-BD31-4B8C-83A1-F6EECF244321}">
                <p14:modId xmlns:p14="http://schemas.microsoft.com/office/powerpoint/2010/main" val="720814146"/>
              </p:ext>
            </p:extLst>
          </p:nvPr>
        </p:nvGraphicFramePr>
        <p:xfrm>
          <a:off x="457200" y="1600200"/>
          <a:ext cx="8229600" cy="4505453"/>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489998099"/>
                    </a:ext>
                  </a:extLst>
                </a:gridCol>
                <a:gridCol w="4114800">
                  <a:extLst>
                    <a:ext uri="{9D8B030D-6E8A-4147-A177-3AD203B41FA5}">
                      <a16:colId xmlns:a16="http://schemas.microsoft.com/office/drawing/2014/main" val="3815121725"/>
                    </a:ext>
                  </a:extLst>
                </a:gridCol>
              </a:tblGrid>
              <a:tr h="1173401">
                <a:tc>
                  <a:txBody>
                    <a:bodyPr/>
                    <a:lstStyle/>
                    <a:p>
                      <a:r>
                        <a:rPr lang="en-NZ" dirty="0"/>
                        <a:t>Employment actions</a:t>
                      </a:r>
                    </a:p>
                  </a:txBody>
                  <a:tcPr/>
                </a:tc>
                <a:tc>
                  <a:txBody>
                    <a:bodyPr/>
                    <a:lstStyle/>
                    <a:p>
                      <a:pPr algn="ctr"/>
                      <a:r>
                        <a:rPr lang="en-NZ" dirty="0"/>
                        <a:t>Education and care</a:t>
                      </a:r>
                    </a:p>
                    <a:p>
                      <a:pPr algn="ctr"/>
                      <a:r>
                        <a:rPr lang="en-NZ" dirty="0"/>
                        <a:t>n=141 </a:t>
                      </a:r>
                    </a:p>
                    <a:p>
                      <a:pPr algn="ctr"/>
                      <a:r>
                        <a:rPr lang="en-NZ" dirty="0"/>
                        <a:t>(%)</a:t>
                      </a:r>
                    </a:p>
                  </a:txBody>
                  <a:tcPr/>
                </a:tc>
                <a:extLst>
                  <a:ext uri="{0D108BD9-81ED-4DB2-BD59-A6C34878D82A}">
                    <a16:rowId xmlns:a16="http://schemas.microsoft.com/office/drawing/2014/main" val="549456143"/>
                  </a:ext>
                </a:extLst>
              </a:tr>
              <a:tr h="821382">
                <a:tc>
                  <a:txBody>
                    <a:bodyPr/>
                    <a:lstStyle/>
                    <a:p>
                      <a:r>
                        <a:rPr lang="en-NZ" dirty="0"/>
                        <a:t>Reduce staff hours</a:t>
                      </a:r>
                    </a:p>
                  </a:txBody>
                  <a:tcPr/>
                </a:tc>
                <a:tc>
                  <a:txBody>
                    <a:bodyPr/>
                    <a:lstStyle/>
                    <a:p>
                      <a:pPr algn="ctr"/>
                      <a:r>
                        <a:rPr lang="en-NZ" dirty="0"/>
                        <a:t>35</a:t>
                      </a:r>
                    </a:p>
                    <a:p>
                      <a:pPr algn="ctr"/>
                      <a:r>
                        <a:rPr lang="en-NZ" dirty="0"/>
                        <a:t>(25%)</a:t>
                      </a:r>
                    </a:p>
                  </a:txBody>
                  <a:tcPr/>
                </a:tc>
                <a:extLst>
                  <a:ext uri="{0D108BD9-81ED-4DB2-BD59-A6C34878D82A}">
                    <a16:rowId xmlns:a16="http://schemas.microsoft.com/office/drawing/2014/main" val="173970972"/>
                  </a:ext>
                </a:extLst>
              </a:tr>
              <a:tr h="843397">
                <a:tc>
                  <a:txBody>
                    <a:bodyPr/>
                    <a:lstStyle/>
                    <a:p>
                      <a:r>
                        <a:rPr lang="en-NZ" dirty="0"/>
                        <a:t>Not fill permanent  vacancies</a:t>
                      </a:r>
                    </a:p>
                  </a:txBody>
                  <a:tcPr/>
                </a:tc>
                <a:tc>
                  <a:txBody>
                    <a:bodyPr/>
                    <a:lstStyle/>
                    <a:p>
                      <a:pPr algn="ctr"/>
                      <a:r>
                        <a:rPr lang="en-NZ" dirty="0"/>
                        <a:t>32</a:t>
                      </a:r>
                    </a:p>
                    <a:p>
                      <a:pPr algn="ctr"/>
                      <a:r>
                        <a:rPr lang="en-NZ" dirty="0"/>
                        <a:t>(23%)</a:t>
                      </a:r>
                    </a:p>
                  </a:txBody>
                  <a:tcPr/>
                </a:tc>
                <a:extLst>
                  <a:ext uri="{0D108BD9-81ED-4DB2-BD59-A6C34878D82A}">
                    <a16:rowId xmlns:a16="http://schemas.microsoft.com/office/drawing/2014/main" val="434715779"/>
                  </a:ext>
                </a:extLst>
              </a:tr>
              <a:tr h="980749">
                <a:tc>
                  <a:txBody>
                    <a:bodyPr/>
                    <a:lstStyle/>
                    <a:p>
                      <a:r>
                        <a:rPr lang="en-NZ" dirty="0"/>
                        <a:t>Make some permanent staff redundant</a:t>
                      </a:r>
                    </a:p>
                  </a:txBody>
                  <a:tcPr/>
                </a:tc>
                <a:tc>
                  <a:txBody>
                    <a:bodyPr/>
                    <a:lstStyle/>
                    <a:p>
                      <a:pPr algn="ctr"/>
                      <a:r>
                        <a:rPr lang="en-NZ" dirty="0"/>
                        <a:t>10</a:t>
                      </a:r>
                    </a:p>
                    <a:p>
                      <a:pPr algn="ctr"/>
                      <a:r>
                        <a:rPr lang="en-NZ" dirty="0"/>
                        <a:t>(7%)</a:t>
                      </a:r>
                    </a:p>
                  </a:txBody>
                  <a:tcPr/>
                </a:tc>
                <a:extLst>
                  <a:ext uri="{0D108BD9-81ED-4DB2-BD59-A6C34878D82A}">
                    <a16:rowId xmlns:a16="http://schemas.microsoft.com/office/drawing/2014/main" val="2993036438"/>
                  </a:ext>
                </a:extLst>
              </a:tr>
              <a:tr h="686524">
                <a:tc>
                  <a:txBody>
                    <a:bodyPr/>
                    <a:lstStyle/>
                    <a:p>
                      <a:r>
                        <a:rPr lang="en-NZ" dirty="0"/>
                        <a:t>Reduce staff pay</a:t>
                      </a:r>
                    </a:p>
                  </a:txBody>
                  <a:tcPr/>
                </a:tc>
                <a:tc>
                  <a:txBody>
                    <a:bodyPr/>
                    <a:lstStyle/>
                    <a:p>
                      <a:pPr algn="ctr"/>
                      <a:r>
                        <a:rPr lang="en-NZ" dirty="0"/>
                        <a:t>6 </a:t>
                      </a:r>
                    </a:p>
                    <a:p>
                      <a:pPr algn="ctr"/>
                      <a:r>
                        <a:rPr lang="en-NZ" dirty="0"/>
                        <a:t>(4%)</a:t>
                      </a:r>
                    </a:p>
                  </a:txBody>
                  <a:tcPr/>
                </a:tc>
                <a:extLst>
                  <a:ext uri="{0D108BD9-81ED-4DB2-BD59-A6C34878D82A}">
                    <a16:rowId xmlns:a16="http://schemas.microsoft.com/office/drawing/2014/main" val="1450340484"/>
                  </a:ext>
                </a:extLst>
              </a:tr>
            </a:tbl>
          </a:graphicData>
        </a:graphic>
      </p:graphicFrame>
    </p:spTree>
    <p:extLst>
      <p:ext uri="{BB962C8B-B14F-4D97-AF65-F5344CB8AC3E}">
        <p14:creationId xmlns:p14="http://schemas.microsoft.com/office/powerpoint/2010/main" val="3107638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C8CA8-58E7-4F1A-BB78-E392A870DCC9}"/>
              </a:ext>
            </a:extLst>
          </p:cNvPr>
          <p:cNvSpPr txBox="1">
            <a:spLocks/>
          </p:cNvSpPr>
          <p:nvPr/>
        </p:nvSpPr>
        <p:spPr>
          <a:xfrm>
            <a:off x="520148" y="274638"/>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dirty="0"/>
              <a:t>From private corporation to charitable family trust </a:t>
            </a:r>
          </a:p>
        </p:txBody>
      </p:sp>
      <p:sp>
        <p:nvSpPr>
          <p:cNvPr id="3" name="Content Placeholder 2">
            <a:extLst>
              <a:ext uri="{FF2B5EF4-FFF2-40B4-BE49-F238E27FC236}">
                <a16:creationId xmlns:a16="http://schemas.microsoft.com/office/drawing/2014/main" id="{E9F7477B-373A-410E-9426-C1D5ABC3F428}"/>
              </a:ext>
            </a:extLst>
          </p:cNvPr>
          <p:cNvSpPr txBox="1">
            <a:spLocks/>
          </p:cNvSpPr>
          <p:nvPr/>
        </p:nvSpPr>
        <p:spPr>
          <a:xfrm>
            <a:off x="457200" y="1600200"/>
            <a:ext cx="4038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500" dirty="0"/>
              <a:t>Childcare giant Best Start audit triggers $7m tax bill (</a:t>
            </a:r>
            <a:r>
              <a:rPr lang="en-NZ" sz="2200" dirty="0"/>
              <a:t>NZ Herald, 15 April, 2021)</a:t>
            </a:r>
            <a:endParaRPr lang="en-US" sz="2200" dirty="0"/>
          </a:p>
          <a:p>
            <a:endParaRPr lang="en-US" sz="3500" dirty="0"/>
          </a:p>
          <a:p>
            <a:pPr marL="0" indent="0">
              <a:buNone/>
            </a:pPr>
            <a:endParaRPr lang="en-US" dirty="0"/>
          </a:p>
          <a:p>
            <a:endParaRPr lang="en-NZ" dirty="0"/>
          </a:p>
        </p:txBody>
      </p:sp>
      <p:sp>
        <p:nvSpPr>
          <p:cNvPr id="4" name="Content Placeholder 3">
            <a:extLst>
              <a:ext uri="{FF2B5EF4-FFF2-40B4-BE49-F238E27FC236}">
                <a16:creationId xmlns:a16="http://schemas.microsoft.com/office/drawing/2014/main" id="{324A5B70-DF26-4314-9D8D-B06F806C89D8}"/>
              </a:ext>
            </a:extLst>
          </p:cNvPr>
          <p:cNvSpPr txBox="1">
            <a:spLocks/>
          </p:cNvSpPr>
          <p:nvPr/>
        </p:nvSpPr>
        <p:spPr>
          <a:xfrm>
            <a:off x="4711148" y="1600200"/>
            <a:ext cx="4038600" cy="4525963"/>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400" dirty="0"/>
              <a:t>Complex financial engineering </a:t>
            </a:r>
          </a:p>
          <a:p>
            <a:r>
              <a:rPr lang="en-US" sz="3800" dirty="0"/>
              <a:t>Family owners sold their shares to their family run charity (WFF)</a:t>
            </a:r>
          </a:p>
          <a:p>
            <a:pPr marL="0" indent="0">
              <a:buNone/>
            </a:pPr>
            <a:endParaRPr lang="en-US" sz="3800" dirty="0"/>
          </a:p>
          <a:p>
            <a:r>
              <a:rPr lang="en-US" sz="3800" dirty="0"/>
              <a:t>WFF repaid purchase through interest free loan from now tax free earnings</a:t>
            </a:r>
          </a:p>
          <a:p>
            <a:pPr marL="0" indent="0">
              <a:buNone/>
            </a:pPr>
            <a:endParaRPr lang="en-US" sz="3800" dirty="0"/>
          </a:p>
          <a:p>
            <a:r>
              <a:rPr lang="en-US" sz="3800" dirty="0"/>
              <a:t>Quarter of rent payments to family owned entities</a:t>
            </a:r>
          </a:p>
          <a:p>
            <a:pPr marL="0" indent="0">
              <a:buNone/>
            </a:pPr>
            <a:endParaRPr lang="en-US" sz="3800" dirty="0"/>
          </a:p>
          <a:p>
            <a:r>
              <a:rPr lang="en-US" sz="3800" dirty="0"/>
              <a:t>$200m per year government EC funding; $26.9m wage subsidies</a:t>
            </a:r>
            <a:r>
              <a:rPr lang="en-US" sz="3100" dirty="0"/>
              <a:t>.</a:t>
            </a:r>
            <a:endParaRPr lang="en-NZ" sz="3100" dirty="0"/>
          </a:p>
        </p:txBody>
      </p:sp>
      <p:pic>
        <p:nvPicPr>
          <p:cNvPr id="5" name="Picture 2" descr="Wayne and Chloe Wright. Photo / Norrie Montgomery.">
            <a:extLst>
              <a:ext uri="{FF2B5EF4-FFF2-40B4-BE49-F238E27FC236}">
                <a16:creationId xmlns:a16="http://schemas.microsoft.com/office/drawing/2014/main" id="{34199BBB-2D2B-4E63-A786-95BFA5FBD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037013"/>
            <a:ext cx="4038600" cy="227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606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69885A5-AEA4-4C23-AB47-1F614135BFA9}"/>
              </a:ext>
            </a:extLst>
          </p:cNvPr>
          <p:cNvSpPr txBox="1">
            <a:spLocks/>
          </p:cNvSpPr>
          <p:nvPr/>
        </p:nvSpPr>
        <p:spPr>
          <a:xfrm>
            <a:off x="457200" y="1600200"/>
            <a:ext cx="8229600" cy="4525963"/>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NZ" dirty="0"/>
          </a:p>
          <a:p>
            <a:pPr marL="0" indent="0">
              <a:buNone/>
            </a:pPr>
            <a:endParaRPr lang="en-AU" dirty="0"/>
          </a:p>
          <a:p>
            <a:pPr marL="0" indent="0">
              <a:buNone/>
            </a:pPr>
            <a:r>
              <a:rPr lang="en-AU" dirty="0"/>
              <a:t>During the Covid-19 lockdown Evolve received wage subsidies of $12 million, continued government ECE funding subsidies, and at the same time, offered full-time staff illegal 20-hour contracts, with a requirement to be on-call (unpaid) for a further 20 hours, in case they were needed.</a:t>
            </a:r>
            <a:endParaRPr lang="en-NZ" sz="2400" dirty="0"/>
          </a:p>
        </p:txBody>
      </p:sp>
      <p:pic>
        <p:nvPicPr>
          <p:cNvPr id="3" name="Picture 2" descr="Image">
            <a:extLst>
              <a:ext uri="{FF2B5EF4-FFF2-40B4-BE49-F238E27FC236}">
                <a16:creationId xmlns:a16="http://schemas.microsoft.com/office/drawing/2014/main" id="{7F7529DD-38DE-4004-A701-C1A3B47F4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21" y="-167316"/>
            <a:ext cx="3066430" cy="17906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p of Evolve Education Group">
            <a:extLst>
              <a:ext uri="{FF2B5EF4-FFF2-40B4-BE49-F238E27FC236}">
                <a16:creationId xmlns:a16="http://schemas.microsoft.com/office/drawing/2014/main" id="{8595A774-E0D2-4258-9EC0-2E85C5485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3630" y="18130"/>
            <a:ext cx="21526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a:extLst>
              <a:ext uri="{FF2B5EF4-FFF2-40B4-BE49-F238E27FC236}">
                <a16:creationId xmlns:a16="http://schemas.microsoft.com/office/drawing/2014/main" id="{2476D171-FCB7-4693-B9C8-3720D24017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5675" y="813927"/>
            <a:ext cx="2152650" cy="75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967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A029-31DD-461A-AAC2-062B1692E803}"/>
              </a:ext>
            </a:extLst>
          </p:cNvPr>
          <p:cNvSpPr>
            <a:spLocks noGrp="1"/>
          </p:cNvSpPr>
          <p:nvPr>
            <p:ph type="title"/>
          </p:nvPr>
        </p:nvSpPr>
        <p:spPr/>
        <p:txBody>
          <a:bodyPr/>
          <a:lstStyle/>
          <a:p>
            <a:r>
              <a:rPr lang="en-NZ" dirty="0"/>
              <a:t>            Busy Bees Childcare</a:t>
            </a:r>
          </a:p>
        </p:txBody>
      </p:sp>
      <p:sp>
        <p:nvSpPr>
          <p:cNvPr id="3" name="Content Placeholder 2">
            <a:extLst>
              <a:ext uri="{FF2B5EF4-FFF2-40B4-BE49-F238E27FC236}">
                <a16:creationId xmlns:a16="http://schemas.microsoft.com/office/drawing/2014/main" id="{FD99C33D-168E-46D9-8D6F-7FE207E4445B}"/>
              </a:ext>
            </a:extLst>
          </p:cNvPr>
          <p:cNvSpPr>
            <a:spLocks noGrp="1"/>
          </p:cNvSpPr>
          <p:nvPr>
            <p:ph idx="1"/>
          </p:nvPr>
        </p:nvSpPr>
        <p:spPr/>
        <p:txBody>
          <a:bodyPr/>
          <a:lstStyle/>
          <a:p>
            <a:pPr marL="0" indent="0">
              <a:buNone/>
            </a:pPr>
            <a:r>
              <a:rPr lang="en-NZ" dirty="0"/>
              <a:t>75 settings in New Zealand, 365  in UK, 153 in Australia, 417 in Europe, 127, North America, 83 Asia </a:t>
            </a:r>
            <a:r>
              <a:rPr lang="en-NZ" sz="2400" dirty="0"/>
              <a:t>(Nursery World, 2021)</a:t>
            </a:r>
          </a:p>
          <a:p>
            <a:pPr marL="0" indent="0">
              <a:buNone/>
            </a:pPr>
            <a:endParaRPr lang="en-NZ" dirty="0"/>
          </a:p>
          <a:p>
            <a:pPr marL="0" indent="0">
              <a:buNone/>
            </a:pPr>
            <a:r>
              <a:rPr lang="en-NZ" dirty="0"/>
              <a:t>CEO of Australian company, </a:t>
            </a:r>
            <a:r>
              <a:rPr lang="en-US" i="1" dirty="0"/>
              <a:t>Think,</a:t>
            </a:r>
            <a:r>
              <a:rPr lang="en-US" dirty="0"/>
              <a:t> made $44 million selling his shares to </a:t>
            </a:r>
            <a:r>
              <a:rPr lang="en-US" i="1" dirty="0"/>
              <a:t>Busy Bees</a:t>
            </a:r>
            <a:r>
              <a:rPr lang="en-US" dirty="0"/>
              <a:t>. </a:t>
            </a:r>
            <a:r>
              <a:rPr lang="en-US" sz="2400" dirty="0"/>
              <a:t>(Spitting off the cash, p. 14)</a:t>
            </a:r>
          </a:p>
          <a:p>
            <a:pPr marL="0" indent="0">
              <a:buNone/>
            </a:pPr>
            <a:endParaRPr lang="en-US" sz="2400" dirty="0"/>
          </a:p>
          <a:p>
            <a:pPr marL="0" indent="0">
              <a:buNone/>
            </a:pPr>
            <a:endParaRPr lang="en-NZ" sz="2400" dirty="0"/>
          </a:p>
        </p:txBody>
      </p:sp>
      <p:pic>
        <p:nvPicPr>
          <p:cNvPr id="7" name="Picture 6">
            <a:extLst>
              <a:ext uri="{FF2B5EF4-FFF2-40B4-BE49-F238E27FC236}">
                <a16:creationId xmlns:a16="http://schemas.microsoft.com/office/drawing/2014/main" id="{F0D4BD01-B484-46BE-837D-F7BF639B9D60}"/>
              </a:ext>
            </a:extLst>
          </p:cNvPr>
          <p:cNvPicPr>
            <a:picLocks noChangeAspect="1"/>
          </p:cNvPicPr>
          <p:nvPr/>
        </p:nvPicPr>
        <p:blipFill>
          <a:blip r:embed="rId3"/>
          <a:stretch>
            <a:fillRect/>
          </a:stretch>
        </p:blipFill>
        <p:spPr>
          <a:xfrm>
            <a:off x="509872" y="401536"/>
            <a:ext cx="1765702" cy="889203"/>
          </a:xfrm>
          <a:prstGeom prst="rect">
            <a:avLst/>
          </a:prstGeom>
        </p:spPr>
      </p:pic>
    </p:spTree>
    <p:extLst>
      <p:ext uri="{BB962C8B-B14F-4D97-AF65-F5344CB8AC3E}">
        <p14:creationId xmlns:p14="http://schemas.microsoft.com/office/powerpoint/2010/main" val="4136547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37E6-B763-493E-8F77-50B826F4A08A}"/>
              </a:ext>
            </a:extLst>
          </p:cNvPr>
          <p:cNvSpPr>
            <a:spLocks noGrp="1"/>
          </p:cNvSpPr>
          <p:nvPr>
            <p:ph type="title"/>
          </p:nvPr>
        </p:nvSpPr>
        <p:spPr/>
        <p:txBody>
          <a:bodyPr>
            <a:normAutofit fontScale="90000"/>
          </a:bodyPr>
          <a:lstStyle/>
          <a:p>
            <a:r>
              <a:rPr lang="en-AU" dirty="0"/>
              <a:t>ECE rollup. Expansion in New Zealand through acquisitions ‘and exit’  </a:t>
            </a:r>
            <a:br>
              <a:rPr lang="en-NZ" b="1" i="1" dirty="0"/>
            </a:br>
            <a:endParaRPr lang="en-NZ" dirty="0"/>
          </a:p>
        </p:txBody>
      </p:sp>
      <p:sp>
        <p:nvSpPr>
          <p:cNvPr id="3" name="Content Placeholder 2">
            <a:extLst>
              <a:ext uri="{FF2B5EF4-FFF2-40B4-BE49-F238E27FC236}">
                <a16:creationId xmlns:a16="http://schemas.microsoft.com/office/drawing/2014/main" id="{5FD3BB74-2369-47CA-B380-BA9EE2D0309B}"/>
              </a:ext>
            </a:extLst>
          </p:cNvPr>
          <p:cNvSpPr>
            <a:spLocks noGrp="1"/>
          </p:cNvSpPr>
          <p:nvPr>
            <p:ph idx="1"/>
          </p:nvPr>
        </p:nvSpPr>
        <p:spPr>
          <a:xfrm>
            <a:off x="457200" y="1417638"/>
            <a:ext cx="8229600" cy="4525963"/>
          </a:xfrm>
        </p:spPr>
        <p:txBody>
          <a:bodyPr>
            <a:normAutofit fontScale="77500" lnSpcReduction="20000"/>
          </a:bodyPr>
          <a:lstStyle/>
          <a:p>
            <a:pPr marL="0" indent="0">
              <a:buNone/>
            </a:pPr>
            <a:r>
              <a:rPr lang="en-NZ" dirty="0"/>
              <a:t>We're going to dominate the fragmented early childhood education industry in New Zealand through acquisition growth with commercial debt, equity and vendor finance. </a:t>
            </a:r>
          </a:p>
          <a:p>
            <a:pPr marL="0" indent="0">
              <a:buNone/>
            </a:pPr>
            <a:endParaRPr lang="en-NZ" dirty="0"/>
          </a:p>
          <a:p>
            <a:pPr marL="0" indent="0">
              <a:buNone/>
            </a:pPr>
            <a:r>
              <a:rPr lang="en-NZ" dirty="0"/>
              <a:t>Our goal is to consolidate 100 facilities in the early childhood education sector &amp; exit.</a:t>
            </a:r>
          </a:p>
          <a:p>
            <a:pPr marL="0" indent="0">
              <a:buNone/>
            </a:pPr>
            <a:endParaRPr lang="en-NZ" dirty="0"/>
          </a:p>
          <a:p>
            <a:pPr marL="0" indent="0">
              <a:buNone/>
            </a:pPr>
            <a:r>
              <a:rPr lang="en-NZ" dirty="0"/>
              <a:t> Early childhood education has performed extremely well . . . </a:t>
            </a:r>
          </a:p>
          <a:p>
            <a:pPr marL="0" indent="0">
              <a:buNone/>
            </a:pPr>
            <a:endParaRPr lang="en-NZ" dirty="0"/>
          </a:p>
          <a:p>
            <a:pPr marL="0" indent="0">
              <a:buNone/>
            </a:pPr>
            <a:r>
              <a:rPr lang="en-NZ" dirty="0"/>
              <a:t>We have a group of experienced Board of Directors specialising in early childhood education, legal, finance, accounting and mergers &amp; acquisitions.</a:t>
            </a:r>
          </a:p>
          <a:p>
            <a:pPr marL="0" indent="0">
              <a:buNone/>
            </a:pPr>
            <a:r>
              <a:rPr lang="en-NZ" sz="2600" dirty="0"/>
              <a:t>(Institute of Directors advertisement for position of chair, February, 2022)</a:t>
            </a:r>
          </a:p>
        </p:txBody>
      </p:sp>
    </p:spTree>
    <p:extLst>
      <p:ext uri="{BB962C8B-B14F-4D97-AF65-F5344CB8AC3E}">
        <p14:creationId xmlns:p14="http://schemas.microsoft.com/office/powerpoint/2010/main" val="3146146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3A992-EA07-47DB-A265-9B265D73CFE1}"/>
              </a:ext>
            </a:extLst>
          </p:cNvPr>
          <p:cNvSpPr>
            <a:spLocks noGrp="1"/>
          </p:cNvSpPr>
          <p:nvPr>
            <p:ph type="title"/>
          </p:nvPr>
        </p:nvSpPr>
        <p:spPr/>
        <p:txBody>
          <a:bodyPr>
            <a:normAutofit fontScale="90000"/>
          </a:bodyPr>
          <a:lstStyle/>
          <a:p>
            <a:r>
              <a:rPr lang="en-NZ" dirty="0"/>
              <a:t>Theme 4: Early Learning Action Plan</a:t>
            </a:r>
          </a:p>
        </p:txBody>
      </p:sp>
      <p:pic>
        <p:nvPicPr>
          <p:cNvPr id="6" name="Content Placeholder 5">
            <a:extLst>
              <a:ext uri="{FF2B5EF4-FFF2-40B4-BE49-F238E27FC236}">
                <a16:creationId xmlns:a16="http://schemas.microsoft.com/office/drawing/2014/main" id="{0E7037BE-2916-4635-A519-E8BC352D1616}"/>
              </a:ext>
            </a:extLst>
          </p:cNvPr>
          <p:cNvPicPr>
            <a:picLocks noGrp="1" noChangeAspect="1"/>
          </p:cNvPicPr>
          <p:nvPr>
            <p:ph sz="half" idx="1"/>
          </p:nvPr>
        </p:nvPicPr>
        <p:blipFill>
          <a:blip r:embed="rId3"/>
          <a:stretch>
            <a:fillRect/>
          </a:stretch>
        </p:blipFill>
        <p:spPr>
          <a:xfrm>
            <a:off x="745958" y="1469877"/>
            <a:ext cx="3366852" cy="4656285"/>
          </a:xfrm>
        </p:spPr>
      </p:pic>
      <p:sp>
        <p:nvSpPr>
          <p:cNvPr id="4" name="Content Placeholder 3">
            <a:extLst>
              <a:ext uri="{FF2B5EF4-FFF2-40B4-BE49-F238E27FC236}">
                <a16:creationId xmlns:a16="http://schemas.microsoft.com/office/drawing/2014/main" id="{E15A177A-F312-4840-B3A0-AD5F07D7C5B2}"/>
              </a:ext>
            </a:extLst>
          </p:cNvPr>
          <p:cNvSpPr>
            <a:spLocks noGrp="1"/>
          </p:cNvSpPr>
          <p:nvPr>
            <p:ph sz="half" idx="2"/>
          </p:nvPr>
        </p:nvSpPr>
        <p:spPr>
          <a:xfrm>
            <a:off x="4572000" y="1166018"/>
            <a:ext cx="4038600" cy="4525963"/>
          </a:xfrm>
        </p:spPr>
        <p:txBody>
          <a:bodyPr>
            <a:noAutofit/>
          </a:bodyPr>
          <a:lstStyle/>
          <a:p>
            <a:pPr marL="0" indent="0">
              <a:buNone/>
            </a:pPr>
            <a:r>
              <a:rPr lang="en-US" sz="2400" dirty="0"/>
              <a:t>Early learning services are part of a planned and coherent education ecosystem that is supported, accountable and sustainable. </a:t>
            </a:r>
          </a:p>
          <a:p>
            <a:pPr marL="0" indent="0">
              <a:buNone/>
            </a:pPr>
            <a:r>
              <a:rPr lang="en-US" sz="2400" dirty="0"/>
              <a:t>Regulate for 80 % qualified teachers in teacher-led </a:t>
            </a:r>
            <a:r>
              <a:rPr lang="en-US" sz="2400" dirty="0" err="1"/>
              <a:t>centres</a:t>
            </a:r>
            <a:r>
              <a:rPr lang="en-US" sz="2400" dirty="0"/>
              <a:t>, leading to regulation for 100 %. </a:t>
            </a:r>
          </a:p>
          <a:p>
            <a:pPr marL="0" indent="0">
              <a:buNone/>
            </a:pPr>
            <a:r>
              <a:rPr lang="en-US" sz="2400" dirty="0"/>
              <a:t>A mechanism that improves the levels and consistency of teachers’ salaries and conditions across the early learning sector. </a:t>
            </a:r>
            <a:endParaRPr lang="en-NZ" sz="2400" dirty="0"/>
          </a:p>
        </p:txBody>
      </p:sp>
    </p:spTree>
    <p:extLst>
      <p:ext uri="{BB962C8B-B14F-4D97-AF65-F5344CB8AC3E}">
        <p14:creationId xmlns:p14="http://schemas.microsoft.com/office/powerpoint/2010/main" val="2834401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1292-AAC7-4C91-BF44-6A33C3BA3155}"/>
              </a:ext>
            </a:extLst>
          </p:cNvPr>
          <p:cNvSpPr>
            <a:spLocks noGrp="1"/>
          </p:cNvSpPr>
          <p:nvPr>
            <p:ph type="title"/>
          </p:nvPr>
        </p:nvSpPr>
        <p:spPr/>
        <p:txBody>
          <a:bodyPr/>
          <a:lstStyle/>
          <a:p>
            <a:r>
              <a:rPr lang="en-NZ" dirty="0"/>
              <a:t>Premises</a:t>
            </a:r>
          </a:p>
        </p:txBody>
      </p:sp>
      <p:sp>
        <p:nvSpPr>
          <p:cNvPr id="3" name="Content Placeholder 2">
            <a:extLst>
              <a:ext uri="{FF2B5EF4-FFF2-40B4-BE49-F238E27FC236}">
                <a16:creationId xmlns:a16="http://schemas.microsoft.com/office/drawing/2014/main" id="{C5BD2C3B-46EA-4D45-AB60-E8AC65FA93B6}"/>
              </a:ext>
            </a:extLst>
          </p:cNvPr>
          <p:cNvSpPr>
            <a:spLocks noGrp="1"/>
          </p:cNvSpPr>
          <p:nvPr>
            <p:ph idx="1"/>
          </p:nvPr>
        </p:nvSpPr>
        <p:spPr>
          <a:solidFill>
            <a:schemeClr val="tx2">
              <a:lumMod val="20000"/>
              <a:lumOff val="80000"/>
            </a:schemeClr>
          </a:solidFill>
        </p:spPr>
        <p:txBody>
          <a:bodyPr>
            <a:normAutofit fontScale="70000" lnSpcReduction="20000"/>
          </a:bodyPr>
          <a:lstStyle/>
          <a:p>
            <a:pPr marL="400050" lvl="1" indent="0">
              <a:buNone/>
            </a:pPr>
            <a:r>
              <a:rPr lang="en-NZ" dirty="0"/>
              <a:t>1. A primary purpose of early childhood education is to form the democratic citizen, capable of engaging in a democratic way of life and democratic forms of relationship. </a:t>
            </a:r>
            <a:r>
              <a:rPr lang="en-NZ" sz="2000" dirty="0"/>
              <a:t>(Fielding and Moss, 2011) </a:t>
            </a:r>
          </a:p>
          <a:p>
            <a:pPr marL="0" indent="0">
              <a:buNone/>
            </a:pPr>
            <a:r>
              <a:rPr lang="en-NZ" sz="2400" dirty="0"/>
              <a:t>				AND</a:t>
            </a:r>
          </a:p>
          <a:p>
            <a:pPr marL="400050" lvl="1" indent="0">
              <a:buNone/>
            </a:pPr>
            <a:r>
              <a:rPr lang="en-NZ" sz="2700" dirty="0"/>
              <a:t>ECE a human right and a public good – ‘a community of learning that empowers both adults and children to learn and grow as equal participants in a democratic society’. (</a:t>
            </a:r>
            <a:r>
              <a:rPr lang="en-NZ" sz="2000" dirty="0"/>
              <a:t>Helen May, 2009)</a:t>
            </a:r>
          </a:p>
          <a:p>
            <a:pPr marL="0" indent="0">
              <a:buNone/>
            </a:pPr>
            <a:endParaRPr lang="en-NZ" sz="3600" dirty="0"/>
          </a:p>
          <a:p>
            <a:pPr marL="400050" lvl="1" indent="0">
              <a:buNone/>
            </a:pPr>
            <a:r>
              <a:rPr lang="en-NZ" dirty="0"/>
              <a:t>2. Marketisation and privatisation conceptualise ECE services as businesses, parents and children as consumers. They prioritise financial values; these are incompatible with valuing ECE as a public good, an institution in civil society.</a:t>
            </a:r>
          </a:p>
          <a:p>
            <a:pPr marL="0" indent="0">
              <a:buNone/>
            </a:pPr>
            <a:endParaRPr lang="en-NZ" dirty="0"/>
          </a:p>
          <a:p>
            <a:pPr marL="400050" lvl="1" indent="0">
              <a:buNone/>
            </a:pPr>
            <a:r>
              <a:rPr lang="en-NZ" dirty="0"/>
              <a:t> 3. It is possible to “turn the tide” on marketisation and privatisation.</a:t>
            </a:r>
          </a:p>
          <a:p>
            <a:endParaRPr lang="en-NZ" dirty="0"/>
          </a:p>
        </p:txBody>
      </p:sp>
    </p:spTree>
    <p:extLst>
      <p:ext uri="{BB962C8B-B14F-4D97-AF65-F5344CB8AC3E}">
        <p14:creationId xmlns:p14="http://schemas.microsoft.com/office/powerpoint/2010/main" val="602972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Way forward</a:t>
            </a:r>
          </a:p>
        </p:txBody>
      </p:sp>
      <p:sp>
        <p:nvSpPr>
          <p:cNvPr id="3" name="Content Placeholder 2"/>
          <p:cNvSpPr>
            <a:spLocks noGrp="1"/>
          </p:cNvSpPr>
          <p:nvPr>
            <p:ph idx="1"/>
          </p:nvPr>
        </p:nvSpPr>
        <p:spPr>
          <a:solidFill>
            <a:schemeClr val="accent1">
              <a:lumMod val="20000"/>
              <a:lumOff val="80000"/>
            </a:schemeClr>
          </a:solidFill>
        </p:spPr>
        <p:txBody>
          <a:bodyPr>
            <a:normAutofit fontScale="77500" lnSpcReduction="20000"/>
          </a:bodyPr>
          <a:lstStyle/>
          <a:p>
            <a:pPr marL="0" indent="0">
              <a:buNone/>
            </a:pPr>
            <a:r>
              <a:rPr lang="en-NZ" dirty="0"/>
              <a:t>Turn the tide on privatised, profit-focused provision, re-asserting ECE as a public good and collective responsibility:</a:t>
            </a:r>
          </a:p>
          <a:p>
            <a:r>
              <a:rPr lang="en-NZ" dirty="0"/>
              <a:t>Require structures to include community, parent and teacher representatives as full decision-makers</a:t>
            </a:r>
          </a:p>
          <a:p>
            <a:r>
              <a:rPr lang="en-NZ" dirty="0"/>
              <a:t>Remove eligibility for capital works and properties funding from for-profit centres</a:t>
            </a:r>
          </a:p>
          <a:p>
            <a:r>
              <a:rPr lang="en-NZ" dirty="0"/>
              <a:t>Cap fees and monitor enrolment policies</a:t>
            </a:r>
          </a:p>
          <a:p>
            <a:r>
              <a:rPr lang="en-NZ" dirty="0"/>
              <a:t>Require full accountability for spending of all funding</a:t>
            </a:r>
          </a:p>
          <a:p>
            <a:r>
              <a:rPr lang="en-NZ" dirty="0"/>
              <a:t>Pay parity for all ECE teachers, Ministry of Education a party to collective agreement</a:t>
            </a:r>
          </a:p>
          <a:p>
            <a:pPr lvl="0"/>
            <a:r>
              <a:rPr lang="en-NZ" dirty="0"/>
              <a:t>Plan new provision and restrict it to community and public ECE. </a:t>
            </a:r>
          </a:p>
        </p:txBody>
      </p:sp>
    </p:spTree>
    <p:extLst>
      <p:ext uri="{BB962C8B-B14F-4D97-AF65-F5344CB8AC3E}">
        <p14:creationId xmlns:p14="http://schemas.microsoft.com/office/powerpoint/2010/main" val="3352732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4302B55A-DA2D-42C7-A546-1CA48CEDE403}"/>
              </a:ext>
            </a:extLst>
          </p:cNvPr>
          <p:cNvPicPr>
            <a:picLocks noGrp="1" noChangeAspect="1"/>
          </p:cNvPicPr>
          <p:nvPr/>
        </p:nvPicPr>
        <p:blipFill>
          <a:blip r:embed="rId3"/>
          <a:stretch>
            <a:fillRect/>
          </a:stretch>
        </p:blipFill>
        <p:spPr>
          <a:xfrm>
            <a:off x="-221440" y="1"/>
            <a:ext cx="9365439" cy="6858000"/>
          </a:xfrm>
          <a:prstGeom prst="rect">
            <a:avLst/>
          </a:prstGeom>
        </p:spPr>
      </p:pic>
      <p:sp>
        <p:nvSpPr>
          <p:cNvPr id="3" name="Content Placeholder 2">
            <a:extLst>
              <a:ext uri="{FF2B5EF4-FFF2-40B4-BE49-F238E27FC236}">
                <a16:creationId xmlns:a16="http://schemas.microsoft.com/office/drawing/2014/main" id="{B97B2FEB-0656-4911-AC78-F5BDBB55CFB8}"/>
              </a:ext>
            </a:extLst>
          </p:cNvPr>
          <p:cNvSpPr>
            <a:spLocks noGrp="1"/>
          </p:cNvSpPr>
          <p:nvPr>
            <p:ph idx="1"/>
          </p:nvPr>
        </p:nvSpPr>
        <p:spPr>
          <a:xfrm>
            <a:off x="2729499" y="5680872"/>
            <a:ext cx="7512050" cy="701145"/>
          </a:xfrm>
          <a:solidFill>
            <a:schemeClr val="bg1">
              <a:alpha val="74000"/>
            </a:schemeClr>
          </a:solidFill>
        </p:spPr>
        <p:txBody>
          <a:bodyPr>
            <a:normAutofit fontScale="70000" lnSpcReduction="20000"/>
          </a:bodyPr>
          <a:lstStyle/>
          <a:p>
            <a:pPr marL="0" indent="0">
              <a:buNone/>
            </a:pPr>
            <a:r>
              <a:rPr lang="en-NZ" dirty="0"/>
              <a:t>Democratically organised networks, effective unions </a:t>
            </a:r>
          </a:p>
          <a:p>
            <a:pPr marL="0" indent="0">
              <a:buNone/>
            </a:pPr>
            <a:r>
              <a:rPr lang="en-NZ" dirty="0"/>
              <a:t>and community associations </a:t>
            </a:r>
          </a:p>
          <a:p>
            <a:pPr marL="0" indent="0">
              <a:buNone/>
            </a:pPr>
            <a:endParaRPr lang="en-NZ" dirty="0"/>
          </a:p>
          <a:p>
            <a:endParaRPr lang="en-NZ" dirty="0"/>
          </a:p>
        </p:txBody>
      </p:sp>
      <p:pic>
        <p:nvPicPr>
          <p:cNvPr id="5" name="Picture 4">
            <a:extLst>
              <a:ext uri="{FF2B5EF4-FFF2-40B4-BE49-F238E27FC236}">
                <a16:creationId xmlns:a16="http://schemas.microsoft.com/office/drawing/2014/main" id="{296BEC91-F224-4264-ABE0-3636650CB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440" y="6671011"/>
            <a:ext cx="9365440" cy="213324"/>
          </a:xfrm>
          <a:prstGeom prst="rect">
            <a:avLst/>
          </a:prstGeom>
        </p:spPr>
      </p:pic>
    </p:spTree>
    <p:extLst>
      <p:ext uri="{BB962C8B-B14F-4D97-AF65-F5344CB8AC3E}">
        <p14:creationId xmlns:p14="http://schemas.microsoft.com/office/powerpoint/2010/main" val="3824295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D8AAB-278F-494A-B546-131A10EB4855}"/>
              </a:ext>
            </a:extLst>
          </p:cNvPr>
          <p:cNvSpPr>
            <a:spLocks noGrp="1"/>
          </p:cNvSpPr>
          <p:nvPr>
            <p:ph type="title"/>
          </p:nvPr>
        </p:nvSpPr>
        <p:spPr/>
        <p:txBody>
          <a:bodyPr/>
          <a:lstStyle/>
          <a:p>
            <a:r>
              <a:rPr lang="en-NZ" dirty="0"/>
              <a:t>Structure of presentation</a:t>
            </a:r>
          </a:p>
        </p:txBody>
      </p:sp>
      <p:sp>
        <p:nvSpPr>
          <p:cNvPr id="3" name="Content Placeholder 2">
            <a:extLst>
              <a:ext uri="{FF2B5EF4-FFF2-40B4-BE49-F238E27FC236}">
                <a16:creationId xmlns:a16="http://schemas.microsoft.com/office/drawing/2014/main" id="{DB3C00FA-E5A0-49A0-B141-7AED71FD6042}"/>
              </a:ext>
            </a:extLst>
          </p:cNvPr>
          <p:cNvSpPr>
            <a:spLocks noGrp="1"/>
          </p:cNvSpPr>
          <p:nvPr>
            <p:ph idx="1"/>
          </p:nvPr>
        </p:nvSpPr>
        <p:spPr>
          <a:solidFill>
            <a:schemeClr val="tx2">
              <a:lumMod val="20000"/>
              <a:lumOff val="80000"/>
            </a:schemeClr>
          </a:solidFill>
        </p:spPr>
        <p:txBody>
          <a:bodyPr/>
          <a:lstStyle/>
          <a:p>
            <a:pPr marL="0" indent="0">
              <a:buNone/>
            </a:pPr>
            <a:endParaRPr lang="en-NZ" dirty="0"/>
          </a:p>
          <a:p>
            <a:pPr marL="0" indent="0">
              <a:buNone/>
            </a:pPr>
            <a:r>
              <a:rPr lang="en-NZ" dirty="0"/>
              <a:t>1. Context: ECE policy reforms and how we got there</a:t>
            </a:r>
          </a:p>
          <a:p>
            <a:pPr marL="0" indent="0">
              <a:buNone/>
            </a:pPr>
            <a:r>
              <a:rPr lang="en-NZ" dirty="0"/>
              <a:t>2. Impacts of marketisation: growth of the for-profit sector</a:t>
            </a:r>
          </a:p>
          <a:p>
            <a:pPr marL="0" indent="0">
              <a:buNone/>
            </a:pPr>
            <a:r>
              <a:rPr lang="en-NZ" dirty="0"/>
              <a:t>3. Contrasting stories of ECE during pandemic</a:t>
            </a:r>
          </a:p>
          <a:p>
            <a:pPr marL="0" indent="0">
              <a:buNone/>
            </a:pPr>
            <a:r>
              <a:rPr lang="en-NZ" dirty="0"/>
              <a:t>4. Early Learning Action Plan and way forward</a:t>
            </a:r>
          </a:p>
          <a:p>
            <a:endParaRPr lang="en-NZ" dirty="0"/>
          </a:p>
        </p:txBody>
      </p:sp>
    </p:spTree>
    <p:extLst>
      <p:ext uri="{BB962C8B-B14F-4D97-AF65-F5344CB8AC3E}">
        <p14:creationId xmlns:p14="http://schemas.microsoft.com/office/powerpoint/2010/main" val="2152800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4C7C5-FFDD-4A41-BFBA-7B2D46E82823}"/>
              </a:ext>
            </a:extLst>
          </p:cNvPr>
          <p:cNvSpPr>
            <a:spLocks noGrp="1"/>
          </p:cNvSpPr>
          <p:nvPr>
            <p:ph type="title"/>
          </p:nvPr>
        </p:nvSpPr>
        <p:spPr>
          <a:noFill/>
        </p:spPr>
        <p:txBody>
          <a:bodyPr>
            <a:normAutofit/>
          </a:bodyPr>
          <a:lstStyle/>
          <a:p>
            <a:r>
              <a:rPr lang="en-NZ" dirty="0"/>
              <a:t>ECE - A paradigm of diversity</a:t>
            </a:r>
          </a:p>
        </p:txBody>
      </p:sp>
      <p:sp>
        <p:nvSpPr>
          <p:cNvPr id="3" name="Text Placeholder 2">
            <a:extLst>
              <a:ext uri="{FF2B5EF4-FFF2-40B4-BE49-F238E27FC236}">
                <a16:creationId xmlns:a16="http://schemas.microsoft.com/office/drawing/2014/main" id="{F8316F24-9FE1-4747-BFE1-6FB096997A80}"/>
              </a:ext>
            </a:extLst>
          </p:cNvPr>
          <p:cNvSpPr>
            <a:spLocks noGrp="1"/>
          </p:cNvSpPr>
          <p:nvPr>
            <p:ph type="body" idx="1"/>
          </p:nvPr>
        </p:nvSpPr>
        <p:spPr>
          <a:solidFill>
            <a:schemeClr val="tx2">
              <a:lumMod val="20000"/>
              <a:lumOff val="80000"/>
            </a:schemeClr>
          </a:solidFill>
        </p:spPr>
        <p:txBody>
          <a:bodyPr/>
          <a:lstStyle/>
          <a:p>
            <a:r>
              <a:rPr lang="en-NZ" dirty="0"/>
              <a:t>Teacher-led</a:t>
            </a:r>
          </a:p>
        </p:txBody>
      </p:sp>
      <p:sp>
        <p:nvSpPr>
          <p:cNvPr id="4" name="Content Placeholder 3">
            <a:extLst>
              <a:ext uri="{FF2B5EF4-FFF2-40B4-BE49-F238E27FC236}">
                <a16:creationId xmlns:a16="http://schemas.microsoft.com/office/drawing/2014/main" id="{29EC0B78-7052-4C64-8F44-F7299382F24C}"/>
              </a:ext>
            </a:extLst>
          </p:cNvPr>
          <p:cNvSpPr>
            <a:spLocks noGrp="1"/>
          </p:cNvSpPr>
          <p:nvPr>
            <p:ph sz="half" idx="2"/>
          </p:nvPr>
        </p:nvSpPr>
        <p:spPr>
          <a:solidFill>
            <a:schemeClr val="tx2">
              <a:lumMod val="20000"/>
              <a:lumOff val="80000"/>
            </a:schemeClr>
          </a:solidFill>
        </p:spPr>
        <p:txBody>
          <a:bodyPr>
            <a:normAutofit/>
          </a:bodyPr>
          <a:lstStyle/>
          <a:p>
            <a:r>
              <a:rPr lang="en-NZ" dirty="0"/>
              <a:t>Kindergartens (100% community-based) </a:t>
            </a:r>
          </a:p>
          <a:p>
            <a:r>
              <a:rPr lang="en-NZ" dirty="0"/>
              <a:t>Education and care centres (72% private)</a:t>
            </a:r>
          </a:p>
          <a:p>
            <a:r>
              <a:rPr lang="en-NZ" dirty="0"/>
              <a:t>Homebased (92% private)</a:t>
            </a:r>
          </a:p>
          <a:p>
            <a:pPr marL="0" indent="0">
              <a:buNone/>
            </a:pPr>
            <a:r>
              <a:rPr lang="en-NZ" dirty="0"/>
              <a:t>May be based on philosophy, e.g., Rudolph Steiner, Montessori, Reggio Emelia</a:t>
            </a:r>
          </a:p>
        </p:txBody>
      </p:sp>
      <p:sp>
        <p:nvSpPr>
          <p:cNvPr id="5" name="Text Placeholder 4">
            <a:extLst>
              <a:ext uri="{FF2B5EF4-FFF2-40B4-BE49-F238E27FC236}">
                <a16:creationId xmlns:a16="http://schemas.microsoft.com/office/drawing/2014/main" id="{B99D9653-5129-485A-8F4B-B1948FC2B76E}"/>
              </a:ext>
            </a:extLst>
          </p:cNvPr>
          <p:cNvSpPr>
            <a:spLocks noGrp="1"/>
          </p:cNvSpPr>
          <p:nvPr>
            <p:ph type="body" sz="quarter" idx="3"/>
          </p:nvPr>
        </p:nvSpPr>
        <p:spPr>
          <a:solidFill>
            <a:schemeClr val="tx2">
              <a:lumMod val="20000"/>
              <a:lumOff val="80000"/>
            </a:schemeClr>
          </a:solidFill>
        </p:spPr>
        <p:txBody>
          <a:bodyPr/>
          <a:lstStyle/>
          <a:p>
            <a:r>
              <a:rPr lang="en-NZ" dirty="0"/>
              <a:t>Parent/</a:t>
            </a:r>
            <a:r>
              <a:rPr lang="en-NZ" dirty="0" err="1"/>
              <a:t>wh</a:t>
            </a:r>
            <a:r>
              <a:rPr lang="en-US" b="0" dirty="0"/>
              <a:t>ā</a:t>
            </a:r>
            <a:r>
              <a:rPr lang="en-NZ" dirty="0" err="1"/>
              <a:t>nau</a:t>
            </a:r>
            <a:r>
              <a:rPr lang="en-NZ" dirty="0"/>
              <a:t>-led</a:t>
            </a:r>
          </a:p>
        </p:txBody>
      </p:sp>
      <p:sp>
        <p:nvSpPr>
          <p:cNvPr id="6" name="Content Placeholder 5">
            <a:extLst>
              <a:ext uri="{FF2B5EF4-FFF2-40B4-BE49-F238E27FC236}">
                <a16:creationId xmlns:a16="http://schemas.microsoft.com/office/drawing/2014/main" id="{99B8A992-C231-4319-AC5D-031EB1E74552}"/>
              </a:ext>
            </a:extLst>
          </p:cNvPr>
          <p:cNvSpPr>
            <a:spLocks noGrp="1"/>
          </p:cNvSpPr>
          <p:nvPr>
            <p:ph sz="quarter" idx="4"/>
          </p:nvPr>
        </p:nvSpPr>
        <p:spPr>
          <a:solidFill>
            <a:schemeClr val="tx2">
              <a:lumMod val="20000"/>
              <a:lumOff val="80000"/>
            </a:schemeClr>
          </a:solidFill>
        </p:spPr>
        <p:txBody>
          <a:bodyPr>
            <a:normAutofit/>
          </a:bodyPr>
          <a:lstStyle/>
          <a:p>
            <a:r>
              <a:rPr lang="en-NZ" dirty="0"/>
              <a:t>Playcentres</a:t>
            </a:r>
          </a:p>
          <a:p>
            <a:r>
              <a:rPr lang="en-NZ" dirty="0"/>
              <a:t>Playgroups</a:t>
            </a:r>
          </a:p>
          <a:p>
            <a:r>
              <a:rPr lang="en-NZ" dirty="0"/>
              <a:t>Kōhanga </a:t>
            </a:r>
            <a:r>
              <a:rPr lang="en-NZ" dirty="0" err="1"/>
              <a:t>reo</a:t>
            </a:r>
            <a:r>
              <a:rPr lang="en-NZ" dirty="0"/>
              <a:t> (immersion M</a:t>
            </a:r>
            <a:r>
              <a:rPr lang="en-NZ" dirty="0">
                <a:cs typeface="Arial" panose="020B0604020202020204" pitchFamily="34" charset="0"/>
              </a:rPr>
              <a:t>āori)</a:t>
            </a:r>
          </a:p>
          <a:p>
            <a:r>
              <a:rPr lang="en-NZ" dirty="0">
                <a:cs typeface="Arial" panose="020B0604020202020204" pitchFamily="34" charset="0"/>
              </a:rPr>
              <a:t>Pacific early childhood groups (immersion or bilingual in a Pacific language)</a:t>
            </a:r>
            <a:endParaRPr lang="en-NZ" dirty="0"/>
          </a:p>
        </p:txBody>
      </p:sp>
    </p:spTree>
    <p:extLst>
      <p:ext uri="{BB962C8B-B14F-4D97-AF65-F5344CB8AC3E}">
        <p14:creationId xmlns:p14="http://schemas.microsoft.com/office/powerpoint/2010/main" val="3274711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A979-E886-400E-A73E-A939B17B3C73}"/>
              </a:ext>
            </a:extLst>
          </p:cNvPr>
          <p:cNvSpPr>
            <a:spLocks noGrp="1"/>
          </p:cNvSpPr>
          <p:nvPr>
            <p:ph type="title"/>
          </p:nvPr>
        </p:nvSpPr>
        <p:spPr/>
        <p:txBody>
          <a:bodyPr/>
          <a:lstStyle/>
          <a:p>
            <a:r>
              <a:rPr lang="en-NZ" dirty="0"/>
              <a:t>Theme 1: ECE policy reforms</a:t>
            </a:r>
          </a:p>
        </p:txBody>
      </p:sp>
      <p:sp>
        <p:nvSpPr>
          <p:cNvPr id="3" name="Content Placeholder 2">
            <a:extLst>
              <a:ext uri="{FF2B5EF4-FFF2-40B4-BE49-F238E27FC236}">
                <a16:creationId xmlns:a16="http://schemas.microsoft.com/office/drawing/2014/main" id="{9BB5A5FB-927E-4A69-BBED-37A7BEBD761C}"/>
              </a:ext>
            </a:extLst>
          </p:cNvPr>
          <p:cNvSpPr>
            <a:spLocks noGrp="1"/>
          </p:cNvSpPr>
          <p:nvPr>
            <p:ph idx="1"/>
          </p:nvPr>
        </p:nvSpPr>
        <p:spPr>
          <a:solidFill>
            <a:schemeClr val="tx2">
              <a:lumMod val="20000"/>
              <a:lumOff val="80000"/>
            </a:schemeClr>
          </a:solidFill>
        </p:spPr>
        <p:txBody>
          <a:bodyPr/>
          <a:lstStyle/>
          <a:p>
            <a:pPr marL="0" indent="0">
              <a:buNone/>
            </a:pPr>
            <a:endParaRPr lang="en-GB" dirty="0"/>
          </a:p>
          <a:p>
            <a:pPr marL="0" indent="0">
              <a:buNone/>
            </a:pPr>
            <a:endParaRPr lang="en-GB" dirty="0"/>
          </a:p>
          <a:p>
            <a:pPr marL="0" indent="0">
              <a:buNone/>
            </a:pPr>
            <a:r>
              <a:rPr lang="en-GB" dirty="0"/>
              <a:t>Moving towards an integrated early childhood education system from birth to 6 years – in vanguard of wave of countries that embarked on education-based integration.</a:t>
            </a:r>
          </a:p>
          <a:p>
            <a:endParaRPr lang="en-NZ" dirty="0"/>
          </a:p>
        </p:txBody>
      </p:sp>
    </p:spTree>
    <p:extLst>
      <p:ext uri="{BB962C8B-B14F-4D97-AF65-F5344CB8AC3E}">
        <p14:creationId xmlns:p14="http://schemas.microsoft.com/office/powerpoint/2010/main" val="3715883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C42AC-EF37-40B4-AB9D-29343E5D1448}"/>
              </a:ext>
            </a:extLst>
          </p:cNvPr>
          <p:cNvSpPr>
            <a:spLocks noGrp="1"/>
          </p:cNvSpPr>
          <p:nvPr>
            <p:ph type="title"/>
          </p:nvPr>
        </p:nvSpPr>
        <p:spPr>
          <a:xfrm>
            <a:off x="2025444" y="0"/>
            <a:ext cx="6661355" cy="45719"/>
          </a:xfrm>
        </p:spPr>
        <p:txBody>
          <a:bodyPr>
            <a:normAutofit fontScale="90000"/>
          </a:bodyPr>
          <a:lstStyle/>
          <a:p>
            <a:endParaRPr lang="en-NZ" dirty="0"/>
          </a:p>
        </p:txBody>
      </p:sp>
      <p:graphicFrame>
        <p:nvGraphicFramePr>
          <p:cNvPr id="4" name="Content Placeholder 3">
            <a:extLst>
              <a:ext uri="{FF2B5EF4-FFF2-40B4-BE49-F238E27FC236}">
                <a16:creationId xmlns:a16="http://schemas.microsoft.com/office/drawing/2014/main" id="{80B75612-CEA5-4C1D-9808-B56DC033924C}"/>
              </a:ext>
            </a:extLst>
          </p:cNvPr>
          <p:cNvGraphicFramePr>
            <a:graphicFrameLocks noGrp="1"/>
          </p:cNvGraphicFramePr>
          <p:nvPr>
            <p:ph idx="1"/>
            <p:extLst>
              <p:ext uri="{D42A27DB-BD31-4B8C-83A1-F6EECF244321}">
                <p14:modId xmlns:p14="http://schemas.microsoft.com/office/powerpoint/2010/main" val="186470241"/>
              </p:ext>
            </p:extLst>
          </p:nvPr>
        </p:nvGraphicFramePr>
        <p:xfrm>
          <a:off x="108155" y="-34413"/>
          <a:ext cx="9350478" cy="6998465"/>
        </p:xfrm>
        <a:graphic>
          <a:graphicData uri="http://schemas.openxmlformats.org/drawingml/2006/table">
            <a:tbl>
              <a:tblPr firstRow="1" bandRow="1">
                <a:tableStyleId>{5C22544A-7EE6-4342-B048-85BDC9FD1C3A}</a:tableStyleId>
              </a:tblPr>
              <a:tblGrid>
                <a:gridCol w="9350478">
                  <a:extLst>
                    <a:ext uri="{9D8B030D-6E8A-4147-A177-3AD203B41FA5}">
                      <a16:colId xmlns:a16="http://schemas.microsoft.com/office/drawing/2014/main" val="888537459"/>
                    </a:ext>
                  </a:extLst>
                </a:gridCol>
              </a:tblGrid>
              <a:tr h="558445">
                <a:tc>
                  <a:txBody>
                    <a:bodyPr/>
                    <a:lstStyle/>
                    <a:p>
                      <a:r>
                        <a:rPr lang="en-NZ" sz="2400" dirty="0"/>
                        <a:t>A timeline of integration and ECE reforms</a:t>
                      </a:r>
                    </a:p>
                  </a:txBody>
                  <a:tcPr/>
                </a:tc>
                <a:extLst>
                  <a:ext uri="{0D108BD9-81ED-4DB2-BD59-A6C34878D82A}">
                    <a16:rowId xmlns:a16="http://schemas.microsoft.com/office/drawing/2014/main" val="3920473301"/>
                  </a:ext>
                </a:extLst>
              </a:tr>
              <a:tr h="558445">
                <a:tc>
                  <a:txBody>
                    <a:bodyPr/>
                    <a:lstStyle/>
                    <a:p>
                      <a:r>
                        <a:rPr lang="en-GB" dirty="0"/>
                        <a:t>1986- care and education services integrated within Department of Education</a:t>
                      </a:r>
                      <a:endParaRPr lang="en-NZ" dirty="0"/>
                    </a:p>
                  </a:txBody>
                  <a:tcPr/>
                </a:tc>
                <a:extLst>
                  <a:ext uri="{0D108BD9-81ED-4DB2-BD59-A6C34878D82A}">
                    <a16:rowId xmlns:a16="http://schemas.microsoft.com/office/drawing/2014/main" val="1271851859"/>
                  </a:ext>
                </a:extLst>
              </a:tr>
              <a:tr h="6239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1988 – 3 year integrated teacher training – inclusive of care and education and all ages </a:t>
                      </a:r>
                    </a:p>
                    <a:p>
                      <a:endParaRPr lang="en-NZ" dirty="0"/>
                    </a:p>
                  </a:txBody>
                  <a:tcPr/>
                </a:tc>
                <a:extLst>
                  <a:ext uri="{0D108BD9-81ED-4DB2-BD59-A6C34878D82A}">
                    <a16:rowId xmlns:a16="http://schemas.microsoft.com/office/drawing/2014/main" val="4216519868"/>
                  </a:ext>
                </a:extLst>
              </a:tr>
              <a:tr h="6239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1989 – towards a common funding system  </a:t>
                      </a:r>
                    </a:p>
                    <a:p>
                      <a:endParaRPr lang="en-NZ" dirty="0"/>
                    </a:p>
                  </a:txBody>
                  <a:tcPr/>
                </a:tc>
                <a:extLst>
                  <a:ext uri="{0D108BD9-81ED-4DB2-BD59-A6C34878D82A}">
                    <a16:rowId xmlns:a16="http://schemas.microsoft.com/office/drawing/2014/main" val="3136941202"/>
                  </a:ext>
                </a:extLst>
              </a:tr>
              <a:tr h="5584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1991 – unions representing kindergarten and childcare amalgamate</a:t>
                      </a:r>
                    </a:p>
                  </a:txBody>
                  <a:tcPr>
                    <a:solidFill>
                      <a:schemeClr val="accent2">
                        <a:lumMod val="20000"/>
                        <a:lumOff val="80000"/>
                      </a:schemeClr>
                    </a:solidFill>
                  </a:tcPr>
                </a:tc>
                <a:extLst>
                  <a:ext uri="{0D108BD9-81ED-4DB2-BD59-A6C34878D82A}">
                    <a16:rowId xmlns:a16="http://schemas.microsoft.com/office/drawing/2014/main" val="936884802"/>
                  </a:ext>
                </a:extLst>
              </a:tr>
              <a:tr h="558445">
                <a:tc>
                  <a:txBody>
                    <a:bodyPr/>
                    <a:lstStyle/>
                    <a:p>
                      <a:r>
                        <a:rPr lang="en-NZ" dirty="0"/>
                        <a:t>1996 </a:t>
                      </a:r>
                      <a:r>
                        <a:rPr lang="en-GB" dirty="0"/>
                        <a:t>– seven ECE organisations publish ‘Future Directions’, a blueprint for ECE</a:t>
                      </a:r>
                      <a:endParaRPr lang="en-NZ" dirty="0"/>
                    </a:p>
                  </a:txBody>
                  <a:tcPr>
                    <a:solidFill>
                      <a:schemeClr val="accent2">
                        <a:lumMod val="20000"/>
                        <a:lumOff val="80000"/>
                      </a:schemeClr>
                    </a:solidFill>
                  </a:tcPr>
                </a:tc>
                <a:extLst>
                  <a:ext uri="{0D108BD9-81ED-4DB2-BD59-A6C34878D82A}">
                    <a16:rowId xmlns:a16="http://schemas.microsoft.com/office/drawing/2014/main" val="2346076551"/>
                  </a:ext>
                </a:extLst>
              </a:tr>
              <a:tr h="1426153">
                <a:tc>
                  <a:txBody>
                    <a:bodyPr/>
                    <a:lstStyle/>
                    <a:p>
                      <a:r>
                        <a:rPr lang="en-NZ" dirty="0"/>
                        <a:t>2002 </a:t>
                      </a:r>
                      <a:r>
                        <a:rPr lang="en-GB" dirty="0"/>
                        <a:t>– government publishes ‘Nga </a:t>
                      </a:r>
                      <a:r>
                        <a:rPr lang="en-GB" dirty="0" err="1"/>
                        <a:t>Huarahi</a:t>
                      </a:r>
                      <a:r>
                        <a:rPr lang="en-GB" dirty="0"/>
                        <a:t> Arataki. 10 year strategic plan’</a:t>
                      </a:r>
                    </a:p>
                    <a:p>
                      <a:pPr lvl="0" rtl="0"/>
                      <a:r>
                        <a:rPr lang="en-NZ" sz="1800" kern="1200" dirty="0">
                          <a:solidFill>
                            <a:schemeClr val="dk1"/>
                          </a:solidFill>
                          <a:effectLst/>
                          <a:latin typeface="+mn-lt"/>
                          <a:ea typeface="+mn-ea"/>
                          <a:cs typeface="+mn-cs"/>
                        </a:rPr>
                        <a:t>             Staged plan to reach target of 100 percent qualified registered ECE teachers (on the way)</a:t>
                      </a:r>
                    </a:p>
                    <a:p>
                      <a:pPr lvl="0" rtl="0"/>
                      <a:r>
                        <a:rPr lang="en-NZ" sz="1800" kern="1200" dirty="0">
                          <a:solidFill>
                            <a:schemeClr val="dk1"/>
                          </a:solidFill>
                          <a:effectLst/>
                          <a:latin typeface="+mn-lt"/>
                          <a:ea typeface="+mn-ea"/>
                          <a:cs typeface="+mn-cs"/>
                        </a:rPr>
                        <a:t>             Kindergarten teachers pay parity </a:t>
                      </a:r>
                    </a:p>
                    <a:p>
                      <a:pPr lvl="0"/>
                      <a:r>
                        <a:rPr lang="en-NZ" sz="1800" kern="1200" dirty="0">
                          <a:solidFill>
                            <a:schemeClr val="dk1"/>
                          </a:solidFill>
                          <a:effectLst/>
                          <a:latin typeface="+mn-lt"/>
                          <a:ea typeface="+mn-ea"/>
                          <a:cs typeface="+mn-cs"/>
                        </a:rPr>
                        <a:t>             20 hours ‘free’ ECE for 3 and 4 year-olds</a:t>
                      </a:r>
                    </a:p>
                    <a:p>
                      <a:pPr lvl="0"/>
                      <a:endParaRPr lang="en-NZ" dirty="0"/>
                    </a:p>
                  </a:txBody>
                  <a:tcPr/>
                </a:tc>
                <a:extLst>
                  <a:ext uri="{0D108BD9-81ED-4DB2-BD59-A6C34878D82A}">
                    <a16:rowId xmlns:a16="http://schemas.microsoft.com/office/drawing/2014/main" val="2995816263"/>
                  </a:ext>
                </a:extLst>
              </a:tr>
              <a:tr h="558445">
                <a:tc>
                  <a:txBody>
                    <a:bodyPr/>
                    <a:lstStyle/>
                    <a:p>
                      <a:r>
                        <a:rPr lang="en-NZ" dirty="0"/>
                        <a:t>2009 </a:t>
                      </a:r>
                      <a:r>
                        <a:rPr lang="en-GB" dirty="0"/>
                        <a:t>– nine ECE organisations publish ‘Strengthening community-based ECE in Aotearoa’</a:t>
                      </a:r>
                      <a:endParaRPr lang="en-NZ" dirty="0"/>
                    </a:p>
                  </a:txBody>
                  <a:tcPr>
                    <a:solidFill>
                      <a:schemeClr val="accent2">
                        <a:lumMod val="20000"/>
                        <a:lumOff val="80000"/>
                      </a:schemeClr>
                    </a:solidFill>
                  </a:tcPr>
                </a:tc>
                <a:extLst>
                  <a:ext uri="{0D108BD9-81ED-4DB2-BD59-A6C34878D82A}">
                    <a16:rowId xmlns:a16="http://schemas.microsoft.com/office/drawing/2014/main" val="300148442"/>
                  </a:ext>
                </a:extLst>
              </a:tr>
              <a:tr h="1426153">
                <a:tc>
                  <a:txBody>
                    <a:bodyPr/>
                    <a:lstStyle/>
                    <a:p>
                      <a:r>
                        <a:rPr lang="en-NZ" dirty="0"/>
                        <a:t>2021 </a:t>
                      </a:r>
                      <a:r>
                        <a:rPr lang="en-GB" dirty="0"/>
                        <a:t>– government publishes Early Learning Action Plan</a:t>
                      </a:r>
                    </a:p>
                    <a:p>
                      <a:r>
                        <a:rPr lang="en-GB" dirty="0"/>
                        <a:t>             80% registered teachers in regulated staffing positions (goal 100%)</a:t>
                      </a:r>
                    </a:p>
                    <a:p>
                      <a:r>
                        <a:rPr lang="en-GB" dirty="0"/>
                        <a:t>            More steps towards pay parity for teachers in education and care centres</a:t>
                      </a:r>
                    </a:p>
                    <a:p>
                      <a:r>
                        <a:rPr lang="en-GB" dirty="0"/>
                        <a:t>            Planned provision for new ECE services</a:t>
                      </a:r>
                    </a:p>
                    <a:p>
                      <a:r>
                        <a:rPr lang="en-GB" dirty="0"/>
                        <a:t>             </a:t>
                      </a:r>
                      <a:endParaRPr lang="en-NZ" dirty="0"/>
                    </a:p>
                  </a:txBody>
                  <a:tcPr/>
                </a:tc>
                <a:extLst>
                  <a:ext uri="{0D108BD9-81ED-4DB2-BD59-A6C34878D82A}">
                    <a16:rowId xmlns:a16="http://schemas.microsoft.com/office/drawing/2014/main" val="3041811769"/>
                  </a:ext>
                </a:extLst>
              </a:tr>
            </a:tbl>
          </a:graphicData>
        </a:graphic>
      </p:graphicFrame>
    </p:spTree>
    <p:extLst>
      <p:ext uri="{BB962C8B-B14F-4D97-AF65-F5344CB8AC3E}">
        <p14:creationId xmlns:p14="http://schemas.microsoft.com/office/powerpoint/2010/main" val="2675559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a:t>                The power of collective advocacy</a:t>
            </a:r>
          </a:p>
        </p:txBody>
      </p:sp>
      <p:pic>
        <p:nvPicPr>
          <p:cNvPr id="6" name="Picture 5">
            <a:extLst>
              <a:ext uri="{FF2B5EF4-FFF2-40B4-BE49-F238E27FC236}">
                <a16:creationId xmlns:a16="http://schemas.microsoft.com/office/drawing/2014/main" id="{A804ACC0-8068-4FF9-94E6-57A0B64FB2B0}"/>
              </a:ext>
            </a:extLst>
          </p:cNvPr>
          <p:cNvPicPr>
            <a:picLocks noChangeAspect="1"/>
          </p:cNvPicPr>
          <p:nvPr/>
        </p:nvPicPr>
        <p:blipFill>
          <a:blip r:embed="rId3"/>
          <a:stretch>
            <a:fillRect/>
          </a:stretch>
        </p:blipFill>
        <p:spPr>
          <a:xfrm>
            <a:off x="4860758" y="1929827"/>
            <a:ext cx="4283242" cy="2873265"/>
          </a:xfrm>
          <a:prstGeom prst="rect">
            <a:avLst/>
          </a:prstGeom>
        </p:spPr>
      </p:pic>
      <p:pic>
        <p:nvPicPr>
          <p:cNvPr id="7" name="Content Placeholder 3" descr="SKMBT_C45008080815400.pdf">
            <a:extLst>
              <a:ext uri="{FF2B5EF4-FFF2-40B4-BE49-F238E27FC236}">
                <a16:creationId xmlns:a16="http://schemas.microsoft.com/office/drawing/2014/main" id="{B0394C52-BE3F-4946-940E-7194CD0F390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9740" t="-273" r="38"/>
          <a:stretch/>
        </p:blipFill>
        <p:spPr>
          <a:xfrm>
            <a:off x="2252488" y="3633538"/>
            <a:ext cx="2319512" cy="3272589"/>
          </a:xfrm>
          <a:prstGeom prst="rect">
            <a:avLst/>
          </a:prstGeom>
        </p:spPr>
      </p:pic>
      <p:pic>
        <p:nvPicPr>
          <p:cNvPr id="10" name="Picture 9">
            <a:extLst>
              <a:ext uri="{FF2B5EF4-FFF2-40B4-BE49-F238E27FC236}">
                <a16:creationId xmlns:a16="http://schemas.microsoft.com/office/drawing/2014/main" id="{DE29C574-3A6A-4F48-AA80-74D284D0A769}"/>
              </a:ext>
            </a:extLst>
          </p:cNvPr>
          <p:cNvPicPr>
            <a:picLocks noChangeAspect="1"/>
          </p:cNvPicPr>
          <p:nvPr/>
        </p:nvPicPr>
        <p:blipFill>
          <a:blip r:embed="rId5"/>
          <a:stretch>
            <a:fillRect/>
          </a:stretch>
        </p:blipFill>
        <p:spPr>
          <a:xfrm>
            <a:off x="358526" y="226928"/>
            <a:ext cx="2266362" cy="3202072"/>
          </a:xfrm>
          <a:prstGeom prst="rect">
            <a:avLst/>
          </a:prstGeom>
        </p:spPr>
      </p:pic>
    </p:spTree>
    <p:extLst>
      <p:ext uri="{BB962C8B-B14F-4D97-AF65-F5344CB8AC3E}">
        <p14:creationId xmlns:p14="http://schemas.microsoft.com/office/powerpoint/2010/main" val="2069697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NZ" sz="3600" dirty="0"/>
              <a:t>Theme 2 policy: the </a:t>
            </a:r>
            <a:r>
              <a:rPr lang="en-NZ" sz="3600" dirty="0" err="1"/>
              <a:t>uncurtailed</a:t>
            </a:r>
            <a:r>
              <a:rPr lang="en-NZ" sz="3600" dirty="0"/>
              <a:t> growth of the for-profit education and care sector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98111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70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t>Inequalities in quality and access </a:t>
            </a:r>
          </a:p>
        </p:txBody>
      </p:sp>
      <p:sp>
        <p:nvSpPr>
          <p:cNvPr id="3" name="Content Placeholder 2"/>
          <p:cNvSpPr>
            <a:spLocks noGrp="1"/>
          </p:cNvSpPr>
          <p:nvPr>
            <p:ph sz="half" idx="1"/>
          </p:nvPr>
        </p:nvSpPr>
        <p:spPr/>
        <p:txBody>
          <a:bodyPr/>
          <a:lstStyle/>
          <a:p>
            <a:pPr marL="0" indent="0">
              <a:buNone/>
            </a:pPr>
            <a:endParaRPr lang="en-NZ" i="1" dirty="0"/>
          </a:p>
          <a:p>
            <a:endParaRPr lang="en-NZ" dirty="0"/>
          </a:p>
        </p:txBody>
      </p:sp>
      <p:pic>
        <p:nvPicPr>
          <p:cNvPr id="6" name="Content Placeholder 4" descr="bookcoverchildcare markets1.JPG">
            <a:extLst>
              <a:ext uri="{FF2B5EF4-FFF2-40B4-BE49-F238E27FC236}">
                <a16:creationId xmlns:a16="http://schemas.microsoft.com/office/drawing/2014/main" id="{8A71532C-22B1-4F69-9355-FC9B4045DB35}"/>
              </a:ext>
            </a:extLst>
          </p:cNvPr>
          <p:cNvPicPr>
            <a:picLocks noChangeAspect="1"/>
          </p:cNvPicPr>
          <p:nvPr/>
        </p:nvPicPr>
        <p:blipFill>
          <a:blip r:embed="rId3" cstate="print"/>
          <a:stretch>
            <a:fillRect/>
          </a:stretch>
        </p:blipFill>
        <p:spPr>
          <a:xfrm>
            <a:off x="1251534" y="1600200"/>
            <a:ext cx="2963279" cy="4525963"/>
          </a:xfrm>
          <a:prstGeom prst="rect">
            <a:avLst/>
          </a:prstGeom>
          <a:ln w="15875">
            <a:solidFill>
              <a:schemeClr val="accent1"/>
            </a:solidFill>
          </a:ln>
        </p:spPr>
      </p:pic>
      <p:sp>
        <p:nvSpPr>
          <p:cNvPr id="4" name="Content Placeholder 3">
            <a:extLst>
              <a:ext uri="{FF2B5EF4-FFF2-40B4-BE49-F238E27FC236}">
                <a16:creationId xmlns:a16="http://schemas.microsoft.com/office/drawing/2014/main" id="{98B915FF-B5E0-4A08-B3ED-080F7F9A36F2}"/>
              </a:ext>
            </a:extLst>
          </p:cNvPr>
          <p:cNvSpPr>
            <a:spLocks noGrp="1"/>
          </p:cNvSpPr>
          <p:nvPr>
            <p:ph sz="half" idx="2"/>
          </p:nvPr>
        </p:nvSpPr>
        <p:spPr/>
        <p:txBody>
          <a:bodyPr/>
          <a:lstStyle/>
          <a:p>
            <a:pPr marL="0" indent="0">
              <a:buNone/>
            </a:pPr>
            <a:r>
              <a:rPr lang="en-NZ" dirty="0"/>
              <a:t>Marketisation and privatisation risk deepening, consolidating or widening inequalities of access to ECEC provision and driving qualitative differences between types of provider  </a:t>
            </a:r>
            <a:r>
              <a:rPr lang="en-NZ" sz="2000" dirty="0"/>
              <a:t>(Lloyd, 2012, p. 8)</a:t>
            </a:r>
            <a:endParaRPr lang="en-NZ" dirty="0"/>
          </a:p>
        </p:txBody>
      </p:sp>
    </p:spTree>
    <p:extLst>
      <p:ext uri="{BB962C8B-B14F-4D97-AF65-F5344CB8AC3E}">
        <p14:creationId xmlns:p14="http://schemas.microsoft.com/office/powerpoint/2010/main" val="41559942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5004</TotalTime>
  <Words>4435</Words>
  <Application>Microsoft Office PowerPoint</Application>
  <PresentationFormat>On-screen Show (4:3)</PresentationFormat>
  <Paragraphs>229</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PowerPoint Presentation</vt:lpstr>
      <vt:lpstr>Premises</vt:lpstr>
      <vt:lpstr>Structure of presentation</vt:lpstr>
      <vt:lpstr>ECE - A paradigm of diversity</vt:lpstr>
      <vt:lpstr>Theme 1: ECE policy reforms</vt:lpstr>
      <vt:lpstr>PowerPoint Presentation</vt:lpstr>
      <vt:lpstr>                The power of collective advocacy</vt:lpstr>
      <vt:lpstr>Theme 2 policy: the uncurtailed growth of the for-profit education and care sector</vt:lpstr>
      <vt:lpstr>Inequalities in quality and access </vt:lpstr>
      <vt:lpstr>Tenets of community-based provision </vt:lpstr>
      <vt:lpstr>Theme 3: Impact of COVID-19 on ECE services</vt:lpstr>
      <vt:lpstr>PowerPoint Presentation</vt:lpstr>
      <vt:lpstr>Working in solidarity with workers, families and communities</vt:lpstr>
      <vt:lpstr>PowerPoint Presentation</vt:lpstr>
      <vt:lpstr>PowerPoint Presentation</vt:lpstr>
      <vt:lpstr>PowerPoint Presentation</vt:lpstr>
      <vt:lpstr>            Busy Bees Childcare</vt:lpstr>
      <vt:lpstr>ECE rollup. Expansion in New Zealand through acquisitions ‘and exit’   </vt:lpstr>
      <vt:lpstr>Theme 4: Early Learning Action Plan</vt:lpstr>
      <vt:lpstr>Way forward</vt:lpstr>
      <vt:lpstr>PowerPoint Presentation</vt:lpstr>
    </vt:vector>
  </TitlesOfParts>
  <Company>The University of Waikato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Carr</dc:creator>
  <cp:lastModifiedBy>Eva Lloyd</cp:lastModifiedBy>
  <cp:revision>353</cp:revision>
  <cp:lastPrinted>2019-05-30T02:55:33Z</cp:lastPrinted>
  <dcterms:created xsi:type="dcterms:W3CDTF">2014-05-19T20:54:07Z</dcterms:created>
  <dcterms:modified xsi:type="dcterms:W3CDTF">2022-07-03T17:03:22Z</dcterms:modified>
</cp:coreProperties>
</file>