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media1.m4a" ContentType="audio/unknown"/>
  <Override PartName="/ppt/media/image5.jpeg" ContentType="image/jpeg"/>
  <Override PartName="/ppt/media/media2.m4a" ContentType="audio/unknown"/>
  <Override PartName="/ppt/media/image6.jpeg" ContentType="image/jpeg"/>
  <Override PartName="/ppt/media/media3.m4a" ContentType="audio/unknown"/>
  <Override PartName="/ppt/media/media4.m4a" ContentType="audio/unknown"/>
  <Override PartName="/ppt/media/image7.jpeg" ContentType="image/jpeg"/>
  <Override PartName="/ppt/media/image8.jpeg" ContentType="image/jpeg"/>
  <Override PartName="/ppt/media/media5.m4a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6809700" cy="150749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10847" y="4675189"/>
            <a:ext cx="22789597" cy="761748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021694" y="8445500"/>
            <a:ext cx="18767901" cy="152349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5171949" y="4816990"/>
            <a:ext cx="16467392" cy="203164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3200"/>
            </a:lvl1pPr>
            <a:lvl2pPr>
              <a:defRPr sz="13200"/>
            </a:lvl2pPr>
            <a:lvl3pPr>
              <a:defRPr sz="13200"/>
            </a:lvl3pPr>
            <a:lvl4pPr>
              <a:defRPr sz="13200"/>
            </a:lvl4pPr>
            <a:lvl5pPr>
              <a:defRPr sz="1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340564" y="3468687"/>
            <a:ext cx="11662912" cy="152349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401201" y="1922825"/>
            <a:ext cx="24008887" cy="101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40485" y="3517476"/>
            <a:ext cx="24128730" cy="1155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5218262" y="14025565"/>
            <a:ext cx="252463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CCCC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1pPr>
      <a:lvl2pPr marL="0" marR="0" indent="60969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2pPr>
      <a:lvl3pPr marL="0" marR="0" indent="12193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3pPr>
      <a:lvl4pPr marL="0" marR="0" indent="182907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4pPr>
      <a:lvl5pPr marL="0" marR="0" indent="24387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5pPr>
      <a:lvl6pPr marL="0" marR="0" indent="30484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6pPr>
      <a:lvl7pPr marL="0" marR="0" indent="365814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7pPr>
      <a:lvl8pPr marL="0" marR="0" indent="426783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8pPr>
      <a:lvl9pPr marL="0" marR="0" indent="487753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900" u="none">
          <a:ln>
            <a:noFill/>
          </a:ln>
          <a:solidFill>
            <a:srgbClr val="FFFFFF"/>
          </a:solidFill>
          <a:uFillTx/>
          <a:latin typeface="Founders Grotesk Light"/>
          <a:ea typeface="Founders Grotesk Light"/>
          <a:cs typeface="Founders Grotesk Light"/>
          <a:sym typeface="Founders Grotesk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hyperlink" Target="mailto:m.r.mcdermott@uel.ac.uk" TargetMode="External"/><Relationship Id="rId4" Type="http://schemas.openxmlformats.org/officeDocument/2006/relationships/hyperlink" Target="mailto:lafren1@uwindsor.ca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audio" Target="../media/media1.m4a"/><Relationship Id="rId9" Type="http://schemas.microsoft.com/office/2007/relationships/media" Target="../media/media1.m4a"/><Relationship Id="rId10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Relationship Id="rId4" Type="http://schemas.openxmlformats.org/officeDocument/2006/relationships/audio" Target="../media/media2.m4a"/><Relationship Id="rId5" Type="http://schemas.microsoft.com/office/2007/relationships/media" Target="../media/media2.m4a"/><Relationship Id="rId6" Type="http://schemas.openxmlformats.org/officeDocument/2006/relationships/image" Target="../media/image1.png"/><Relationship Id="rId7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Relationship Id="rId4" Type="http://schemas.openxmlformats.org/officeDocument/2006/relationships/audio" Target="../media/media3.m4a"/><Relationship Id="rId5" Type="http://schemas.microsoft.com/office/2007/relationships/media" Target="../media/media3.m4a"/><Relationship Id="rId6" Type="http://schemas.openxmlformats.org/officeDocument/2006/relationships/image" Target="../media/image1.png"/><Relationship Id="rId7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Relationship Id="rId4" Type="http://schemas.openxmlformats.org/officeDocument/2006/relationships/audio" Target="../media/media4.m4a"/><Relationship Id="rId5" Type="http://schemas.microsoft.com/office/2007/relationships/media" Target="../media/media4.m4a"/><Relationship Id="rId6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4.jpeg"/><Relationship Id="rId6" Type="http://schemas.openxmlformats.org/officeDocument/2006/relationships/audio" Target="../media/media5.m4a"/><Relationship Id="rId7" Type="http://schemas.microsoft.com/office/2007/relationships/media" Target="../media/media5.m4a"/><Relationship Id="rId8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32"/>
          <p:cNvSpPr/>
          <p:nvPr/>
        </p:nvSpPr>
        <p:spPr>
          <a:xfrm>
            <a:off x="1660367" y="2968625"/>
            <a:ext cx="630156" cy="10588405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272625"/>
                </a:solidFill>
              </a:defRPr>
            </a:pPr>
          </a:p>
        </p:txBody>
      </p:sp>
      <p:sp>
        <p:nvSpPr>
          <p:cNvPr id="56" name="object 33"/>
          <p:cNvSpPr txBox="1"/>
          <p:nvPr/>
        </p:nvSpPr>
        <p:spPr>
          <a:xfrm>
            <a:off x="2834919" y="2740880"/>
            <a:ext cx="20802601" cy="262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6000" u="sng"/>
            </a:lvl1pPr>
          </a:lstStyle>
          <a:p>
            <a:pPr/>
            <a:r>
              <a:t>COVID health behaviour non-compliance as `playful’ oppositionalism and implications for public health strategy</a:t>
            </a:r>
          </a:p>
        </p:txBody>
      </p:sp>
      <p:sp>
        <p:nvSpPr>
          <p:cNvPr id="57" name="object 34"/>
          <p:cNvSpPr txBox="1"/>
          <p:nvPr/>
        </p:nvSpPr>
        <p:spPr>
          <a:xfrm>
            <a:off x="2834919" y="5559424"/>
            <a:ext cx="21717694" cy="8692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800"/>
            </a:pPr>
            <a:r>
              <a:t>Professor Mark McDermott, </a:t>
            </a:r>
          </a:p>
          <a:p>
            <a:pPr>
              <a:defRPr sz="4800"/>
            </a:pPr>
            <a:r>
              <a:t>University of East London, Department of Psychological Sciences, UK</a:t>
            </a:r>
          </a:p>
          <a:p>
            <a:pPr>
              <a:defRPr sz="4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m.r.mcdermott@uel.ac.uk</a:t>
            </a:r>
          </a:p>
          <a:p>
            <a:pPr>
              <a:defRPr sz="4800"/>
            </a:pPr>
            <a:r>
              <a:t>&amp; </a:t>
            </a:r>
          </a:p>
          <a:p>
            <a:pPr>
              <a:defRPr sz="4800"/>
            </a:pPr>
            <a:r>
              <a:t>Dr. Kathryn Lafreniere, </a:t>
            </a:r>
          </a:p>
          <a:p>
            <a:pPr>
              <a:defRPr sz="4800"/>
            </a:pPr>
            <a:r>
              <a:t>University of Windsor, Department of Psychology, Canada</a:t>
            </a:r>
          </a:p>
          <a:p>
            <a:pPr>
              <a:defRPr sz="4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lafren1@uwindsor.ca</a:t>
            </a:r>
          </a:p>
          <a:p>
            <a:pPr>
              <a:defRPr sz="4800"/>
            </a:pPr>
          </a:p>
          <a:p>
            <a:pPr lvl="1">
              <a:defRPr b="1" sz="4400">
                <a:solidFill>
                  <a:srgbClr val="272625"/>
                </a:solidFill>
              </a:defRPr>
            </a:pPr>
          </a:p>
          <a:p>
            <a:pPr lvl="1">
              <a:defRPr b="1" sz="4400">
                <a:solidFill>
                  <a:srgbClr val="272625"/>
                </a:solidFill>
              </a:defRPr>
            </a:pPr>
            <a:r>
              <a:t>2020 Virtual NIHR MindTech Symposium: Digital Mental Health </a:t>
            </a:r>
          </a:p>
          <a:p>
            <a:pPr lvl="1">
              <a:defRPr b="1" sz="4400">
                <a:solidFill>
                  <a:srgbClr val="272625"/>
                </a:solidFill>
              </a:defRPr>
            </a:pPr>
            <a:r>
              <a:t>in the Age of COVID-19;     3</a:t>
            </a:r>
            <a:r>
              <a:rPr baseline="30000"/>
              <a:t>rd</a:t>
            </a:r>
            <a:r>
              <a:t> December 2020.</a:t>
            </a:r>
          </a:p>
          <a:p>
            <a:pPr>
              <a:defRPr spc="7" sz="3200">
                <a:solidFill>
                  <a:srgbClr val="272625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pPr>
          </a:p>
        </p:txBody>
      </p:sp>
      <p:pic>
        <p:nvPicPr>
          <p:cNvPr id="5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11294" t="8464" r="7400" b="3547"/>
          <a:stretch>
            <a:fillRect/>
          </a:stretch>
        </p:blipFill>
        <p:spPr>
          <a:xfrm>
            <a:off x="21725059" y="8818009"/>
            <a:ext cx="3371550" cy="3648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25058" y="4766519"/>
            <a:ext cx="3371550" cy="367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98326" y="12792847"/>
            <a:ext cx="1654735" cy="165473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extBox 10"/>
          <p:cNvSpPr txBox="1"/>
          <p:nvPr/>
        </p:nvSpPr>
        <p:spPr>
          <a:xfrm>
            <a:off x="21362807" y="12772420"/>
            <a:ext cx="3733801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University of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Windsor</a:t>
            </a:r>
          </a:p>
        </p:txBody>
      </p:sp>
      <p:pic>
        <p:nvPicPr>
          <p:cNvPr id="62" name="Audio 11" descr="Audio 11"/>
          <p:cNvPicPr>
            <a:picLocks noChangeAspect="0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26049287" y="1431925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022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32"/>
          <p:cNvSpPr/>
          <p:nvPr/>
        </p:nvSpPr>
        <p:spPr>
          <a:xfrm>
            <a:off x="1594644" y="2246311"/>
            <a:ext cx="630156" cy="10588406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272625"/>
                </a:solidFill>
              </a:defRPr>
            </a:pPr>
          </a:p>
        </p:txBody>
      </p:sp>
      <p:sp>
        <p:nvSpPr>
          <p:cNvPr id="65" name="object 33"/>
          <p:cNvSpPr txBox="1"/>
          <p:nvPr/>
        </p:nvSpPr>
        <p:spPr>
          <a:xfrm>
            <a:off x="3347244" y="2587625"/>
            <a:ext cx="11343986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6773" indent="16937">
              <a:lnSpc>
                <a:spcPct val="70700"/>
              </a:lnSpc>
              <a:defRPr b="1" spc="-140" sz="9600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 Bold"/>
              </a:defRPr>
            </a:lvl1pPr>
          </a:lstStyle>
          <a:p>
            <a:pPr/>
            <a:r>
              <a:t>What we did:</a:t>
            </a:r>
          </a:p>
        </p:txBody>
      </p:sp>
      <p:sp>
        <p:nvSpPr>
          <p:cNvPr id="66" name="TextBox 3"/>
          <p:cNvSpPr txBox="1"/>
          <p:nvPr/>
        </p:nvSpPr>
        <p:spPr>
          <a:xfrm>
            <a:off x="3880643" y="4262803"/>
            <a:ext cx="18592800" cy="797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6000"/>
            </a:pPr>
            <a:r>
              <a:t>We conducted an online survey (via the Qualtrics platform) of N=666 respondents from one province, Ontario, in Canada. 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Self-report data addressed: health belief model variables, rebelliousness, demographics, and compliance with covid public health behaviours – including mask wearing, hand washing, social distancing.</a:t>
            </a:r>
          </a:p>
        </p:txBody>
      </p:sp>
      <p:pic>
        <p:nvPicPr>
          <p:cNvPr id="6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58843" y="1370012"/>
            <a:ext cx="1569661" cy="156966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Box 6"/>
          <p:cNvSpPr txBox="1"/>
          <p:nvPr/>
        </p:nvSpPr>
        <p:spPr>
          <a:xfrm>
            <a:off x="21528504" y="1335305"/>
            <a:ext cx="4648201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University of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Windsor</a:t>
            </a:r>
          </a:p>
        </p:txBody>
      </p:sp>
      <p:pic>
        <p:nvPicPr>
          <p:cNvPr id="69" name="Audio 8" descr="Audio 8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6049287" y="1431925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icture 13" descr="Picture 13"/>
          <p:cNvPicPr>
            <a:picLocks noChangeAspect="1"/>
          </p:cNvPicPr>
          <p:nvPr/>
        </p:nvPicPr>
        <p:blipFill>
          <a:blip r:embed="rId7">
            <a:extLst/>
          </a:blip>
          <a:srcRect l="14925" t="18447" r="23555" b="18901"/>
          <a:stretch>
            <a:fillRect/>
          </a:stretch>
        </p:blipFill>
        <p:spPr>
          <a:xfrm>
            <a:off x="22455350" y="7992375"/>
            <a:ext cx="3593938" cy="4312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1609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2"/>
          <p:cNvSpPr/>
          <p:nvPr/>
        </p:nvSpPr>
        <p:spPr>
          <a:xfrm>
            <a:off x="1594644" y="2246311"/>
            <a:ext cx="630156" cy="10588406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272625"/>
                </a:solidFill>
              </a:defRPr>
            </a:pPr>
          </a:p>
        </p:txBody>
      </p:sp>
      <p:sp>
        <p:nvSpPr>
          <p:cNvPr id="73" name="object 33"/>
          <p:cNvSpPr txBox="1"/>
          <p:nvPr/>
        </p:nvSpPr>
        <p:spPr>
          <a:xfrm>
            <a:off x="3347244" y="2150354"/>
            <a:ext cx="11343986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6773" indent="16937">
              <a:lnSpc>
                <a:spcPct val="70700"/>
              </a:lnSpc>
              <a:defRPr b="1" spc="-140" sz="9600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 Bold"/>
              </a:defRPr>
            </a:lvl1pPr>
          </a:lstStyle>
          <a:p>
            <a:pPr/>
            <a:r>
              <a:t>What we found:</a:t>
            </a:r>
          </a:p>
        </p:txBody>
      </p:sp>
      <p:sp>
        <p:nvSpPr>
          <p:cNvPr id="74" name="TextBox 3"/>
          <p:cNvSpPr txBox="1"/>
          <p:nvPr/>
        </p:nvSpPr>
        <p:spPr>
          <a:xfrm>
            <a:off x="3373217" y="3654425"/>
            <a:ext cx="18592800" cy="91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it is not the disaffected `reactive’ form of rebelliousness that predicts non-compliance with mask wearing, social distancing and hand washing. </a:t>
            </a:r>
          </a:p>
          <a:p>
            <a:pPr>
              <a:defRPr sz="6000"/>
            </a:pP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it is the `proactive’, excitement-seeking, breaking-rules-in-the-moment-for-`fun’ type of rebelliousness that emerged in statistical regression analysis as an independent predictor (along notably with `conservative’, rather than liberal, political orientation). </a:t>
            </a:r>
          </a:p>
          <a:p>
            <a:pPr>
              <a:defRPr i="1"/>
            </a:pPr>
            <a:r>
              <a:t> </a:t>
            </a:r>
          </a:p>
        </p:txBody>
      </p:sp>
      <p:pic>
        <p:nvPicPr>
          <p:cNvPr id="7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1243" y="1033412"/>
            <a:ext cx="1676402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extBox 5"/>
          <p:cNvSpPr txBox="1"/>
          <p:nvPr/>
        </p:nvSpPr>
        <p:spPr>
          <a:xfrm>
            <a:off x="21787645" y="1033412"/>
            <a:ext cx="3733801" cy="14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University of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Windsor</a:t>
            </a:r>
          </a:p>
        </p:txBody>
      </p:sp>
      <p:pic>
        <p:nvPicPr>
          <p:cNvPr id="77" name="Audio 7" descr="Audio 7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6049287" y="1431925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rcRect l="23158" t="3743" r="31406" b="36056"/>
          <a:stretch>
            <a:fillRect/>
          </a:stretch>
        </p:blipFill>
        <p:spPr>
          <a:xfrm>
            <a:off x="21966017" y="7512809"/>
            <a:ext cx="4083272" cy="434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40884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2"/>
          <p:cNvSpPr/>
          <p:nvPr/>
        </p:nvSpPr>
        <p:spPr>
          <a:xfrm>
            <a:off x="1536030" y="1149814"/>
            <a:ext cx="676838" cy="11372805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272625"/>
                </a:solidFill>
              </a:defRPr>
            </a:pPr>
          </a:p>
        </p:txBody>
      </p:sp>
      <p:sp>
        <p:nvSpPr>
          <p:cNvPr id="81" name="object 33"/>
          <p:cNvSpPr txBox="1"/>
          <p:nvPr/>
        </p:nvSpPr>
        <p:spPr>
          <a:xfrm>
            <a:off x="3313403" y="1134597"/>
            <a:ext cx="11343986" cy="249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6773" indent="16937">
              <a:lnSpc>
                <a:spcPct val="70700"/>
              </a:lnSpc>
              <a:defRPr b="1" spc="-140" sz="9600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 Bold"/>
              </a:defRPr>
            </a:lvl1pPr>
          </a:lstStyle>
          <a:p>
            <a:pPr/>
            <a:r>
              <a:t>What we concluded:</a:t>
            </a:r>
          </a:p>
        </p:txBody>
      </p:sp>
      <p:sp>
        <p:nvSpPr>
          <p:cNvPr id="82" name="TextBox 3"/>
          <p:cNvSpPr txBox="1"/>
          <p:nvPr/>
        </p:nvSpPr>
        <p:spPr>
          <a:xfrm>
            <a:off x="3875087" y="3197224"/>
            <a:ext cx="21564601" cy="973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People break covid rules not because they are `fed-up’ with them (a popular media narrative).</a:t>
            </a:r>
          </a:p>
          <a:p>
            <a:pPr marL="857250" indent="-857250">
              <a:buSzPct val="100000"/>
              <a:buFont typeface="Arial"/>
              <a:buChar char="•"/>
              <a:defRPr sz="6000"/>
            </a:pP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The rules are opposed in the moment to provide a mini-thrill, an attention-seeking `look at me, aren’t I naughty/a rebel’ sensation. </a:t>
            </a:r>
          </a:p>
          <a:p>
            <a:pPr marL="857250" indent="-857250">
              <a:buSzPct val="100000"/>
              <a:buFont typeface="Arial"/>
              <a:buChar char="•"/>
              <a:defRPr sz="6000"/>
            </a:pP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So, CV19 non-compliance has more to do with social identity as a `non-conformist’ than it does with being truly disaffected with the imposed health behaviour requirements. </a:t>
            </a:r>
          </a:p>
        </p:txBody>
      </p:sp>
      <p:sp>
        <p:nvSpPr>
          <p:cNvPr id="83" name="TextBox 4"/>
          <p:cNvSpPr txBox="1"/>
          <p:nvPr/>
        </p:nvSpPr>
        <p:spPr>
          <a:xfrm>
            <a:off x="21713469" y="676652"/>
            <a:ext cx="3733801" cy="14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University of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Windsor</a:t>
            </a:r>
          </a:p>
        </p:txBody>
      </p:sp>
      <p:pic>
        <p:nvPicPr>
          <p:cNvPr id="8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43809" y="800742"/>
            <a:ext cx="1569662" cy="1569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Audio 7" descr="Audio 7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6049287" y="1431925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0748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32"/>
          <p:cNvSpPr/>
          <p:nvPr/>
        </p:nvSpPr>
        <p:spPr>
          <a:xfrm>
            <a:off x="1070878" y="1134597"/>
            <a:ext cx="686209" cy="11530270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272625"/>
                </a:solidFill>
              </a:defRPr>
            </a:pPr>
          </a:p>
        </p:txBody>
      </p:sp>
      <p:sp>
        <p:nvSpPr>
          <p:cNvPr id="88" name="object 33"/>
          <p:cNvSpPr txBox="1"/>
          <p:nvPr/>
        </p:nvSpPr>
        <p:spPr>
          <a:xfrm>
            <a:off x="3271044" y="1134597"/>
            <a:ext cx="11343986" cy="2493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6773" indent="16937">
              <a:lnSpc>
                <a:spcPct val="70700"/>
              </a:lnSpc>
              <a:defRPr b="1" spc="-140" sz="9600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 Bold"/>
              </a:defRPr>
            </a:lvl1pPr>
          </a:lstStyle>
          <a:p>
            <a:pPr/>
            <a:r>
              <a:t>What we recommend:</a:t>
            </a:r>
          </a:p>
        </p:txBody>
      </p:sp>
      <p:sp>
        <p:nvSpPr>
          <p:cNvPr id="89" name="TextBox 3"/>
          <p:cNvSpPr txBox="1"/>
          <p:nvPr/>
        </p:nvSpPr>
        <p:spPr>
          <a:xfrm>
            <a:off x="2661443" y="2416144"/>
            <a:ext cx="19735801" cy="132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Public health messages need to be constructed which nudge playful CV19 rebels toward compliance.</a:t>
            </a:r>
          </a:p>
          <a:p>
            <a:pPr>
              <a:defRPr sz="6000"/>
            </a:pPr>
            <a:r>
              <a:t>  </a:t>
            </a: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Those who proactively rebel against covid rules can be encouraged to `get their kicks’ in other ways. </a:t>
            </a:r>
          </a:p>
          <a:p>
            <a:pPr>
              <a:defRPr sz="6000"/>
            </a:pP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For example, providing playfully oppositional imagery on face masks may encourage non-compliers to wear them. </a:t>
            </a:r>
          </a:p>
          <a:p>
            <a:pPr marL="857250" indent="-857250">
              <a:buSzPct val="100000"/>
              <a:buFont typeface="Arial"/>
              <a:buChar char="•"/>
              <a:defRPr sz="6000"/>
            </a:pPr>
          </a:p>
          <a:p>
            <a:pPr marL="857250" indent="-857250">
              <a:buSzPct val="100000"/>
              <a:buFont typeface="Arial"/>
              <a:buChar char="•"/>
              <a:defRPr sz="6000"/>
            </a:pPr>
            <a:r>
              <a:t>Such masks signal the wearer’s rebellious social identity </a:t>
            </a:r>
          </a:p>
          <a:p>
            <a:pPr>
              <a:defRPr sz="6000"/>
            </a:pPr>
            <a:r>
              <a:t>     but without putting themselves or others at risk. </a:t>
            </a:r>
          </a:p>
          <a:p>
            <a:pPr>
              <a:defRPr sz="6000"/>
            </a:pPr>
          </a:p>
          <a:p>
            <a:pPr>
              <a:defRPr i="1" sz="6000"/>
            </a:pPr>
            <a:r>
              <a:t>                      </a:t>
            </a:r>
            <a:r>
              <a:rPr b="1"/>
              <a:t>THANK YOU FOR YOUR ATTENTION.</a:t>
            </a:r>
            <a:r>
              <a:t>   </a:t>
            </a:r>
          </a:p>
        </p:txBody>
      </p:sp>
      <p:pic>
        <p:nvPicPr>
          <p:cNvPr id="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3559" t="14342" r="20340" b="15254"/>
          <a:stretch>
            <a:fillRect/>
          </a:stretch>
        </p:blipFill>
        <p:spPr>
          <a:xfrm>
            <a:off x="22744661" y="7769694"/>
            <a:ext cx="2971801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0615" t="12121" r="17258" b="9091"/>
          <a:stretch>
            <a:fillRect/>
          </a:stretch>
        </p:blipFill>
        <p:spPr>
          <a:xfrm>
            <a:off x="22744661" y="3230367"/>
            <a:ext cx="2971801" cy="41148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Box 6"/>
          <p:cNvSpPr txBox="1"/>
          <p:nvPr/>
        </p:nvSpPr>
        <p:spPr>
          <a:xfrm>
            <a:off x="21713469" y="710443"/>
            <a:ext cx="3733801" cy="14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University of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Windsor</a:t>
            </a:r>
          </a:p>
        </p:txBody>
      </p:sp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67899" y="800742"/>
            <a:ext cx="1445571" cy="144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Audio 13" descr="Audio 13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26049287" y="1431925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5058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